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13"/>
  </p:notesMasterIdLst>
  <p:sldIdLst>
    <p:sldId id="266" r:id="rId2"/>
    <p:sldId id="268" r:id="rId3"/>
    <p:sldId id="680" r:id="rId4"/>
    <p:sldId id="267" r:id="rId5"/>
    <p:sldId id="682" r:id="rId6"/>
    <p:sldId id="681" r:id="rId7"/>
    <p:sldId id="269" r:id="rId8"/>
    <p:sldId id="270" r:id="rId9"/>
    <p:sldId id="271" r:id="rId10"/>
    <p:sldId id="272" r:id="rId11"/>
    <p:sldId id="273" r:id="rId12"/>
    <p:sldId id="274" r:id="rId13"/>
    <p:sldId id="275" r:id="rId14"/>
    <p:sldId id="276" r:id="rId15"/>
    <p:sldId id="277" r:id="rId16"/>
    <p:sldId id="278" r:id="rId17"/>
    <p:sldId id="614"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683" r:id="rId32"/>
    <p:sldId id="292" r:id="rId33"/>
    <p:sldId id="293" r:id="rId34"/>
    <p:sldId id="616" r:id="rId35"/>
    <p:sldId id="615" r:id="rId36"/>
    <p:sldId id="617" r:id="rId37"/>
    <p:sldId id="294" r:id="rId38"/>
    <p:sldId id="295" r:id="rId39"/>
    <p:sldId id="296" r:id="rId40"/>
    <p:sldId id="297" r:id="rId41"/>
    <p:sldId id="298" r:id="rId42"/>
    <p:sldId id="299" r:id="rId43"/>
    <p:sldId id="300" r:id="rId44"/>
    <p:sldId id="301" r:id="rId45"/>
    <p:sldId id="302" r:id="rId46"/>
    <p:sldId id="303" r:id="rId47"/>
    <p:sldId id="618" r:id="rId48"/>
    <p:sldId id="304" r:id="rId49"/>
    <p:sldId id="305" r:id="rId50"/>
    <p:sldId id="306" r:id="rId51"/>
    <p:sldId id="307" r:id="rId52"/>
    <p:sldId id="308" r:id="rId53"/>
    <p:sldId id="309" r:id="rId54"/>
    <p:sldId id="684" r:id="rId55"/>
    <p:sldId id="310" r:id="rId56"/>
    <p:sldId id="311" r:id="rId57"/>
    <p:sldId id="312" r:id="rId58"/>
    <p:sldId id="313" r:id="rId59"/>
    <p:sldId id="314" r:id="rId60"/>
    <p:sldId id="685" r:id="rId61"/>
    <p:sldId id="330"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686" r:id="rId89"/>
    <p:sldId id="687" r:id="rId90"/>
    <p:sldId id="345" r:id="rId91"/>
    <p:sldId id="688" r:id="rId92"/>
    <p:sldId id="689" r:id="rId93"/>
    <p:sldId id="347" r:id="rId94"/>
    <p:sldId id="348" r:id="rId95"/>
    <p:sldId id="349" r:id="rId96"/>
    <p:sldId id="350" r:id="rId97"/>
    <p:sldId id="351" r:id="rId98"/>
    <p:sldId id="352" r:id="rId99"/>
    <p:sldId id="353" r:id="rId100"/>
    <p:sldId id="354" r:id="rId101"/>
    <p:sldId id="671" r:id="rId102"/>
    <p:sldId id="672" r:id="rId103"/>
    <p:sldId id="673" r:id="rId104"/>
    <p:sldId id="674" r:id="rId105"/>
    <p:sldId id="675" r:id="rId106"/>
    <p:sldId id="676" r:id="rId107"/>
    <p:sldId id="355" r:id="rId108"/>
    <p:sldId id="356" r:id="rId109"/>
    <p:sldId id="357" r:id="rId110"/>
    <p:sldId id="358" r:id="rId111"/>
    <p:sldId id="360" r:id="rId112"/>
    <p:sldId id="359" r:id="rId113"/>
    <p:sldId id="361" r:id="rId114"/>
    <p:sldId id="362" r:id="rId115"/>
    <p:sldId id="363" r:id="rId116"/>
    <p:sldId id="364" r:id="rId117"/>
    <p:sldId id="365" r:id="rId118"/>
    <p:sldId id="366" r:id="rId119"/>
    <p:sldId id="367" r:id="rId120"/>
    <p:sldId id="368" r:id="rId121"/>
    <p:sldId id="369" r:id="rId122"/>
    <p:sldId id="370" r:id="rId123"/>
    <p:sldId id="371" r:id="rId124"/>
    <p:sldId id="661" r:id="rId125"/>
    <p:sldId id="662" r:id="rId126"/>
    <p:sldId id="663" r:id="rId127"/>
    <p:sldId id="664" r:id="rId128"/>
    <p:sldId id="665" r:id="rId129"/>
    <p:sldId id="666" r:id="rId130"/>
    <p:sldId id="387" r:id="rId131"/>
    <p:sldId id="388" r:id="rId132"/>
    <p:sldId id="389" r:id="rId133"/>
    <p:sldId id="390" r:id="rId134"/>
    <p:sldId id="391" r:id="rId135"/>
    <p:sldId id="392" r:id="rId136"/>
    <p:sldId id="393" r:id="rId137"/>
    <p:sldId id="403" r:id="rId138"/>
    <p:sldId id="404" r:id="rId139"/>
    <p:sldId id="405" r:id="rId140"/>
    <p:sldId id="406" r:id="rId141"/>
    <p:sldId id="407" r:id="rId142"/>
    <p:sldId id="408" r:id="rId143"/>
    <p:sldId id="409" r:id="rId144"/>
    <p:sldId id="410" r:id="rId145"/>
    <p:sldId id="411" r:id="rId146"/>
    <p:sldId id="412" r:id="rId147"/>
    <p:sldId id="413" r:id="rId148"/>
    <p:sldId id="415" r:id="rId149"/>
    <p:sldId id="416" r:id="rId150"/>
    <p:sldId id="417" r:id="rId151"/>
    <p:sldId id="418" r:id="rId152"/>
    <p:sldId id="419" r:id="rId153"/>
    <p:sldId id="420" r:id="rId154"/>
    <p:sldId id="421" r:id="rId155"/>
    <p:sldId id="422" r:id="rId156"/>
    <p:sldId id="423" r:id="rId157"/>
    <p:sldId id="424" r:id="rId158"/>
    <p:sldId id="425" r:id="rId159"/>
    <p:sldId id="426" r:id="rId160"/>
    <p:sldId id="427" r:id="rId161"/>
    <p:sldId id="428" r:id="rId162"/>
    <p:sldId id="429" r:id="rId163"/>
    <p:sldId id="430" r:id="rId164"/>
    <p:sldId id="431" r:id="rId165"/>
    <p:sldId id="432" r:id="rId166"/>
    <p:sldId id="433" r:id="rId167"/>
    <p:sldId id="434" r:id="rId168"/>
    <p:sldId id="435" r:id="rId169"/>
    <p:sldId id="436" r:id="rId170"/>
    <p:sldId id="437" r:id="rId171"/>
    <p:sldId id="438" r:id="rId172"/>
    <p:sldId id="439" r:id="rId173"/>
    <p:sldId id="667" r:id="rId174"/>
    <p:sldId id="668" r:id="rId175"/>
    <p:sldId id="669" r:id="rId176"/>
    <p:sldId id="670" r:id="rId177"/>
    <p:sldId id="440" r:id="rId178"/>
    <p:sldId id="441" r:id="rId179"/>
    <p:sldId id="442" r:id="rId180"/>
    <p:sldId id="443" r:id="rId181"/>
    <p:sldId id="444" r:id="rId182"/>
    <p:sldId id="445" r:id="rId183"/>
    <p:sldId id="446" r:id="rId184"/>
    <p:sldId id="447" r:id="rId185"/>
    <p:sldId id="448" r:id="rId186"/>
    <p:sldId id="449" r:id="rId187"/>
    <p:sldId id="450" r:id="rId188"/>
    <p:sldId id="451" r:id="rId189"/>
    <p:sldId id="452" r:id="rId190"/>
    <p:sldId id="453" r:id="rId191"/>
    <p:sldId id="454" r:id="rId192"/>
    <p:sldId id="455" r:id="rId193"/>
    <p:sldId id="456" r:id="rId194"/>
    <p:sldId id="457" r:id="rId195"/>
    <p:sldId id="628" r:id="rId196"/>
    <p:sldId id="629" r:id="rId197"/>
    <p:sldId id="630" r:id="rId198"/>
    <p:sldId id="631" r:id="rId199"/>
    <p:sldId id="632" r:id="rId200"/>
    <p:sldId id="633" r:id="rId201"/>
    <p:sldId id="634" r:id="rId202"/>
    <p:sldId id="635" r:id="rId203"/>
    <p:sldId id="636" r:id="rId204"/>
    <p:sldId id="677" r:id="rId205"/>
    <p:sldId id="678" r:id="rId206"/>
    <p:sldId id="679" r:id="rId207"/>
    <p:sldId id="637" r:id="rId208"/>
    <p:sldId id="638" r:id="rId209"/>
    <p:sldId id="639" r:id="rId210"/>
    <p:sldId id="640" r:id="rId211"/>
    <p:sldId id="641" r:id="rId212"/>
    <p:sldId id="642"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517" r:id="rId243"/>
    <p:sldId id="518" r:id="rId244"/>
    <p:sldId id="519" r:id="rId245"/>
    <p:sldId id="520" r:id="rId246"/>
    <p:sldId id="521" r:id="rId247"/>
    <p:sldId id="522" r:id="rId248"/>
    <p:sldId id="523" r:id="rId249"/>
    <p:sldId id="524" r:id="rId250"/>
    <p:sldId id="525" r:id="rId251"/>
    <p:sldId id="526" r:id="rId252"/>
    <p:sldId id="527" r:id="rId253"/>
    <p:sldId id="528" r:id="rId254"/>
    <p:sldId id="529" r:id="rId255"/>
    <p:sldId id="530" r:id="rId256"/>
    <p:sldId id="690" r:id="rId257"/>
    <p:sldId id="531" r:id="rId258"/>
    <p:sldId id="532" r:id="rId259"/>
    <p:sldId id="533" r:id="rId260"/>
    <p:sldId id="534" r:id="rId261"/>
    <p:sldId id="535" r:id="rId262"/>
    <p:sldId id="487" r:id="rId263"/>
    <p:sldId id="488" r:id="rId264"/>
    <p:sldId id="489" r:id="rId265"/>
    <p:sldId id="490" r:id="rId266"/>
    <p:sldId id="491" r:id="rId267"/>
    <p:sldId id="492" r:id="rId268"/>
    <p:sldId id="493" r:id="rId269"/>
    <p:sldId id="494" r:id="rId270"/>
    <p:sldId id="495" r:id="rId271"/>
    <p:sldId id="496" r:id="rId272"/>
    <p:sldId id="497" r:id="rId273"/>
    <p:sldId id="498" r:id="rId274"/>
    <p:sldId id="499" r:id="rId275"/>
    <p:sldId id="500" r:id="rId276"/>
    <p:sldId id="501" r:id="rId277"/>
    <p:sldId id="502" r:id="rId278"/>
    <p:sldId id="503" r:id="rId279"/>
    <p:sldId id="504" r:id="rId280"/>
    <p:sldId id="505" r:id="rId281"/>
    <p:sldId id="696" r:id="rId282"/>
    <p:sldId id="695" r:id="rId283"/>
    <p:sldId id="697" r:id="rId284"/>
    <p:sldId id="698" r:id="rId285"/>
    <p:sldId id="699" r:id="rId286"/>
    <p:sldId id="709" r:id="rId287"/>
    <p:sldId id="710" r:id="rId288"/>
    <p:sldId id="700" r:id="rId289"/>
    <p:sldId id="656" r:id="rId290"/>
    <p:sldId id="657" r:id="rId291"/>
    <p:sldId id="658" r:id="rId292"/>
    <p:sldId id="643" r:id="rId293"/>
    <p:sldId id="644" r:id="rId294"/>
    <p:sldId id="645" r:id="rId295"/>
    <p:sldId id="646" r:id="rId296"/>
    <p:sldId id="647" r:id="rId297"/>
    <p:sldId id="648" r:id="rId298"/>
    <p:sldId id="649" r:id="rId299"/>
    <p:sldId id="650" r:id="rId300"/>
    <p:sldId id="659" r:id="rId301"/>
    <p:sldId id="660" r:id="rId302"/>
    <p:sldId id="651" r:id="rId303"/>
    <p:sldId id="652" r:id="rId304"/>
    <p:sldId id="653" r:id="rId305"/>
    <p:sldId id="654" r:id="rId306"/>
    <p:sldId id="655" r:id="rId307"/>
    <p:sldId id="694" r:id="rId308"/>
    <p:sldId id="507" r:id="rId309"/>
    <p:sldId id="508" r:id="rId310"/>
    <p:sldId id="509" r:id="rId311"/>
    <p:sldId id="510" r:id="rId312"/>
    <p:sldId id="511" r:id="rId313"/>
    <p:sldId id="512" r:id="rId314"/>
    <p:sldId id="513" r:id="rId315"/>
    <p:sldId id="514" r:id="rId316"/>
    <p:sldId id="536" r:id="rId317"/>
    <p:sldId id="537" r:id="rId318"/>
    <p:sldId id="538" r:id="rId319"/>
    <p:sldId id="539" r:id="rId320"/>
    <p:sldId id="540" r:id="rId321"/>
    <p:sldId id="541" r:id="rId322"/>
    <p:sldId id="542" r:id="rId323"/>
    <p:sldId id="543" r:id="rId324"/>
    <p:sldId id="544" r:id="rId325"/>
    <p:sldId id="545" r:id="rId326"/>
    <p:sldId id="546" r:id="rId327"/>
    <p:sldId id="547" r:id="rId328"/>
    <p:sldId id="548" r:id="rId329"/>
    <p:sldId id="549" r:id="rId330"/>
    <p:sldId id="550" r:id="rId331"/>
    <p:sldId id="551" r:id="rId332"/>
    <p:sldId id="552" r:id="rId333"/>
    <p:sldId id="553" r:id="rId334"/>
    <p:sldId id="554" r:id="rId335"/>
    <p:sldId id="555" r:id="rId336"/>
    <p:sldId id="556" r:id="rId337"/>
    <p:sldId id="557" r:id="rId338"/>
    <p:sldId id="558" r:id="rId339"/>
    <p:sldId id="559" r:id="rId340"/>
    <p:sldId id="560" r:id="rId341"/>
    <p:sldId id="561" r:id="rId342"/>
    <p:sldId id="562" r:id="rId343"/>
    <p:sldId id="621" r:id="rId344"/>
    <p:sldId id="622" r:id="rId345"/>
    <p:sldId id="619" r:id="rId346"/>
    <p:sldId id="623" r:id="rId347"/>
    <p:sldId id="620" r:id="rId348"/>
    <p:sldId id="624" r:id="rId349"/>
    <p:sldId id="625" r:id="rId350"/>
    <p:sldId id="626" r:id="rId351"/>
    <p:sldId id="627" r:id="rId352"/>
    <p:sldId id="701" r:id="rId353"/>
    <p:sldId id="702" r:id="rId354"/>
    <p:sldId id="703" r:id="rId355"/>
    <p:sldId id="704" r:id="rId356"/>
    <p:sldId id="705" r:id="rId357"/>
    <p:sldId id="706" r:id="rId358"/>
    <p:sldId id="707" r:id="rId359"/>
    <p:sldId id="708" r:id="rId360"/>
    <p:sldId id="563" r:id="rId361"/>
    <p:sldId id="564" r:id="rId362"/>
    <p:sldId id="565" r:id="rId363"/>
    <p:sldId id="566" r:id="rId364"/>
    <p:sldId id="567" r:id="rId365"/>
    <p:sldId id="568" r:id="rId366"/>
    <p:sldId id="569" r:id="rId367"/>
    <p:sldId id="570" r:id="rId368"/>
    <p:sldId id="571" r:id="rId369"/>
    <p:sldId id="572" r:id="rId370"/>
    <p:sldId id="573" r:id="rId371"/>
    <p:sldId id="574" r:id="rId372"/>
    <p:sldId id="575" r:id="rId373"/>
    <p:sldId id="576" r:id="rId374"/>
    <p:sldId id="577" r:id="rId375"/>
    <p:sldId id="578" r:id="rId376"/>
    <p:sldId id="579" r:id="rId377"/>
    <p:sldId id="580" r:id="rId378"/>
    <p:sldId id="581" r:id="rId379"/>
    <p:sldId id="582" r:id="rId380"/>
    <p:sldId id="583" r:id="rId381"/>
    <p:sldId id="584" r:id="rId382"/>
    <p:sldId id="585" r:id="rId383"/>
    <p:sldId id="586" r:id="rId384"/>
    <p:sldId id="587" r:id="rId385"/>
    <p:sldId id="588" r:id="rId386"/>
    <p:sldId id="589" r:id="rId387"/>
    <p:sldId id="590" r:id="rId388"/>
    <p:sldId id="591" r:id="rId389"/>
    <p:sldId id="592" r:id="rId390"/>
    <p:sldId id="593" r:id="rId391"/>
    <p:sldId id="594" r:id="rId392"/>
    <p:sldId id="595" r:id="rId393"/>
    <p:sldId id="596" r:id="rId394"/>
    <p:sldId id="597" r:id="rId395"/>
    <p:sldId id="598" r:id="rId396"/>
    <p:sldId id="599" r:id="rId397"/>
    <p:sldId id="600" r:id="rId398"/>
    <p:sldId id="601" r:id="rId399"/>
    <p:sldId id="602" r:id="rId400"/>
    <p:sldId id="603" r:id="rId401"/>
    <p:sldId id="604" r:id="rId402"/>
    <p:sldId id="605" r:id="rId403"/>
    <p:sldId id="606" r:id="rId404"/>
    <p:sldId id="607" r:id="rId405"/>
    <p:sldId id="608" r:id="rId406"/>
    <p:sldId id="609" r:id="rId407"/>
    <p:sldId id="610" r:id="rId408"/>
    <p:sldId id="611" r:id="rId409"/>
    <p:sldId id="612" r:id="rId410"/>
    <p:sldId id="613" r:id="rId411"/>
    <p:sldId id="329" r:id="rId4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7" d="100"/>
          <a:sy n="87" d="100"/>
        </p:scale>
        <p:origin x="288"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notesMaster" Target="notesMasters/notesMaster1.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viewProps" Target="view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theme" Target="theme/theme1.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25D5F2F-6598-47C3-866E-F79630BB889B}" type="doc">
      <dgm:prSet loTypeId="urn:microsoft.com/office/officeart/2005/8/layout/cycle2" loCatId="cycle" qsTypeId="urn:microsoft.com/office/officeart/2005/8/quickstyle/simple1#1" qsCatId="simple" csTypeId="urn:microsoft.com/office/officeart/2005/8/colors/colorful1#1" csCatId="colorful" phldr="1"/>
      <dgm:spPr/>
      <dgm:t>
        <a:bodyPr/>
        <a:lstStyle/>
        <a:p>
          <a:endParaRPr lang="en-IN"/>
        </a:p>
      </dgm:t>
    </dgm:pt>
    <dgm:pt modelId="{4C411221-6F02-49A2-87DF-AD428B664D45}">
      <dgm:prSet phldrT="[Text]"/>
      <dgm:spPr/>
      <dgm:t>
        <a:bodyPr/>
        <a:lstStyle/>
        <a:p>
          <a:r>
            <a:rPr lang="en-IN" dirty="0" smtClean="0"/>
            <a:t>Collection</a:t>
          </a:r>
          <a:endParaRPr lang="en-IN" dirty="0"/>
        </a:p>
      </dgm:t>
    </dgm:pt>
    <dgm:pt modelId="{B9C860A1-FCB2-4EDF-9EF2-9C92AEC7121C}" type="parTrans" cxnId="{4BE16E96-C562-41CE-8B75-2BE3CAB9FC5F}">
      <dgm:prSet/>
      <dgm:spPr/>
      <dgm:t>
        <a:bodyPr/>
        <a:lstStyle/>
        <a:p>
          <a:endParaRPr lang="en-IN"/>
        </a:p>
      </dgm:t>
    </dgm:pt>
    <dgm:pt modelId="{B5909AF2-C311-4C8D-BA18-4F1A57B59138}" type="sibTrans" cxnId="{4BE16E96-C562-41CE-8B75-2BE3CAB9FC5F}">
      <dgm:prSet/>
      <dgm:spPr/>
      <dgm:t>
        <a:bodyPr/>
        <a:lstStyle/>
        <a:p>
          <a:endParaRPr lang="en-IN"/>
        </a:p>
      </dgm:t>
    </dgm:pt>
    <dgm:pt modelId="{2446441C-8080-4D64-96F6-9CC456348771}">
      <dgm:prSet phldrT="[Text]"/>
      <dgm:spPr/>
      <dgm:t>
        <a:bodyPr/>
        <a:lstStyle/>
        <a:p>
          <a:r>
            <a:rPr lang="en-IN" dirty="0" smtClean="0"/>
            <a:t>Normalisation</a:t>
          </a:r>
          <a:endParaRPr lang="en-IN" dirty="0"/>
        </a:p>
      </dgm:t>
    </dgm:pt>
    <dgm:pt modelId="{1A1F5751-CB75-4977-878A-F7A11BC80125}" type="parTrans" cxnId="{9000FE79-E89F-43C3-AE29-30FC6C915386}">
      <dgm:prSet/>
      <dgm:spPr/>
      <dgm:t>
        <a:bodyPr/>
        <a:lstStyle/>
        <a:p>
          <a:endParaRPr lang="en-IN"/>
        </a:p>
      </dgm:t>
    </dgm:pt>
    <dgm:pt modelId="{19C9B3FC-AB8B-4353-B5CA-056D29E1576E}" type="sibTrans" cxnId="{9000FE79-E89F-43C3-AE29-30FC6C915386}">
      <dgm:prSet/>
      <dgm:spPr/>
      <dgm:t>
        <a:bodyPr/>
        <a:lstStyle/>
        <a:p>
          <a:endParaRPr lang="en-IN"/>
        </a:p>
      </dgm:t>
    </dgm:pt>
    <dgm:pt modelId="{D8A16FC4-B88C-4837-8590-E3800551F7B2}">
      <dgm:prSet phldrT="[Text]"/>
      <dgm:spPr/>
      <dgm:t>
        <a:bodyPr/>
        <a:lstStyle/>
        <a:p>
          <a:r>
            <a:rPr lang="en-IN" dirty="0" smtClean="0"/>
            <a:t>Aggregation</a:t>
          </a:r>
          <a:endParaRPr lang="en-IN" dirty="0"/>
        </a:p>
      </dgm:t>
    </dgm:pt>
    <dgm:pt modelId="{DFF1C302-0C13-49DF-946A-4AA8D049C341}" type="parTrans" cxnId="{10EC07BB-C1FB-45D0-9ABA-25DCB3DB5B9C}">
      <dgm:prSet/>
      <dgm:spPr/>
      <dgm:t>
        <a:bodyPr/>
        <a:lstStyle/>
        <a:p>
          <a:endParaRPr lang="en-IN"/>
        </a:p>
      </dgm:t>
    </dgm:pt>
    <dgm:pt modelId="{6B3FF637-70BC-4521-9931-989ED8220116}" type="sibTrans" cxnId="{10EC07BB-C1FB-45D0-9ABA-25DCB3DB5B9C}">
      <dgm:prSet/>
      <dgm:spPr/>
      <dgm:t>
        <a:bodyPr/>
        <a:lstStyle/>
        <a:p>
          <a:endParaRPr lang="en-IN"/>
        </a:p>
      </dgm:t>
    </dgm:pt>
    <dgm:pt modelId="{2D958602-B0B7-4162-8BE1-382A7585760E}">
      <dgm:prSet phldrT="[Text]"/>
      <dgm:spPr/>
      <dgm:t>
        <a:bodyPr/>
        <a:lstStyle/>
        <a:p>
          <a:r>
            <a:rPr lang="en-IN" dirty="0" smtClean="0"/>
            <a:t>Correlation</a:t>
          </a:r>
          <a:endParaRPr lang="en-IN" dirty="0"/>
        </a:p>
      </dgm:t>
    </dgm:pt>
    <dgm:pt modelId="{6896D63F-8329-4C0F-8EE7-40932880BEDE}" type="parTrans" cxnId="{B781B8F4-A36A-4DB3-9A41-00D602AF3DDF}">
      <dgm:prSet/>
      <dgm:spPr/>
      <dgm:t>
        <a:bodyPr/>
        <a:lstStyle/>
        <a:p>
          <a:endParaRPr lang="en-IN"/>
        </a:p>
      </dgm:t>
    </dgm:pt>
    <dgm:pt modelId="{9C47C7DA-2597-41AA-A4C3-CC2666C57513}" type="sibTrans" cxnId="{B781B8F4-A36A-4DB3-9A41-00D602AF3DDF}">
      <dgm:prSet/>
      <dgm:spPr/>
      <dgm:t>
        <a:bodyPr/>
        <a:lstStyle/>
        <a:p>
          <a:endParaRPr lang="en-IN"/>
        </a:p>
      </dgm:t>
    </dgm:pt>
    <dgm:pt modelId="{AC0D3AF4-2DC7-4624-B6EE-86C08038E6B4}">
      <dgm:prSet phldrT="[Text]"/>
      <dgm:spPr/>
      <dgm:t>
        <a:bodyPr/>
        <a:lstStyle/>
        <a:p>
          <a:r>
            <a:rPr lang="en-IN" dirty="0" smtClean="0"/>
            <a:t>Alerting</a:t>
          </a:r>
          <a:endParaRPr lang="en-IN" dirty="0"/>
        </a:p>
      </dgm:t>
    </dgm:pt>
    <dgm:pt modelId="{9ACCA963-BBF5-4D8A-92ED-12D38662B135}" type="parTrans" cxnId="{C255E27B-3FDC-4E57-B00D-218FA0009AE4}">
      <dgm:prSet/>
      <dgm:spPr/>
      <dgm:t>
        <a:bodyPr/>
        <a:lstStyle/>
        <a:p>
          <a:endParaRPr lang="en-IN"/>
        </a:p>
      </dgm:t>
    </dgm:pt>
    <dgm:pt modelId="{E7539AD9-39FC-4474-A54B-07F6EB5414A0}" type="sibTrans" cxnId="{C255E27B-3FDC-4E57-B00D-218FA0009AE4}">
      <dgm:prSet/>
      <dgm:spPr/>
      <dgm:t>
        <a:bodyPr/>
        <a:lstStyle/>
        <a:p>
          <a:endParaRPr lang="en-IN"/>
        </a:p>
      </dgm:t>
    </dgm:pt>
    <dgm:pt modelId="{1D1A2AE4-728B-4E31-88FB-32FD62EFEEDD}" type="pres">
      <dgm:prSet presAssocID="{125D5F2F-6598-47C3-866E-F79630BB889B}" presName="cycle" presStyleCnt="0">
        <dgm:presLayoutVars>
          <dgm:dir/>
          <dgm:resizeHandles val="exact"/>
        </dgm:presLayoutVars>
      </dgm:prSet>
      <dgm:spPr/>
      <dgm:t>
        <a:bodyPr/>
        <a:lstStyle/>
        <a:p>
          <a:endParaRPr lang="en-IN"/>
        </a:p>
      </dgm:t>
    </dgm:pt>
    <dgm:pt modelId="{17181D7C-D062-4079-8838-1ECDC7F44CCC}" type="pres">
      <dgm:prSet presAssocID="{4C411221-6F02-49A2-87DF-AD428B664D45}" presName="node" presStyleLbl="node1" presStyleIdx="0" presStyleCnt="5">
        <dgm:presLayoutVars>
          <dgm:bulletEnabled val="1"/>
        </dgm:presLayoutVars>
      </dgm:prSet>
      <dgm:spPr/>
      <dgm:t>
        <a:bodyPr/>
        <a:lstStyle/>
        <a:p>
          <a:endParaRPr lang="en-IN"/>
        </a:p>
      </dgm:t>
    </dgm:pt>
    <dgm:pt modelId="{1B405DFF-EDB9-4A41-9C88-9B2657D29CEA}" type="pres">
      <dgm:prSet presAssocID="{B5909AF2-C311-4C8D-BA18-4F1A57B59138}" presName="sibTrans" presStyleLbl="sibTrans2D1" presStyleIdx="0" presStyleCnt="5"/>
      <dgm:spPr/>
      <dgm:t>
        <a:bodyPr/>
        <a:lstStyle/>
        <a:p>
          <a:endParaRPr lang="en-IN"/>
        </a:p>
      </dgm:t>
    </dgm:pt>
    <dgm:pt modelId="{F47F34F1-5E9C-446F-AC9D-0394E8717E13}" type="pres">
      <dgm:prSet presAssocID="{B5909AF2-C311-4C8D-BA18-4F1A57B59138}" presName="connectorText" presStyleLbl="sibTrans2D1" presStyleIdx="0" presStyleCnt="5"/>
      <dgm:spPr/>
      <dgm:t>
        <a:bodyPr/>
        <a:lstStyle/>
        <a:p>
          <a:endParaRPr lang="en-IN"/>
        </a:p>
      </dgm:t>
    </dgm:pt>
    <dgm:pt modelId="{E60DFA02-1D3F-40FA-B269-298ADBC91895}" type="pres">
      <dgm:prSet presAssocID="{2446441C-8080-4D64-96F6-9CC456348771}" presName="node" presStyleLbl="node1" presStyleIdx="1" presStyleCnt="5">
        <dgm:presLayoutVars>
          <dgm:bulletEnabled val="1"/>
        </dgm:presLayoutVars>
      </dgm:prSet>
      <dgm:spPr/>
      <dgm:t>
        <a:bodyPr/>
        <a:lstStyle/>
        <a:p>
          <a:endParaRPr lang="en-IN"/>
        </a:p>
      </dgm:t>
    </dgm:pt>
    <dgm:pt modelId="{6714C757-4FF0-4B4B-AB66-710F07AFF767}" type="pres">
      <dgm:prSet presAssocID="{19C9B3FC-AB8B-4353-B5CA-056D29E1576E}" presName="sibTrans" presStyleLbl="sibTrans2D1" presStyleIdx="1" presStyleCnt="5"/>
      <dgm:spPr/>
      <dgm:t>
        <a:bodyPr/>
        <a:lstStyle/>
        <a:p>
          <a:endParaRPr lang="en-IN"/>
        </a:p>
      </dgm:t>
    </dgm:pt>
    <dgm:pt modelId="{0492C9FF-D98F-40FB-B31B-630C55ECF3C3}" type="pres">
      <dgm:prSet presAssocID="{19C9B3FC-AB8B-4353-B5CA-056D29E1576E}" presName="connectorText" presStyleLbl="sibTrans2D1" presStyleIdx="1" presStyleCnt="5"/>
      <dgm:spPr/>
      <dgm:t>
        <a:bodyPr/>
        <a:lstStyle/>
        <a:p>
          <a:endParaRPr lang="en-IN"/>
        </a:p>
      </dgm:t>
    </dgm:pt>
    <dgm:pt modelId="{6F65C798-3917-47CF-B0A7-9CB333A874D2}" type="pres">
      <dgm:prSet presAssocID="{D8A16FC4-B88C-4837-8590-E3800551F7B2}" presName="node" presStyleLbl="node1" presStyleIdx="2" presStyleCnt="5">
        <dgm:presLayoutVars>
          <dgm:bulletEnabled val="1"/>
        </dgm:presLayoutVars>
      </dgm:prSet>
      <dgm:spPr/>
      <dgm:t>
        <a:bodyPr/>
        <a:lstStyle/>
        <a:p>
          <a:endParaRPr lang="en-IN"/>
        </a:p>
      </dgm:t>
    </dgm:pt>
    <dgm:pt modelId="{0423A6DF-6115-433D-9F7E-435999A4AA71}" type="pres">
      <dgm:prSet presAssocID="{6B3FF637-70BC-4521-9931-989ED8220116}" presName="sibTrans" presStyleLbl="sibTrans2D1" presStyleIdx="2" presStyleCnt="5"/>
      <dgm:spPr/>
      <dgm:t>
        <a:bodyPr/>
        <a:lstStyle/>
        <a:p>
          <a:endParaRPr lang="en-IN"/>
        </a:p>
      </dgm:t>
    </dgm:pt>
    <dgm:pt modelId="{AFCEE806-A12B-4016-B0A4-FFABE2CA6A0A}" type="pres">
      <dgm:prSet presAssocID="{6B3FF637-70BC-4521-9931-989ED8220116}" presName="connectorText" presStyleLbl="sibTrans2D1" presStyleIdx="2" presStyleCnt="5"/>
      <dgm:spPr/>
      <dgm:t>
        <a:bodyPr/>
        <a:lstStyle/>
        <a:p>
          <a:endParaRPr lang="en-IN"/>
        </a:p>
      </dgm:t>
    </dgm:pt>
    <dgm:pt modelId="{AC05C648-3C9D-4408-BAEB-0F98BBED3C9B}" type="pres">
      <dgm:prSet presAssocID="{2D958602-B0B7-4162-8BE1-382A7585760E}" presName="node" presStyleLbl="node1" presStyleIdx="3" presStyleCnt="5">
        <dgm:presLayoutVars>
          <dgm:bulletEnabled val="1"/>
        </dgm:presLayoutVars>
      </dgm:prSet>
      <dgm:spPr/>
      <dgm:t>
        <a:bodyPr/>
        <a:lstStyle/>
        <a:p>
          <a:endParaRPr lang="en-IN"/>
        </a:p>
      </dgm:t>
    </dgm:pt>
    <dgm:pt modelId="{E6F8F243-18A7-4C0D-96A2-8EE555613270}" type="pres">
      <dgm:prSet presAssocID="{9C47C7DA-2597-41AA-A4C3-CC2666C57513}" presName="sibTrans" presStyleLbl="sibTrans2D1" presStyleIdx="3" presStyleCnt="5"/>
      <dgm:spPr/>
      <dgm:t>
        <a:bodyPr/>
        <a:lstStyle/>
        <a:p>
          <a:endParaRPr lang="en-IN"/>
        </a:p>
      </dgm:t>
    </dgm:pt>
    <dgm:pt modelId="{BAA5B1A2-78C1-4255-99B5-F777B66CE40B}" type="pres">
      <dgm:prSet presAssocID="{9C47C7DA-2597-41AA-A4C3-CC2666C57513}" presName="connectorText" presStyleLbl="sibTrans2D1" presStyleIdx="3" presStyleCnt="5"/>
      <dgm:spPr/>
      <dgm:t>
        <a:bodyPr/>
        <a:lstStyle/>
        <a:p>
          <a:endParaRPr lang="en-IN"/>
        </a:p>
      </dgm:t>
    </dgm:pt>
    <dgm:pt modelId="{ED1CE9FD-DD66-4911-BB23-CB4C18C84401}" type="pres">
      <dgm:prSet presAssocID="{AC0D3AF4-2DC7-4624-B6EE-86C08038E6B4}" presName="node" presStyleLbl="node1" presStyleIdx="4" presStyleCnt="5">
        <dgm:presLayoutVars>
          <dgm:bulletEnabled val="1"/>
        </dgm:presLayoutVars>
      </dgm:prSet>
      <dgm:spPr/>
      <dgm:t>
        <a:bodyPr/>
        <a:lstStyle/>
        <a:p>
          <a:endParaRPr lang="en-IN"/>
        </a:p>
      </dgm:t>
    </dgm:pt>
    <dgm:pt modelId="{D8912153-6B69-48D5-A2D4-1C86E386C72A}" type="pres">
      <dgm:prSet presAssocID="{E7539AD9-39FC-4474-A54B-07F6EB5414A0}" presName="sibTrans" presStyleLbl="sibTrans2D1" presStyleIdx="4" presStyleCnt="5"/>
      <dgm:spPr/>
      <dgm:t>
        <a:bodyPr/>
        <a:lstStyle/>
        <a:p>
          <a:endParaRPr lang="en-IN"/>
        </a:p>
      </dgm:t>
    </dgm:pt>
    <dgm:pt modelId="{921DC7BB-716A-462E-A493-51071C33C76C}" type="pres">
      <dgm:prSet presAssocID="{E7539AD9-39FC-4474-A54B-07F6EB5414A0}" presName="connectorText" presStyleLbl="sibTrans2D1" presStyleIdx="4" presStyleCnt="5"/>
      <dgm:spPr/>
      <dgm:t>
        <a:bodyPr/>
        <a:lstStyle/>
        <a:p>
          <a:endParaRPr lang="en-IN"/>
        </a:p>
      </dgm:t>
    </dgm:pt>
  </dgm:ptLst>
  <dgm:cxnLst>
    <dgm:cxn modelId="{10EC07BB-C1FB-45D0-9ABA-25DCB3DB5B9C}" srcId="{125D5F2F-6598-47C3-866E-F79630BB889B}" destId="{D8A16FC4-B88C-4837-8590-E3800551F7B2}" srcOrd="2" destOrd="0" parTransId="{DFF1C302-0C13-49DF-946A-4AA8D049C341}" sibTransId="{6B3FF637-70BC-4521-9931-989ED8220116}"/>
    <dgm:cxn modelId="{00F6BE56-EEF0-4C8D-8F08-465FA51C720C}" type="presOf" srcId="{D8A16FC4-B88C-4837-8590-E3800551F7B2}" destId="{6F65C798-3917-47CF-B0A7-9CB333A874D2}" srcOrd="0" destOrd="0" presId="urn:microsoft.com/office/officeart/2005/8/layout/cycle2"/>
    <dgm:cxn modelId="{B781B8F4-A36A-4DB3-9A41-00D602AF3DDF}" srcId="{125D5F2F-6598-47C3-866E-F79630BB889B}" destId="{2D958602-B0B7-4162-8BE1-382A7585760E}" srcOrd="3" destOrd="0" parTransId="{6896D63F-8329-4C0F-8EE7-40932880BEDE}" sibTransId="{9C47C7DA-2597-41AA-A4C3-CC2666C57513}"/>
    <dgm:cxn modelId="{C133B7F9-8D19-4F18-8B59-B6C009E436FE}" type="presOf" srcId="{6B3FF637-70BC-4521-9931-989ED8220116}" destId="{0423A6DF-6115-433D-9F7E-435999A4AA71}" srcOrd="0" destOrd="0" presId="urn:microsoft.com/office/officeart/2005/8/layout/cycle2"/>
    <dgm:cxn modelId="{C255E27B-3FDC-4E57-B00D-218FA0009AE4}" srcId="{125D5F2F-6598-47C3-866E-F79630BB889B}" destId="{AC0D3AF4-2DC7-4624-B6EE-86C08038E6B4}" srcOrd="4" destOrd="0" parTransId="{9ACCA963-BBF5-4D8A-92ED-12D38662B135}" sibTransId="{E7539AD9-39FC-4474-A54B-07F6EB5414A0}"/>
    <dgm:cxn modelId="{1FEFBBBE-77AD-4A84-A907-2D7D628A1FDA}" type="presOf" srcId="{B5909AF2-C311-4C8D-BA18-4F1A57B59138}" destId="{1B405DFF-EDB9-4A41-9C88-9B2657D29CEA}" srcOrd="0" destOrd="0" presId="urn:microsoft.com/office/officeart/2005/8/layout/cycle2"/>
    <dgm:cxn modelId="{8D4F5832-3EA1-4C17-8E2A-636DE232C784}" type="presOf" srcId="{2D958602-B0B7-4162-8BE1-382A7585760E}" destId="{AC05C648-3C9D-4408-BAEB-0F98BBED3C9B}" srcOrd="0" destOrd="0" presId="urn:microsoft.com/office/officeart/2005/8/layout/cycle2"/>
    <dgm:cxn modelId="{9000FE79-E89F-43C3-AE29-30FC6C915386}" srcId="{125D5F2F-6598-47C3-866E-F79630BB889B}" destId="{2446441C-8080-4D64-96F6-9CC456348771}" srcOrd="1" destOrd="0" parTransId="{1A1F5751-CB75-4977-878A-F7A11BC80125}" sibTransId="{19C9B3FC-AB8B-4353-B5CA-056D29E1576E}"/>
    <dgm:cxn modelId="{766CAD08-2110-45F0-923D-0C58E5EBEB40}" type="presOf" srcId="{9C47C7DA-2597-41AA-A4C3-CC2666C57513}" destId="{BAA5B1A2-78C1-4255-99B5-F777B66CE40B}" srcOrd="1" destOrd="0" presId="urn:microsoft.com/office/officeart/2005/8/layout/cycle2"/>
    <dgm:cxn modelId="{2C24C8BD-A21D-45C8-A7B0-44FB771403C8}" type="presOf" srcId="{2446441C-8080-4D64-96F6-9CC456348771}" destId="{E60DFA02-1D3F-40FA-B269-298ADBC91895}" srcOrd="0" destOrd="0" presId="urn:microsoft.com/office/officeart/2005/8/layout/cycle2"/>
    <dgm:cxn modelId="{7F118416-29D7-4422-8FD6-FF086D6FF697}" type="presOf" srcId="{19C9B3FC-AB8B-4353-B5CA-056D29E1576E}" destId="{6714C757-4FF0-4B4B-AB66-710F07AFF767}" srcOrd="0" destOrd="0" presId="urn:microsoft.com/office/officeart/2005/8/layout/cycle2"/>
    <dgm:cxn modelId="{638BC4D4-B079-4663-839D-A12CD5438546}" type="presOf" srcId="{AC0D3AF4-2DC7-4624-B6EE-86C08038E6B4}" destId="{ED1CE9FD-DD66-4911-BB23-CB4C18C84401}" srcOrd="0" destOrd="0" presId="urn:microsoft.com/office/officeart/2005/8/layout/cycle2"/>
    <dgm:cxn modelId="{4BE16E96-C562-41CE-8B75-2BE3CAB9FC5F}" srcId="{125D5F2F-6598-47C3-866E-F79630BB889B}" destId="{4C411221-6F02-49A2-87DF-AD428B664D45}" srcOrd="0" destOrd="0" parTransId="{B9C860A1-FCB2-4EDF-9EF2-9C92AEC7121C}" sibTransId="{B5909AF2-C311-4C8D-BA18-4F1A57B59138}"/>
    <dgm:cxn modelId="{5BA832D8-85E5-49D4-9946-4FFD56BC3284}" type="presOf" srcId="{4C411221-6F02-49A2-87DF-AD428B664D45}" destId="{17181D7C-D062-4079-8838-1ECDC7F44CCC}" srcOrd="0" destOrd="0" presId="urn:microsoft.com/office/officeart/2005/8/layout/cycle2"/>
    <dgm:cxn modelId="{E3FE67D0-42F5-4F9C-A964-AD7B6F3A3925}" type="presOf" srcId="{19C9B3FC-AB8B-4353-B5CA-056D29E1576E}" destId="{0492C9FF-D98F-40FB-B31B-630C55ECF3C3}" srcOrd="1" destOrd="0" presId="urn:microsoft.com/office/officeart/2005/8/layout/cycle2"/>
    <dgm:cxn modelId="{F39BF3C4-3580-4CBF-B12B-DE765DAE8107}" type="presOf" srcId="{6B3FF637-70BC-4521-9931-989ED8220116}" destId="{AFCEE806-A12B-4016-B0A4-FFABE2CA6A0A}" srcOrd="1" destOrd="0" presId="urn:microsoft.com/office/officeart/2005/8/layout/cycle2"/>
    <dgm:cxn modelId="{862BC1E7-52F7-4F1E-B64C-A6825965EAFD}" type="presOf" srcId="{E7539AD9-39FC-4474-A54B-07F6EB5414A0}" destId="{D8912153-6B69-48D5-A2D4-1C86E386C72A}" srcOrd="0" destOrd="0" presId="urn:microsoft.com/office/officeart/2005/8/layout/cycle2"/>
    <dgm:cxn modelId="{99C669C1-716A-422A-8FEF-7596854DF2B2}" type="presOf" srcId="{9C47C7DA-2597-41AA-A4C3-CC2666C57513}" destId="{E6F8F243-18A7-4C0D-96A2-8EE555613270}" srcOrd="0" destOrd="0" presId="urn:microsoft.com/office/officeart/2005/8/layout/cycle2"/>
    <dgm:cxn modelId="{47990688-74B4-408F-87E6-B905569A43F8}" type="presOf" srcId="{B5909AF2-C311-4C8D-BA18-4F1A57B59138}" destId="{F47F34F1-5E9C-446F-AC9D-0394E8717E13}" srcOrd="1" destOrd="0" presId="urn:microsoft.com/office/officeart/2005/8/layout/cycle2"/>
    <dgm:cxn modelId="{64B7F882-8FED-40D8-A424-C5E7D847B5B1}" type="presOf" srcId="{E7539AD9-39FC-4474-A54B-07F6EB5414A0}" destId="{921DC7BB-716A-462E-A493-51071C33C76C}" srcOrd="1" destOrd="0" presId="urn:microsoft.com/office/officeart/2005/8/layout/cycle2"/>
    <dgm:cxn modelId="{525384F2-DFF2-47A9-B698-DC9EF6E27954}" type="presOf" srcId="{125D5F2F-6598-47C3-866E-F79630BB889B}" destId="{1D1A2AE4-728B-4E31-88FB-32FD62EFEEDD}" srcOrd="0" destOrd="0" presId="urn:microsoft.com/office/officeart/2005/8/layout/cycle2"/>
    <dgm:cxn modelId="{4232CDC8-F18B-4FBC-9825-C5409136AD7D}" type="presParOf" srcId="{1D1A2AE4-728B-4E31-88FB-32FD62EFEEDD}" destId="{17181D7C-D062-4079-8838-1ECDC7F44CCC}" srcOrd="0" destOrd="0" presId="urn:microsoft.com/office/officeart/2005/8/layout/cycle2"/>
    <dgm:cxn modelId="{8345095E-133B-4CBB-9550-0A63977D11DC}" type="presParOf" srcId="{1D1A2AE4-728B-4E31-88FB-32FD62EFEEDD}" destId="{1B405DFF-EDB9-4A41-9C88-9B2657D29CEA}" srcOrd="1" destOrd="0" presId="urn:microsoft.com/office/officeart/2005/8/layout/cycle2"/>
    <dgm:cxn modelId="{A18EA504-3067-48F0-BB70-A663F46577E6}" type="presParOf" srcId="{1B405DFF-EDB9-4A41-9C88-9B2657D29CEA}" destId="{F47F34F1-5E9C-446F-AC9D-0394E8717E13}" srcOrd="0" destOrd="0" presId="urn:microsoft.com/office/officeart/2005/8/layout/cycle2"/>
    <dgm:cxn modelId="{46787858-0503-47D5-B427-B837185C3CF4}" type="presParOf" srcId="{1D1A2AE4-728B-4E31-88FB-32FD62EFEEDD}" destId="{E60DFA02-1D3F-40FA-B269-298ADBC91895}" srcOrd="2" destOrd="0" presId="urn:microsoft.com/office/officeart/2005/8/layout/cycle2"/>
    <dgm:cxn modelId="{AB62F3AE-4C70-46A9-801B-02BC5F6021E5}" type="presParOf" srcId="{1D1A2AE4-728B-4E31-88FB-32FD62EFEEDD}" destId="{6714C757-4FF0-4B4B-AB66-710F07AFF767}" srcOrd="3" destOrd="0" presId="urn:microsoft.com/office/officeart/2005/8/layout/cycle2"/>
    <dgm:cxn modelId="{8E730294-9C4C-4015-A9FD-FC1CA08004B6}" type="presParOf" srcId="{6714C757-4FF0-4B4B-AB66-710F07AFF767}" destId="{0492C9FF-D98F-40FB-B31B-630C55ECF3C3}" srcOrd="0" destOrd="0" presId="urn:microsoft.com/office/officeart/2005/8/layout/cycle2"/>
    <dgm:cxn modelId="{75DC3EDD-D1AA-4FEF-B1EB-77AC86EACEF2}" type="presParOf" srcId="{1D1A2AE4-728B-4E31-88FB-32FD62EFEEDD}" destId="{6F65C798-3917-47CF-B0A7-9CB333A874D2}" srcOrd="4" destOrd="0" presId="urn:microsoft.com/office/officeart/2005/8/layout/cycle2"/>
    <dgm:cxn modelId="{0BA07B13-EC77-42F7-9486-D5E2B85BE68E}" type="presParOf" srcId="{1D1A2AE4-728B-4E31-88FB-32FD62EFEEDD}" destId="{0423A6DF-6115-433D-9F7E-435999A4AA71}" srcOrd="5" destOrd="0" presId="urn:microsoft.com/office/officeart/2005/8/layout/cycle2"/>
    <dgm:cxn modelId="{E96FF61B-9450-4355-899A-153CE186A190}" type="presParOf" srcId="{0423A6DF-6115-433D-9F7E-435999A4AA71}" destId="{AFCEE806-A12B-4016-B0A4-FFABE2CA6A0A}" srcOrd="0" destOrd="0" presId="urn:microsoft.com/office/officeart/2005/8/layout/cycle2"/>
    <dgm:cxn modelId="{BE41791E-EA58-4359-AA1B-F9937A0A44D1}" type="presParOf" srcId="{1D1A2AE4-728B-4E31-88FB-32FD62EFEEDD}" destId="{AC05C648-3C9D-4408-BAEB-0F98BBED3C9B}" srcOrd="6" destOrd="0" presId="urn:microsoft.com/office/officeart/2005/8/layout/cycle2"/>
    <dgm:cxn modelId="{8D290CC0-D130-42B8-A4D7-F30A12767E6F}" type="presParOf" srcId="{1D1A2AE4-728B-4E31-88FB-32FD62EFEEDD}" destId="{E6F8F243-18A7-4C0D-96A2-8EE555613270}" srcOrd="7" destOrd="0" presId="urn:microsoft.com/office/officeart/2005/8/layout/cycle2"/>
    <dgm:cxn modelId="{12024D85-725D-4312-8CC3-3574EAAAB986}" type="presParOf" srcId="{E6F8F243-18A7-4C0D-96A2-8EE555613270}" destId="{BAA5B1A2-78C1-4255-99B5-F777B66CE40B}" srcOrd="0" destOrd="0" presId="urn:microsoft.com/office/officeart/2005/8/layout/cycle2"/>
    <dgm:cxn modelId="{20563735-C7A9-480A-9F79-834085AA95C9}" type="presParOf" srcId="{1D1A2AE4-728B-4E31-88FB-32FD62EFEEDD}" destId="{ED1CE9FD-DD66-4911-BB23-CB4C18C84401}" srcOrd="8" destOrd="0" presId="urn:microsoft.com/office/officeart/2005/8/layout/cycle2"/>
    <dgm:cxn modelId="{0EB82578-7DA7-415B-8506-B412D581AEA8}" type="presParOf" srcId="{1D1A2AE4-728B-4E31-88FB-32FD62EFEEDD}" destId="{D8912153-6B69-48D5-A2D4-1C86E386C72A}" srcOrd="9" destOrd="0" presId="urn:microsoft.com/office/officeart/2005/8/layout/cycle2"/>
    <dgm:cxn modelId="{61EDC404-E600-4FB6-B45B-7F88506227D7}" type="presParOf" srcId="{D8912153-6B69-48D5-A2D4-1C86E386C72A}" destId="{921DC7BB-716A-462E-A493-51071C33C76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A6CD50-9224-4CB0-8BCF-BA23280C17F3}" type="datetimeFigureOut">
              <a:rPr lang="en-US" smtClean="0"/>
              <a:t>3/12/2022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A153D-C5EA-41B4-9803-E0361945820B}" type="slidenum">
              <a:rPr lang="en-US" smtClean="0"/>
              <a:t>‹#›</a:t>
            </a:fld>
            <a:endParaRPr lang="en-US"/>
          </a:p>
        </p:txBody>
      </p:sp>
    </p:spTree>
    <p:extLst>
      <p:ext uri="{BB962C8B-B14F-4D97-AF65-F5344CB8AC3E}">
        <p14:creationId xmlns:p14="http://schemas.microsoft.com/office/powerpoint/2010/main" val="335053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At the transport layer, </a:t>
            </a:r>
            <a:r>
              <a:rPr lang="en-IN" sz="1200" b="0" i="1" u="none" strike="noStrike" kern="1200" baseline="0" dirty="0" smtClean="0">
                <a:solidFill>
                  <a:schemeClr val="tx1"/>
                </a:solidFill>
                <a:latin typeface="+mn-lt"/>
                <a:ea typeface="+mn-ea"/>
                <a:cs typeface="+mn-cs"/>
              </a:rPr>
              <a:t>TCP/IP </a:t>
            </a:r>
            <a:r>
              <a:rPr lang="en-IN" sz="1200" b="0" i="0" u="none" strike="noStrike" kern="1200" baseline="0" dirty="0" smtClean="0">
                <a:solidFill>
                  <a:schemeClr val="tx1"/>
                </a:solidFill>
                <a:latin typeface="+mn-lt"/>
                <a:ea typeface="+mn-ea"/>
                <a:cs typeface="+mn-cs"/>
              </a:rPr>
              <a:t>defines three protocols: Transmission Control</a:t>
            </a:r>
          </a:p>
          <a:p>
            <a:r>
              <a:rPr lang="en-IN" sz="1200" b="0" i="0" u="none" strike="noStrike" kern="1200" baseline="0" dirty="0" smtClean="0">
                <a:solidFill>
                  <a:schemeClr val="tx1"/>
                </a:solidFill>
                <a:latin typeface="+mn-lt"/>
                <a:ea typeface="+mn-ea"/>
                <a:cs typeface="+mn-cs"/>
              </a:rPr>
              <a:t>Protocol (TCP), User Datagram Protocol (UDP), and Stream Control Transmission</a:t>
            </a:r>
          </a:p>
          <a:p>
            <a:r>
              <a:rPr lang="en-IN" sz="1200" b="0" i="0" u="none" strike="noStrike" kern="1200" baseline="0" dirty="0" smtClean="0">
                <a:solidFill>
                  <a:schemeClr val="tx1"/>
                </a:solidFill>
                <a:latin typeface="+mn-lt"/>
                <a:ea typeface="+mn-ea"/>
                <a:cs typeface="+mn-cs"/>
              </a:rPr>
              <a:t>Protocol (SCTP).</a:t>
            </a:r>
            <a:endParaRPr lang="en-IN" dirty="0"/>
          </a:p>
        </p:txBody>
      </p:sp>
      <p:sp>
        <p:nvSpPr>
          <p:cNvPr id="4" name="Slide Number Placeholder 3"/>
          <p:cNvSpPr>
            <a:spLocks noGrp="1"/>
          </p:cNvSpPr>
          <p:nvPr>
            <p:ph type="sldNum" sz="quarter" idx="10"/>
          </p:nvPr>
        </p:nvSpPr>
        <p:spPr/>
        <p:txBody>
          <a:bodyPr/>
          <a:lstStyle/>
          <a:p>
            <a:fld id="{12DA153D-C5EA-41B4-9803-E0361945820B}" type="slidenum">
              <a:rPr lang="en-US" smtClean="0"/>
              <a:t>49</a:t>
            </a:fld>
            <a:endParaRPr lang="en-US"/>
          </a:p>
        </p:txBody>
      </p:sp>
    </p:spTree>
    <p:extLst>
      <p:ext uri="{BB962C8B-B14F-4D97-AF65-F5344CB8AC3E}">
        <p14:creationId xmlns:p14="http://schemas.microsoft.com/office/powerpoint/2010/main" val="30915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smtClean="0">
                <a:solidFill>
                  <a:schemeClr val="tx1"/>
                </a:solidFill>
                <a:latin typeface="+mn-lt"/>
                <a:ea typeface="+mn-ea"/>
                <a:cs typeface="+mn-cs"/>
              </a:rPr>
              <a:t>https://web.archive.org</a:t>
            </a:r>
            <a:endParaRPr lang="en-IN" dirty="0"/>
          </a:p>
        </p:txBody>
      </p:sp>
      <p:sp>
        <p:nvSpPr>
          <p:cNvPr id="4" name="Slide Number Placeholder 3"/>
          <p:cNvSpPr>
            <a:spLocks noGrp="1"/>
          </p:cNvSpPr>
          <p:nvPr>
            <p:ph type="sldNum" sz="quarter" idx="10"/>
          </p:nvPr>
        </p:nvSpPr>
        <p:spPr/>
        <p:txBody>
          <a:bodyPr/>
          <a:lstStyle/>
          <a:p>
            <a:fld id="{12DA153D-C5EA-41B4-9803-E0361945820B}" type="slidenum">
              <a:rPr lang="en-US" smtClean="0"/>
              <a:t>95</a:t>
            </a:fld>
            <a:endParaRPr lang="en-US"/>
          </a:p>
        </p:txBody>
      </p:sp>
    </p:spTree>
    <p:extLst>
      <p:ext uri="{BB962C8B-B14F-4D97-AF65-F5344CB8AC3E}">
        <p14:creationId xmlns:p14="http://schemas.microsoft.com/office/powerpoint/2010/main" val="183688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https://www.hackingarticles.in/metasploit-tutorial-beginners/</a:t>
            </a:r>
            <a:endParaRPr lang="en-IN" dirty="0"/>
          </a:p>
        </p:txBody>
      </p:sp>
      <p:sp>
        <p:nvSpPr>
          <p:cNvPr id="4" name="Slide Number Placeholder 3"/>
          <p:cNvSpPr>
            <a:spLocks noGrp="1"/>
          </p:cNvSpPr>
          <p:nvPr>
            <p:ph type="sldNum" sz="quarter" idx="10"/>
          </p:nvPr>
        </p:nvSpPr>
        <p:spPr/>
        <p:txBody>
          <a:bodyPr/>
          <a:lstStyle/>
          <a:p>
            <a:fld id="{12DA153D-C5EA-41B4-9803-E0361945820B}" type="slidenum">
              <a:rPr lang="en-US" smtClean="0"/>
              <a:t>124</a:t>
            </a:fld>
            <a:endParaRPr lang="en-US"/>
          </a:p>
        </p:txBody>
      </p:sp>
    </p:spTree>
    <p:extLst>
      <p:ext uri="{BB962C8B-B14F-4D97-AF65-F5344CB8AC3E}">
        <p14:creationId xmlns:p14="http://schemas.microsoft.com/office/powerpoint/2010/main" val="3237613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https://www.hackingarticles.in/metasploit-tutorial-beginners/</a:t>
            </a:r>
            <a:endParaRPr lang="en-IN" dirty="0"/>
          </a:p>
        </p:txBody>
      </p:sp>
      <p:sp>
        <p:nvSpPr>
          <p:cNvPr id="4" name="Slide Number Placeholder 3"/>
          <p:cNvSpPr>
            <a:spLocks noGrp="1"/>
          </p:cNvSpPr>
          <p:nvPr>
            <p:ph type="sldNum" sz="quarter" idx="10"/>
          </p:nvPr>
        </p:nvSpPr>
        <p:spPr/>
        <p:txBody>
          <a:bodyPr/>
          <a:lstStyle/>
          <a:p>
            <a:fld id="{12DA153D-C5EA-41B4-9803-E0361945820B}" type="slidenum">
              <a:rPr lang="en-US" smtClean="0"/>
              <a:t>174</a:t>
            </a:fld>
            <a:endParaRPr lang="en-US"/>
          </a:p>
        </p:txBody>
      </p:sp>
    </p:spTree>
    <p:extLst>
      <p:ext uri="{BB962C8B-B14F-4D97-AF65-F5344CB8AC3E}">
        <p14:creationId xmlns:p14="http://schemas.microsoft.com/office/powerpoint/2010/main" val="709805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2DA153D-C5EA-41B4-9803-E0361945820B}" type="slidenum">
              <a:rPr lang="en-US" smtClean="0"/>
              <a:t>306</a:t>
            </a:fld>
            <a:endParaRPr lang="en-US"/>
          </a:p>
        </p:txBody>
      </p:sp>
    </p:spTree>
    <p:extLst>
      <p:ext uri="{BB962C8B-B14F-4D97-AF65-F5344CB8AC3E}">
        <p14:creationId xmlns:p14="http://schemas.microsoft.com/office/powerpoint/2010/main" val="1375758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99121C4-2A46-4D16-91C5-7E6C728CE070}" type="datetime1">
              <a:rPr lang="en-US" smtClean="0"/>
              <a:t>3/12/2022</a:t>
            </a:fld>
            <a:endParaRPr lang="en-US"/>
          </a:p>
        </p:txBody>
      </p:sp>
      <p:sp>
        <p:nvSpPr>
          <p:cNvPr id="5"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grpSp>
        <p:nvGrpSpPr>
          <p:cNvPr id="7" name="Group 6"/>
          <p:cNvGrpSpPr/>
          <p:nvPr userDrawn="1"/>
        </p:nvGrpSpPr>
        <p:grpSpPr>
          <a:xfrm>
            <a:off x="0" y="0"/>
            <a:ext cx="12192000" cy="6858000"/>
            <a:chOff x="0" y="0"/>
            <a:chExt cx="12192000" cy="6858000"/>
          </a:xfrm>
        </p:grpSpPr>
        <p:sp>
          <p:nvSpPr>
            <p:cNvPr id="8" name="Rectangle 7"/>
            <p:cNvSpPr/>
            <p:nvPr userDrawn="1"/>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B4D37-7476-4558-B61B-DD54C25A352F}" type="datetime1">
              <a:rPr lang="en-US" smtClean="0"/>
              <a:t>3/12/2022</a:t>
            </a:fld>
            <a:endParaRPr lang="en-US"/>
          </a:p>
        </p:txBody>
      </p:sp>
      <p:sp>
        <p:nvSpPr>
          <p:cNvPr id="6" name="Footer Placeholder 5"/>
          <p:cNvSpPr>
            <a:spLocks noGrp="1"/>
          </p:cNvSpPr>
          <p:nvPr>
            <p:ph type="ftr" sz="quarter" idx="11"/>
          </p:nvPr>
        </p:nvSpPr>
        <p:spPr/>
        <p:txBody>
          <a:bodyPr/>
          <a:lstStyle/>
          <a:p>
            <a:r>
              <a:rPr lang="en-US" smtClean="0"/>
              <a:t>Copyright 2017 CloudNexus and First Resource Insurance Group</a:t>
            </a:r>
            <a:endParaRPr lang="en-US"/>
          </a:p>
        </p:txBody>
      </p:sp>
      <p:sp>
        <p:nvSpPr>
          <p:cNvPr id="7" name="Slide Number Placeholder 6"/>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B4D37-7476-4558-B61B-DD54C25A352F}" type="datetime1">
              <a:rPr lang="en-US" smtClean="0"/>
              <a:t>3/12/2022</a:t>
            </a:fld>
            <a:endParaRPr lang="en-US"/>
          </a:p>
        </p:txBody>
      </p:sp>
      <p:sp>
        <p:nvSpPr>
          <p:cNvPr id="5"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B4D37-7476-4558-B61B-DD54C25A352F}" type="datetime1">
              <a:rPr lang="en-US" smtClean="0"/>
              <a:t>3/12/2022</a:t>
            </a:fld>
            <a:endParaRPr lang="en-US"/>
          </a:p>
        </p:txBody>
      </p:sp>
      <p:sp>
        <p:nvSpPr>
          <p:cNvPr id="5"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B4D37-7476-4558-B61B-DD54C25A352F}" type="datetime1">
              <a:rPr lang="en-US" smtClean="0"/>
              <a:t>3/12/2022</a:t>
            </a:fld>
            <a:endParaRPr lang="en-US"/>
          </a:p>
        </p:txBody>
      </p:sp>
      <p:sp>
        <p:nvSpPr>
          <p:cNvPr id="5"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34B4D37-7476-4558-B61B-DD54C25A352F}" type="datetime1">
              <a:rPr lang="en-US" smtClean="0"/>
              <a:t>3/12/2022</a:t>
            </a:fld>
            <a:endParaRPr lang="en-US"/>
          </a:p>
        </p:txBody>
      </p:sp>
      <p:sp>
        <p:nvSpPr>
          <p:cNvPr id="4"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34B4D37-7476-4558-B61B-DD54C25A352F}" type="datetime1">
              <a:rPr lang="en-US" smtClean="0"/>
              <a:t>3/12/2022</a:t>
            </a:fld>
            <a:endParaRPr lang="en-US"/>
          </a:p>
        </p:txBody>
      </p:sp>
      <p:sp>
        <p:nvSpPr>
          <p:cNvPr id="4"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60600C-6A18-47FB-AE10-30006680181F}" type="datetime1">
              <a:rPr lang="en-US" smtClean="0"/>
              <a:t>3/12/2022</a:t>
            </a:fld>
            <a:endParaRPr lang="en-US"/>
          </a:p>
        </p:txBody>
      </p:sp>
      <p:sp>
        <p:nvSpPr>
          <p:cNvPr id="5"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EB7E52-0F69-4681-A7F7-A7DB212C0FAB}" type="datetime1">
              <a:rPr lang="en-US" smtClean="0"/>
              <a:t>3/12/2022</a:t>
            </a:fld>
            <a:endParaRPr lang="en-US"/>
          </a:p>
        </p:txBody>
      </p:sp>
      <p:sp>
        <p:nvSpPr>
          <p:cNvPr id="5"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9697684-3DDE-4C5D-9EE3-D72301FF263B}" type="datetime1">
              <a:rPr lang="en-US" smtClean="0"/>
              <a:t>3/12/2022</a:t>
            </a:fld>
            <a:endParaRPr lang="en-US"/>
          </a:p>
        </p:txBody>
      </p:sp>
      <p:sp>
        <p:nvSpPr>
          <p:cNvPr id="5"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D47F11-FD86-4D85-B795-0A8C0611C131}" type="datetime1">
              <a:rPr lang="en-US" smtClean="0"/>
              <a:t>3/12/2022</a:t>
            </a:fld>
            <a:endParaRPr lang="en-US"/>
          </a:p>
        </p:txBody>
      </p:sp>
      <p:sp>
        <p:nvSpPr>
          <p:cNvPr id="5" name="Footer Placeholder 4"/>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5"/>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29CE9A9-4834-4670-ACF5-EB50DEF47BED}" type="datetime1">
              <a:rPr lang="en-US" smtClean="0"/>
              <a:t>3/12/2022</a:t>
            </a:fld>
            <a:endParaRPr lang="en-US"/>
          </a:p>
        </p:txBody>
      </p:sp>
      <p:sp>
        <p:nvSpPr>
          <p:cNvPr id="6" name="Footer Placeholder 5"/>
          <p:cNvSpPr>
            <a:spLocks noGrp="1"/>
          </p:cNvSpPr>
          <p:nvPr>
            <p:ph type="ftr" sz="quarter" idx="11"/>
          </p:nvPr>
        </p:nvSpPr>
        <p:spPr/>
        <p:txBody>
          <a:bodyPr/>
          <a:lstStyle/>
          <a:p>
            <a:r>
              <a:rPr lang="en-US" smtClean="0"/>
              <a:t>Copyright 2017 CloudNexus and First Resource Insurance Group</a:t>
            </a:r>
            <a:endParaRPr lang="en-US"/>
          </a:p>
        </p:txBody>
      </p:sp>
      <p:sp>
        <p:nvSpPr>
          <p:cNvPr id="7" name="Slide Number Placeholder 6"/>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7A6E2C-8D2C-402E-8441-12BE99397604}" type="datetime1">
              <a:rPr lang="en-US" smtClean="0"/>
              <a:t>3/12/2022</a:t>
            </a:fld>
            <a:endParaRPr lang="en-US"/>
          </a:p>
        </p:txBody>
      </p:sp>
      <p:sp>
        <p:nvSpPr>
          <p:cNvPr id="8" name="Footer Placeholder 7"/>
          <p:cNvSpPr>
            <a:spLocks noGrp="1"/>
          </p:cNvSpPr>
          <p:nvPr>
            <p:ph type="ftr" sz="quarter" idx="11"/>
          </p:nvPr>
        </p:nvSpPr>
        <p:spPr/>
        <p:txBody>
          <a:bodyPr/>
          <a:lstStyle/>
          <a:p>
            <a:r>
              <a:rPr lang="en-US" smtClean="0"/>
              <a:t>Copyright 2017 CloudNexus and First Resource Insurance Group</a:t>
            </a:r>
            <a:endParaRPr lang="en-US"/>
          </a:p>
        </p:txBody>
      </p:sp>
      <p:sp>
        <p:nvSpPr>
          <p:cNvPr id="9" name="Slide Number Placeholder 8"/>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0EFFF97F-4030-48CF-B6FB-359D91F28F0E}" type="datetime1">
              <a:rPr lang="en-US" smtClean="0"/>
              <a:t>3/12/2022</a:t>
            </a:fld>
            <a:endParaRPr lang="en-US"/>
          </a:p>
        </p:txBody>
      </p:sp>
      <p:sp>
        <p:nvSpPr>
          <p:cNvPr id="5" name="Footer Placeholder 3"/>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4"/>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4BFF252-9E63-4E36-9A32-5DBFD56DF8E5}" type="datetime1">
              <a:rPr lang="en-US" smtClean="0"/>
              <a:t>3/12/2022</a:t>
            </a:fld>
            <a:endParaRPr lang="en-US"/>
          </a:p>
        </p:txBody>
      </p:sp>
      <p:sp>
        <p:nvSpPr>
          <p:cNvPr id="5" name="Footer Placeholder 2"/>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3"/>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8A6606D9-58E6-4F6D-B92B-38676023B1D8}" type="datetime1">
              <a:rPr lang="en-US" smtClean="0"/>
              <a:t>3/12/2022</a:t>
            </a:fld>
            <a:endParaRPr lang="en-US"/>
          </a:p>
        </p:txBody>
      </p:sp>
      <p:sp>
        <p:nvSpPr>
          <p:cNvPr id="5" name="Footer Placeholder 5"/>
          <p:cNvSpPr>
            <a:spLocks noGrp="1"/>
          </p:cNvSpPr>
          <p:nvPr>
            <p:ph type="ftr" sz="quarter" idx="11"/>
          </p:nvPr>
        </p:nvSpPr>
        <p:spPr/>
        <p:txBody>
          <a:bodyPr/>
          <a:lstStyle/>
          <a:p>
            <a:r>
              <a:rPr lang="en-US" smtClean="0"/>
              <a:t>Copyright 2017 CloudNexus and First Resource Insurance Group</a:t>
            </a:r>
            <a:endParaRPr lang="en-US"/>
          </a:p>
        </p:txBody>
      </p:sp>
      <p:sp>
        <p:nvSpPr>
          <p:cNvPr id="6" name="Slide Number Placeholder 6"/>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3E5BD4-A815-4229-A4F1-4B34F20CD8D8}" type="datetime1">
              <a:rPr lang="en-US" smtClean="0"/>
              <a:t>3/12/2022</a:t>
            </a:fld>
            <a:endParaRPr lang="en-US"/>
          </a:p>
        </p:txBody>
      </p:sp>
      <p:sp>
        <p:nvSpPr>
          <p:cNvPr id="6" name="Footer Placeholder 5"/>
          <p:cNvSpPr>
            <a:spLocks noGrp="1"/>
          </p:cNvSpPr>
          <p:nvPr>
            <p:ph type="ftr" sz="quarter" idx="11"/>
          </p:nvPr>
        </p:nvSpPr>
        <p:spPr/>
        <p:txBody>
          <a:bodyPr/>
          <a:lstStyle/>
          <a:p>
            <a:r>
              <a:rPr lang="en-US" smtClean="0"/>
              <a:t>Copyright 2017 CloudNexus and First Resource Insurance Group</a:t>
            </a:r>
            <a:endParaRPr lang="en-US"/>
          </a:p>
        </p:txBody>
      </p:sp>
      <p:sp>
        <p:nvSpPr>
          <p:cNvPr id="7" name="Slide Number Placeholder 6"/>
          <p:cNvSpPr>
            <a:spLocks noGrp="1"/>
          </p:cNvSpPr>
          <p:nvPr>
            <p:ph type="sldNum" sz="quarter" idx="12"/>
          </p:nvPr>
        </p:nvSpPr>
        <p:spPr/>
        <p:txBody>
          <a:bodyPr/>
          <a:lstStyle/>
          <a:p>
            <a:fld id="{61347D18-C766-4463-B8C3-73AF8C35B48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34B4D37-7476-4558-B61B-DD54C25A352F}" type="datetime1">
              <a:rPr lang="en-US" smtClean="0"/>
              <a:t>3/12/2022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Copyright 2017 CloudNexus and First Resource Insurance Group</a:t>
            </a:r>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347D18-C766-4463-B8C3-73AF8C35B480}"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s://www.incapsula.com/web-application-security/spear-phishing.html"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www.incapsula.com/web-application-security/spear-phishing.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hyperlink" Target="https://incapsula.evyy.net/c/1240559/237638/4029?u=https://www.incapsula.com/web-application-security/intrusion-detection-prevention.html"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hyperlink" Target="https://antivirus.comodo.com/blog/computer-safety/what-is-ransomware/" TargetMode="Externa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learncryptography.com/classical-encryption/caesar-cipher"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hyperlink" Target="https://csrc.nist.gov/publications/detail/sp/800-52/rev-2/draft" TargetMode="Externa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earchenterprisewan.techtarget.com/definition/IPv6" TargetMode="External"/><Relationship Id="rId2" Type="http://schemas.openxmlformats.org/officeDocument/2006/relationships/hyperlink" Target="https://whatis.techtarget.com/definition/alphanumeric-alphameric"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ftp://www.example.com/" TargetMode="External"/><Relationship Id="rId2" Type="http://schemas.openxmlformats.org/officeDocument/2006/relationships/hyperlink" Target="http://www.example.co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81" y="3520957"/>
            <a:ext cx="9547388" cy="750627"/>
          </a:xfrm>
        </p:spPr>
        <p:txBody>
          <a:bodyPr/>
          <a:lstStyle/>
          <a:p>
            <a:r>
              <a:rPr lang="en-IN" sz="4400" b="1" dirty="0" smtClean="0">
                <a:solidFill>
                  <a:srgbClr val="FF0000"/>
                </a:solidFill>
                <a:latin typeface="Calibri" panose="020F0502020204030204" pitchFamily="34" charset="0"/>
                <a:cs typeface="Calibri" panose="020F0502020204030204" pitchFamily="34" charset="0"/>
              </a:rPr>
              <a:t>Networking Concepts</a:t>
            </a:r>
            <a:r>
              <a:rPr lang="en-IN" sz="4400" b="1" dirty="0">
                <a:solidFill>
                  <a:srgbClr val="FF0000"/>
                </a:solidFill>
                <a:latin typeface="Calibri" panose="020F0502020204030204" pitchFamily="34" charset="0"/>
                <a:cs typeface="Calibri" panose="020F0502020204030204" pitchFamily="34" charset="0"/>
              </a:rPr>
              <a:t/>
            </a:r>
            <a:br>
              <a:rPr lang="en-IN" sz="4400" b="1" dirty="0">
                <a:solidFill>
                  <a:srgbClr val="FF0000"/>
                </a:solidFill>
                <a:latin typeface="Calibri" panose="020F0502020204030204" pitchFamily="34" charset="0"/>
                <a:cs typeface="Calibri" panose="020F0502020204030204" pitchFamily="34" charset="0"/>
              </a:rPr>
            </a:br>
            <a:r>
              <a:rPr lang="en-IN" sz="2800" dirty="0">
                <a:latin typeface="Arial" panose="020B0604020202020204" pitchFamily="34" charset="0"/>
                <a:cs typeface="Arial" panose="020B0604020202020204" pitchFamily="34" charset="0"/>
              </a:rPr>
              <a:t>Basic networking before attempting to study cyber security is critical. Also, be aware this is just a brief introduction of basic network concepts</a:t>
            </a:r>
            <a:endParaRPr lang="en-IN" sz="2800" b="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sz="4400" dirty="0">
                <a:latin typeface="Times New Roman" panose="02020603050405020304" pitchFamily="18" charset="0"/>
              </a:rPr>
              <a:t>Bus Topology </a:t>
            </a:r>
            <a:endParaRPr lang="en-IN" dirty="0"/>
          </a:p>
        </p:txBody>
      </p:sp>
      <p:sp>
        <p:nvSpPr>
          <p:cNvPr id="10" name="Content Placeholder 9"/>
          <p:cNvSpPr>
            <a:spLocks noGrp="1"/>
          </p:cNvSpPr>
          <p:nvPr>
            <p:ph sz="half" idx="1"/>
          </p:nvPr>
        </p:nvSpPr>
        <p:spPr>
          <a:xfrm>
            <a:off x="1103312" y="1770118"/>
            <a:ext cx="4396339" cy="4195763"/>
          </a:xfrm>
        </p:spPr>
        <p:txBody>
          <a:bodyPr/>
          <a:lstStyle/>
          <a:p>
            <a:r>
              <a:rPr lang="en-IN" dirty="0"/>
              <a:t>Bus topology ,all devices share single communication line or cable</a:t>
            </a:r>
          </a:p>
          <a:p>
            <a:r>
              <a:rPr lang="en-IN" dirty="0"/>
              <a:t>One long cable acts as a		 backbone to link all the devices in a network</a:t>
            </a:r>
          </a:p>
          <a:p>
            <a:r>
              <a:rPr lang="en-IN" dirty="0"/>
              <a:t>Nodes are connected to the bus cable by drop lines and taps.</a:t>
            </a:r>
          </a:p>
        </p:txBody>
      </p:sp>
      <p:pic>
        <p:nvPicPr>
          <p:cNvPr id="12" name="Content Placeholder 3"/>
          <p:cNvPicPr>
            <a:picLocks noChangeAspect="1"/>
          </p:cNvPicPr>
          <p:nvPr/>
        </p:nvPicPr>
        <p:blipFill>
          <a:blip r:embed="rId2"/>
          <a:stretch>
            <a:fillRect/>
          </a:stretch>
        </p:blipFill>
        <p:spPr>
          <a:xfrm>
            <a:off x="5499651" y="2674634"/>
            <a:ext cx="5354815" cy="2469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673" y="529836"/>
            <a:ext cx="9404723" cy="1400530"/>
          </a:xfrm>
        </p:spPr>
        <p:txBody>
          <a:bodyPr/>
          <a:lstStyle/>
          <a:p>
            <a:r>
              <a:rPr lang="en-IN" sz="3600" b="1" dirty="0">
                <a:solidFill>
                  <a:srgbClr val="FF0000"/>
                </a:solidFill>
                <a:latin typeface="Calibri" panose="020F0502020204030204" pitchFamily="34" charset="0"/>
                <a:cs typeface="Calibri" panose="020F0502020204030204" pitchFamily="34" charset="0"/>
              </a:rPr>
              <a:t>Scanning Networks</a:t>
            </a:r>
            <a:endParaRPr lang="en-IN" sz="36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59244" y="1930366"/>
            <a:ext cx="8946541" cy="4195481"/>
          </a:xfrm>
        </p:spPr>
        <p:txBody>
          <a:bodyPr>
            <a:normAutofit/>
          </a:bodyPr>
          <a:lstStyle/>
          <a:p>
            <a:pPr marL="0" indent="0">
              <a:buNone/>
            </a:pPr>
            <a:r>
              <a:rPr lang="en-IN" sz="2400" dirty="0" smtClean="0">
                <a:latin typeface="Calibri" panose="020F0502020204030204" pitchFamily="34" charset="0"/>
                <a:cs typeface="Calibri" panose="020F0502020204030204" pitchFamily="34" charset="0"/>
              </a:rPr>
              <a:t>			After </a:t>
            </a:r>
            <a:r>
              <a:rPr lang="en-IN" sz="2400" dirty="0" smtClean="0">
                <a:solidFill>
                  <a:srgbClr val="FF0000"/>
                </a:solidFill>
                <a:latin typeface="Calibri" panose="020F0502020204030204" pitchFamily="34" charset="0"/>
                <a:cs typeface="Calibri" panose="020F0502020204030204" pitchFamily="34" charset="0"/>
              </a:rPr>
              <a:t>“Foot printing phase”</a:t>
            </a:r>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you may have enough information about the target. </a:t>
            </a:r>
            <a:r>
              <a:rPr lang="en-IN" sz="2400" dirty="0" smtClean="0">
                <a:latin typeface="Calibri" panose="020F0502020204030204" pitchFamily="34" charset="0"/>
                <a:cs typeface="Calibri" panose="020F0502020204030204" pitchFamily="34" charset="0"/>
              </a:rPr>
              <a:t>Now Scanning </a:t>
            </a:r>
            <a:r>
              <a:rPr lang="en-IN" sz="2400" dirty="0">
                <a:latin typeface="Calibri" panose="020F0502020204030204" pitchFamily="34" charset="0"/>
                <a:cs typeface="Calibri" panose="020F0502020204030204" pitchFamily="34" charset="0"/>
              </a:rPr>
              <a:t>network phase requires some of this information to proceed further. </a:t>
            </a:r>
            <a:endParaRPr lang="en-IN" sz="2400" dirty="0" smtClean="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	Network Scanning </a:t>
            </a:r>
            <a:r>
              <a:rPr lang="en-IN" sz="2400" dirty="0">
                <a:latin typeface="Calibri" panose="020F0502020204030204" pitchFamily="34" charset="0"/>
                <a:cs typeface="Calibri" panose="020F0502020204030204" pitchFamily="34" charset="0"/>
              </a:rPr>
              <a:t>is a method of getting network information such as identification of hosts, </a:t>
            </a:r>
            <a:r>
              <a:rPr lang="en-IN" sz="2400" dirty="0" smtClean="0">
                <a:latin typeface="Calibri" panose="020F0502020204030204" pitchFamily="34" charset="0"/>
                <a:cs typeface="Calibri" panose="020F0502020204030204" pitchFamily="34" charset="0"/>
              </a:rPr>
              <a:t>port information</a:t>
            </a:r>
            <a:r>
              <a:rPr lang="en-IN" sz="2400" dirty="0">
                <a:latin typeface="Calibri" panose="020F0502020204030204" pitchFamily="34" charset="0"/>
                <a:cs typeface="Calibri" panose="020F0502020204030204" pitchFamily="34" charset="0"/>
              </a:rPr>
              <a:t>, and services by scanning networks and ports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881741" y="317847"/>
            <a:ext cx="10067307" cy="6284958"/>
          </a:xfrm>
          <a:prstGeom prst="rect">
            <a:avLst/>
          </a:prstGeom>
        </p:spPr>
      </p:pic>
    </p:spTree>
    <p:extLst>
      <p:ext uri="{BB962C8B-B14F-4D97-AF65-F5344CB8AC3E}">
        <p14:creationId xmlns:p14="http://schemas.microsoft.com/office/powerpoint/2010/main" val="18171345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103312" y="742673"/>
            <a:ext cx="9088922" cy="5270047"/>
          </a:xfrm>
          <a:prstGeom prst="rect">
            <a:avLst/>
          </a:prstGeom>
        </p:spPr>
      </p:pic>
    </p:spTree>
    <p:extLst>
      <p:ext uri="{BB962C8B-B14F-4D97-AF65-F5344CB8AC3E}">
        <p14:creationId xmlns:p14="http://schemas.microsoft.com/office/powerpoint/2010/main" val="8751689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1872308" y="452718"/>
            <a:ext cx="8517644" cy="6070455"/>
          </a:xfrm>
          <a:prstGeom prst="rect">
            <a:avLst/>
          </a:prstGeom>
        </p:spPr>
      </p:pic>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spTree>
    <p:extLst>
      <p:ext uri="{BB962C8B-B14F-4D97-AF65-F5344CB8AC3E}">
        <p14:creationId xmlns:p14="http://schemas.microsoft.com/office/powerpoint/2010/main" val="15529269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860442" y="29135"/>
            <a:ext cx="8529019" cy="6697124"/>
          </a:xfrm>
          <a:prstGeom prst="rect">
            <a:avLst/>
          </a:prstGeom>
        </p:spPr>
      </p:pic>
    </p:spTree>
    <p:extLst>
      <p:ext uri="{BB962C8B-B14F-4D97-AF65-F5344CB8AC3E}">
        <p14:creationId xmlns:p14="http://schemas.microsoft.com/office/powerpoint/2010/main" val="17950371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486270" y="835742"/>
            <a:ext cx="9106519" cy="5615280"/>
          </a:xfrm>
          <a:prstGeom prst="rect">
            <a:avLst/>
          </a:prstGeom>
        </p:spPr>
      </p:pic>
    </p:spTree>
    <p:extLst>
      <p:ext uri="{BB962C8B-B14F-4D97-AF65-F5344CB8AC3E}">
        <p14:creationId xmlns:p14="http://schemas.microsoft.com/office/powerpoint/2010/main" val="3510494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584088" y="668050"/>
            <a:ext cx="9144001" cy="5580349"/>
          </a:xfrm>
          <a:prstGeom prst="rect">
            <a:avLst/>
          </a:prstGeom>
        </p:spPr>
      </p:pic>
    </p:spTree>
    <p:extLst>
      <p:ext uri="{BB962C8B-B14F-4D97-AF65-F5344CB8AC3E}">
        <p14:creationId xmlns:p14="http://schemas.microsoft.com/office/powerpoint/2010/main" val="2332415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323650" y="1560394"/>
            <a:ext cx="8947150" cy="3990428"/>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540853"/>
            <a:ext cx="9404723" cy="1400530"/>
          </a:xfrm>
        </p:spPr>
        <p:txBody>
          <a:bodyPr/>
          <a:lstStyle/>
          <a:p>
            <a:r>
              <a:rPr lang="en-IN" sz="3600" b="1" dirty="0">
                <a:solidFill>
                  <a:srgbClr val="FF0000"/>
                </a:solidFill>
                <a:latin typeface="Calibri" panose="020F0502020204030204" pitchFamily="34" charset="0"/>
                <a:cs typeface="Calibri" panose="020F0502020204030204" pitchFamily="34" charset="0"/>
              </a:rPr>
              <a:t>6 TCP </a:t>
            </a:r>
            <a:r>
              <a:rPr lang="en-IN" sz="3600" b="1" dirty="0" smtClean="0">
                <a:solidFill>
                  <a:srgbClr val="FF0000"/>
                </a:solidFill>
                <a:latin typeface="Calibri" panose="020F0502020204030204" pitchFamily="34" charset="0"/>
                <a:cs typeface="Calibri" panose="020F0502020204030204" pitchFamily="34" charset="0"/>
              </a:rPr>
              <a:t>flags</a:t>
            </a:r>
            <a:endParaRPr lang="en-IN" sz="3600" b="1" dirty="0">
              <a:solidFill>
                <a:srgbClr val="FF0000"/>
              </a:solidFill>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stretch>
            <a:fillRect/>
          </a:stretch>
        </p:blipFill>
        <p:spPr>
          <a:xfrm>
            <a:off x="827891" y="1773716"/>
            <a:ext cx="10833643" cy="3746726"/>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FF0000"/>
                </a:solidFill>
                <a:latin typeface="Calibri" panose="020F0502020204030204" pitchFamily="34" charset="0"/>
                <a:cs typeface="Calibri" panose="020F0502020204030204" pitchFamily="34" charset="0"/>
              </a:rPr>
              <a:t>Scanning Methodology</a:t>
            </a:r>
            <a:endParaRPr lang="en-IN" sz="36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pPr>
              <a:buSzPct val="100000"/>
              <a:buFont typeface="Wingdings" panose="05000000000000000000" pitchFamily="2" charset="2"/>
              <a:buChar char="Ø"/>
            </a:pPr>
            <a:r>
              <a:rPr lang="en-IN" sz="2400" dirty="0" smtClean="0">
                <a:latin typeface="Calibri" panose="020F0502020204030204" pitchFamily="34" charset="0"/>
                <a:cs typeface="Calibri" panose="020F0502020204030204" pitchFamily="34" charset="0"/>
              </a:rPr>
              <a:t>Checking </a:t>
            </a:r>
            <a:r>
              <a:rPr lang="en-IN" sz="2400" dirty="0">
                <a:latin typeface="Calibri" panose="020F0502020204030204" pitchFamily="34" charset="0"/>
                <a:cs typeface="Calibri" panose="020F0502020204030204" pitchFamily="34" charset="0"/>
              </a:rPr>
              <a:t>for live </a:t>
            </a:r>
            <a:r>
              <a:rPr lang="en-IN" sz="2400" dirty="0" smtClean="0">
                <a:latin typeface="Calibri" panose="020F0502020204030204" pitchFamily="34" charset="0"/>
                <a:cs typeface="Calibri" panose="020F0502020204030204" pitchFamily="34" charset="0"/>
              </a:rPr>
              <a:t>systems</a:t>
            </a:r>
          </a:p>
          <a:p>
            <a:pPr>
              <a:buSzPct val="100000"/>
              <a:buFont typeface="Wingdings" panose="05000000000000000000" pitchFamily="2" charset="2"/>
              <a:buChar char="Ø"/>
            </a:pPr>
            <a:r>
              <a:rPr lang="en-IN" sz="2400" dirty="0">
                <a:latin typeface="Calibri" panose="020F0502020204030204" pitchFamily="34" charset="0"/>
                <a:cs typeface="Calibri" panose="020F0502020204030204" pitchFamily="34" charset="0"/>
              </a:rPr>
              <a:t>Discovering </a:t>
            </a:r>
            <a:r>
              <a:rPr lang="en-IN" sz="2400" dirty="0" smtClean="0">
                <a:latin typeface="Calibri" panose="020F0502020204030204" pitchFamily="34" charset="0"/>
                <a:cs typeface="Calibri" panose="020F0502020204030204" pitchFamily="34" charset="0"/>
              </a:rPr>
              <a:t>open ports</a:t>
            </a:r>
          </a:p>
          <a:p>
            <a:pPr>
              <a:buSzPct val="100000"/>
              <a:buFont typeface="Wingdings" panose="05000000000000000000" pitchFamily="2" charset="2"/>
              <a:buChar char="Ø"/>
            </a:pPr>
            <a:r>
              <a:rPr lang="en-IN" sz="2400" dirty="0">
                <a:latin typeface="Calibri" panose="020F0502020204030204" pitchFamily="34" charset="0"/>
                <a:cs typeface="Calibri" panose="020F0502020204030204" pitchFamily="34" charset="0"/>
              </a:rPr>
              <a:t>ICMP </a:t>
            </a:r>
            <a:r>
              <a:rPr lang="en-IN" sz="2400" dirty="0" smtClean="0">
                <a:latin typeface="Calibri" panose="020F0502020204030204" pitchFamily="34" charset="0"/>
                <a:cs typeface="Calibri" panose="020F0502020204030204" pitchFamily="34" charset="0"/>
              </a:rPr>
              <a:t>Scanning</a:t>
            </a:r>
          </a:p>
          <a:p>
            <a:pPr>
              <a:buSzPct val="100000"/>
              <a:buFont typeface="Wingdings" panose="05000000000000000000" pitchFamily="2" charset="2"/>
              <a:buChar char="Ø"/>
            </a:pPr>
            <a:r>
              <a:rPr lang="en-IN" sz="2400" dirty="0">
                <a:latin typeface="Calibri" panose="020F0502020204030204" pitchFamily="34" charset="0"/>
                <a:cs typeface="Calibri" panose="020F0502020204030204" pitchFamily="34" charset="0"/>
              </a:rPr>
              <a:t>SSDP </a:t>
            </a:r>
            <a:r>
              <a:rPr lang="en-IN" sz="2400" dirty="0" smtClean="0">
                <a:latin typeface="Calibri" panose="020F0502020204030204" pitchFamily="34" charset="0"/>
                <a:cs typeface="Calibri" panose="020F0502020204030204" pitchFamily="34" charset="0"/>
              </a:rPr>
              <a:t>Scanning (</a:t>
            </a:r>
            <a:r>
              <a:rPr lang="en-IN" sz="2400" dirty="0">
                <a:latin typeface="Calibri" panose="020F0502020204030204" pitchFamily="34" charset="0"/>
                <a:cs typeface="Calibri" panose="020F0502020204030204" pitchFamily="34" charset="0"/>
              </a:rPr>
              <a:t>Simple Service Discovery Protocol</a:t>
            </a:r>
            <a:r>
              <a:rPr lang="en-IN" sz="2400" dirty="0" smtClean="0">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103312" y="1328738"/>
            <a:ext cx="4396338" cy="576262"/>
          </a:xfrm>
        </p:spPr>
        <p:txBody>
          <a:bodyPr/>
          <a:lstStyle/>
          <a:p>
            <a:pPr algn="ctr"/>
            <a:r>
              <a:rPr lang="en-IN" dirty="0">
                <a:solidFill>
                  <a:schemeClr val="tx1"/>
                </a:solidFill>
              </a:rPr>
              <a:t>Advantages</a:t>
            </a:r>
          </a:p>
        </p:txBody>
      </p:sp>
      <p:sp>
        <p:nvSpPr>
          <p:cNvPr id="7" name="Content Placeholder 6"/>
          <p:cNvSpPr>
            <a:spLocks noGrp="1"/>
          </p:cNvSpPr>
          <p:nvPr>
            <p:ph sz="half" idx="2"/>
          </p:nvPr>
        </p:nvSpPr>
        <p:spPr>
          <a:xfrm>
            <a:off x="1103312" y="2514600"/>
            <a:ext cx="4396339" cy="2003612"/>
          </a:xfrm>
        </p:spPr>
        <p:txBody>
          <a:bodyPr/>
          <a:lstStyle/>
          <a:p>
            <a:r>
              <a:rPr lang="en-IN" dirty="0"/>
              <a:t>Ease of installation</a:t>
            </a:r>
          </a:p>
          <a:p>
            <a:r>
              <a:rPr lang="en-IN" dirty="0"/>
              <a:t>Bus uses less cabling</a:t>
            </a:r>
          </a:p>
        </p:txBody>
      </p:sp>
      <p:sp>
        <p:nvSpPr>
          <p:cNvPr id="8" name="Text Placeholder 7"/>
          <p:cNvSpPr>
            <a:spLocks noGrp="1"/>
          </p:cNvSpPr>
          <p:nvPr>
            <p:ph type="body" sz="quarter" idx="3"/>
          </p:nvPr>
        </p:nvSpPr>
        <p:spPr>
          <a:xfrm>
            <a:off x="5654495" y="1328738"/>
            <a:ext cx="4396339" cy="576262"/>
          </a:xfrm>
        </p:spPr>
        <p:txBody>
          <a:bodyPr/>
          <a:lstStyle/>
          <a:p>
            <a:pPr algn="ctr"/>
            <a:r>
              <a:rPr lang="en-IN" dirty="0">
                <a:solidFill>
                  <a:schemeClr val="tx1"/>
                </a:solidFill>
              </a:rPr>
              <a:t>Disadvantages</a:t>
            </a:r>
          </a:p>
        </p:txBody>
      </p:sp>
      <p:sp>
        <p:nvSpPr>
          <p:cNvPr id="9" name="Content Placeholder 8"/>
          <p:cNvSpPr>
            <a:spLocks noGrp="1"/>
          </p:cNvSpPr>
          <p:nvPr>
            <p:ph sz="quarter" idx="4"/>
          </p:nvPr>
        </p:nvSpPr>
        <p:spPr/>
        <p:txBody>
          <a:bodyPr/>
          <a:lstStyle/>
          <a:p>
            <a:r>
              <a:rPr lang="en-IN" dirty="0"/>
              <a:t>Difficult reconnection and fault isolation</a:t>
            </a:r>
          </a:p>
          <a:p>
            <a:r>
              <a:rPr lang="en-IN" dirty="0"/>
              <a:t>Difficult to add new devices </a:t>
            </a:r>
          </a:p>
        </p:txBody>
      </p:sp>
      <p:sp>
        <p:nvSpPr>
          <p:cNvPr id="11" name="Rectangle 10"/>
          <p:cNvSpPr/>
          <p:nvPr/>
        </p:nvSpPr>
        <p:spPr>
          <a:xfrm>
            <a:off x="1103312" y="4642780"/>
            <a:ext cx="8947522" cy="646331"/>
          </a:xfrm>
          <a:prstGeom prst="rect">
            <a:avLst/>
          </a:prstGeom>
        </p:spPr>
        <p:txBody>
          <a:bodyPr wrap="square">
            <a:spAutoFit/>
          </a:bodyPr>
          <a:lstStyle/>
          <a:p>
            <a:pPr marL="285750" indent="-285750">
              <a:buFont typeface="Wingdings" panose="05000000000000000000" pitchFamily="2" charset="2"/>
              <a:buChar char="v"/>
            </a:pPr>
            <a:r>
              <a:rPr lang="en-IN" dirty="0"/>
              <a:t>Bus topology was the one of the first topologies used in the design of early local-area networks.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7211" y="1270721"/>
            <a:ext cx="9792370" cy="4777539"/>
          </a:xfrm>
        </p:spPr>
        <p:txBody>
          <a:bodyPr>
            <a:normAutofit lnSpcReduction="10000"/>
          </a:bodyPr>
          <a:lstStyle/>
          <a:p>
            <a:pPr marL="0" indent="0">
              <a:buNone/>
            </a:pPr>
            <a:r>
              <a:rPr lang="en-IN" sz="2400" b="1" dirty="0">
                <a:solidFill>
                  <a:srgbClr val="FF0000"/>
                </a:solidFill>
                <a:latin typeface="Calibri" panose="020F0502020204030204" pitchFamily="34" charset="0"/>
                <a:cs typeface="Calibri" panose="020F0502020204030204" pitchFamily="34" charset="0"/>
              </a:rPr>
              <a:t>Hping3</a:t>
            </a:r>
          </a:p>
          <a:p>
            <a:pPr marL="0" indent="0">
              <a:buNone/>
            </a:pPr>
            <a:r>
              <a:rPr lang="en-IN" sz="2400" dirty="0" smtClean="0">
                <a:latin typeface="Calibri" panose="020F0502020204030204" pitchFamily="34" charset="0"/>
                <a:cs typeface="Calibri" panose="020F0502020204030204" pitchFamily="34" charset="0"/>
              </a:rPr>
              <a:t>						</a:t>
            </a:r>
            <a:r>
              <a:rPr lang="en-IN" sz="2400" dirty="0" err="1" smtClean="0">
                <a:latin typeface="Calibri" panose="020F0502020204030204" pitchFamily="34" charset="0"/>
                <a:cs typeface="Calibri" panose="020F0502020204030204" pitchFamily="34" charset="0"/>
              </a:rPr>
              <a:t>Hping</a:t>
            </a:r>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is a command-line TCP/IP packet assembler and </a:t>
            </a:r>
            <a:r>
              <a:rPr lang="en-IN" sz="2400" dirty="0" err="1">
                <a:latin typeface="Calibri" panose="020F0502020204030204" pitchFamily="34" charset="0"/>
                <a:cs typeface="Calibri" panose="020F0502020204030204" pitchFamily="34" charset="0"/>
              </a:rPr>
              <a:t>analyzer</a:t>
            </a:r>
            <a:r>
              <a:rPr lang="en-IN" sz="2400" dirty="0">
                <a:latin typeface="Calibri" panose="020F0502020204030204" pitchFamily="34" charset="0"/>
                <a:cs typeface="Calibri" panose="020F0502020204030204" pitchFamily="34" charset="0"/>
              </a:rPr>
              <a:t> tool that is used to </a:t>
            </a:r>
            <a:r>
              <a:rPr lang="en-IN" sz="2400" dirty="0" smtClean="0">
                <a:latin typeface="Calibri" panose="020F0502020204030204" pitchFamily="34" charset="0"/>
                <a:cs typeface="Calibri" panose="020F0502020204030204" pitchFamily="34" charset="0"/>
              </a:rPr>
              <a:t>send customized </a:t>
            </a:r>
            <a:r>
              <a:rPr lang="en-IN" sz="2400" dirty="0">
                <a:latin typeface="Calibri" panose="020F0502020204030204" pitchFamily="34" charset="0"/>
                <a:cs typeface="Calibri" panose="020F0502020204030204" pitchFamily="34" charset="0"/>
              </a:rPr>
              <a:t>TCP/IP packets and display the target reply as ping command display </a:t>
            </a:r>
            <a:r>
              <a:rPr lang="en-IN" sz="2400" dirty="0" smtClean="0">
                <a:latin typeface="Calibri" panose="020F0502020204030204" pitchFamily="34" charset="0"/>
                <a:cs typeface="Calibri" panose="020F0502020204030204" pitchFamily="34" charset="0"/>
              </a:rPr>
              <a:t>the ICMP </a:t>
            </a:r>
            <a:r>
              <a:rPr lang="en-IN" sz="2400" dirty="0">
                <a:latin typeface="Calibri" panose="020F0502020204030204" pitchFamily="34" charset="0"/>
                <a:cs typeface="Calibri" panose="020F0502020204030204" pitchFamily="34" charset="0"/>
              </a:rPr>
              <a:t>Echo Reply packet from targeted host</a:t>
            </a:r>
            <a:r>
              <a:rPr lang="en-IN" sz="2400" dirty="0" smtClean="0">
                <a:latin typeface="Calibri" panose="020F0502020204030204" pitchFamily="34" charset="0"/>
                <a:cs typeface="Calibri" panose="020F0502020204030204" pitchFamily="34" charset="0"/>
              </a:rPr>
              <a:t>.</a:t>
            </a:r>
          </a:p>
          <a:p>
            <a:pPr marL="0" indent="0">
              <a:buNone/>
            </a:pPr>
            <a:r>
              <a:rPr lang="en-IN" sz="2400" dirty="0">
                <a:latin typeface="Calibri" panose="020F0502020204030204" pitchFamily="34" charset="0"/>
                <a:cs typeface="Calibri" panose="020F0502020204030204" pitchFamily="34" charset="0"/>
              </a:rPr>
              <a:t>Using </a:t>
            </a:r>
            <a:r>
              <a:rPr lang="en-IN" sz="2400" dirty="0" err="1">
                <a:latin typeface="Calibri" panose="020F0502020204030204" pitchFamily="34" charset="0"/>
                <a:cs typeface="Calibri" panose="020F0502020204030204" pitchFamily="34" charset="0"/>
              </a:rPr>
              <a:t>Hping</a:t>
            </a:r>
            <a:r>
              <a:rPr lang="en-IN" sz="2400" dirty="0">
                <a:latin typeface="Calibri" panose="020F0502020204030204" pitchFamily="34" charset="0"/>
                <a:cs typeface="Calibri" panose="020F0502020204030204" pitchFamily="34" charset="0"/>
              </a:rPr>
              <a:t>, the following parameters can be performed: -</a:t>
            </a:r>
          </a:p>
          <a:p>
            <a:r>
              <a:rPr lang="en-IN" sz="2400" dirty="0" smtClean="0">
                <a:latin typeface="Calibri" panose="020F0502020204030204" pitchFamily="34" charset="0"/>
                <a:cs typeface="Calibri" panose="020F0502020204030204" pitchFamily="34" charset="0"/>
              </a:rPr>
              <a:t>Test </a:t>
            </a:r>
            <a:r>
              <a:rPr lang="en-IN" sz="2400" dirty="0">
                <a:latin typeface="Calibri" panose="020F0502020204030204" pitchFamily="34" charset="0"/>
                <a:cs typeface="Calibri" panose="020F0502020204030204" pitchFamily="34" charset="0"/>
              </a:rPr>
              <a:t>firewall rules.</a:t>
            </a:r>
          </a:p>
          <a:p>
            <a:r>
              <a:rPr lang="en-IN" sz="2400" dirty="0" smtClean="0">
                <a:latin typeface="Calibri" panose="020F0502020204030204" pitchFamily="34" charset="0"/>
                <a:cs typeface="Calibri" panose="020F0502020204030204" pitchFamily="34" charset="0"/>
              </a:rPr>
              <a:t>Advanced </a:t>
            </a:r>
            <a:r>
              <a:rPr lang="en-IN" sz="2400" dirty="0">
                <a:latin typeface="Calibri" panose="020F0502020204030204" pitchFamily="34" charset="0"/>
                <a:cs typeface="Calibri" panose="020F0502020204030204" pitchFamily="34" charset="0"/>
              </a:rPr>
              <a:t>port scanning.</a:t>
            </a:r>
          </a:p>
          <a:p>
            <a:r>
              <a:rPr lang="en-IN" sz="2400" dirty="0" smtClean="0">
                <a:latin typeface="Calibri" panose="020F0502020204030204" pitchFamily="34" charset="0"/>
                <a:cs typeface="Calibri" panose="020F0502020204030204" pitchFamily="34" charset="0"/>
              </a:rPr>
              <a:t>Testing </a:t>
            </a:r>
            <a:r>
              <a:rPr lang="en-IN" sz="2400" dirty="0">
                <a:latin typeface="Calibri" panose="020F0502020204030204" pitchFamily="34" charset="0"/>
                <a:cs typeface="Calibri" panose="020F0502020204030204" pitchFamily="34" charset="0"/>
              </a:rPr>
              <a:t>net performance.</a:t>
            </a:r>
          </a:p>
          <a:p>
            <a:r>
              <a:rPr lang="en-IN" sz="2400" dirty="0" smtClean="0">
                <a:latin typeface="Calibri" panose="020F0502020204030204" pitchFamily="34" charset="0"/>
                <a:cs typeface="Calibri" panose="020F0502020204030204" pitchFamily="34" charset="0"/>
              </a:rPr>
              <a:t>Traceroute-like </a:t>
            </a:r>
            <a:r>
              <a:rPr lang="en-IN" sz="2400" dirty="0">
                <a:latin typeface="Calibri" panose="020F0502020204030204" pitchFamily="34" charset="0"/>
                <a:cs typeface="Calibri" panose="020F0502020204030204" pitchFamily="34" charset="0"/>
              </a:rPr>
              <a:t>under different protocols.</a:t>
            </a:r>
          </a:p>
          <a:p>
            <a:r>
              <a:rPr lang="en-IN" sz="2400" dirty="0" smtClean="0">
                <a:latin typeface="Calibri" panose="020F0502020204030204" pitchFamily="34" charset="0"/>
                <a:cs typeface="Calibri" panose="020F0502020204030204" pitchFamily="34" charset="0"/>
              </a:rPr>
              <a:t>Remote </a:t>
            </a:r>
            <a:r>
              <a:rPr lang="en-IN" sz="2400" dirty="0">
                <a:latin typeface="Calibri" panose="020F0502020204030204" pitchFamily="34" charset="0"/>
                <a:cs typeface="Calibri" panose="020F0502020204030204" pitchFamily="34" charset="0"/>
              </a:rPr>
              <a:t>OS fingerprinting &amp; others.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solidFill>
                  <a:srgbClr val="FF0000"/>
                </a:solidFill>
                <a:latin typeface="Calibri" panose="020F0502020204030204" pitchFamily="34" charset="0"/>
                <a:cs typeface="Calibri" panose="020F0502020204030204" pitchFamily="34" charset="0"/>
              </a:rPr>
              <a:t>TCP Connect / Full Open Scan</a:t>
            </a:r>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1103312" y="1386633"/>
            <a:ext cx="9563100" cy="501015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i="1" dirty="0">
                <a:solidFill>
                  <a:srgbClr val="FF0000"/>
                </a:solidFill>
                <a:latin typeface="Calibri" panose="020F0502020204030204" pitchFamily="34" charset="0"/>
                <a:cs typeface="Calibri" panose="020F0502020204030204" pitchFamily="34" charset="0"/>
              </a:rPr>
              <a:t>Stealth Scan (Half-open Scan)</a:t>
            </a:r>
          </a:p>
        </p:txBody>
      </p:sp>
      <p:pic>
        <p:nvPicPr>
          <p:cNvPr id="6" name="Content Placeholder 5"/>
          <p:cNvPicPr>
            <a:picLocks noGrp="1" noChangeAspect="1"/>
          </p:cNvPicPr>
          <p:nvPr>
            <p:ph idx="1"/>
          </p:nvPr>
        </p:nvPicPr>
        <p:blipFill>
          <a:blip r:embed="rId2"/>
          <a:stretch>
            <a:fillRect/>
          </a:stretch>
        </p:blipFill>
        <p:spPr>
          <a:xfrm>
            <a:off x="1631387" y="1553378"/>
            <a:ext cx="8903744" cy="4771471"/>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FF0000"/>
                </a:solidFill>
                <a:latin typeface="Calibri" panose="020F0502020204030204" pitchFamily="34" charset="0"/>
                <a:cs typeface="Calibri" panose="020F0502020204030204" pitchFamily="34" charset="0"/>
              </a:rPr>
              <a:t>Xmas Scanning</a:t>
            </a:r>
            <a:endParaRPr lang="en-IN" sz="36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104293" y="1279956"/>
            <a:ext cx="8946541" cy="4195481"/>
          </a:xfrm>
        </p:spPr>
        <p:txBody>
          <a:bodyPr/>
          <a:lstStyle/>
          <a:p>
            <a:pPr marL="0" indent="0">
              <a:buNone/>
            </a:pPr>
            <a:r>
              <a:rPr lang="en-IN" dirty="0" smtClean="0"/>
              <a:t>				Xmas </a:t>
            </a:r>
            <a:r>
              <a:rPr lang="en-IN" dirty="0"/>
              <a:t>Scan is the type of scan in which contains multiple flags. Packet sent to the </a:t>
            </a:r>
            <a:r>
              <a:rPr lang="en-IN" dirty="0" smtClean="0"/>
              <a:t>target along </a:t>
            </a:r>
            <a:r>
              <a:rPr lang="en-IN" dirty="0"/>
              <a:t>with URG, PSH &amp; FIN; or a packet having all flags creates an abnormal situation </a:t>
            </a:r>
            <a:r>
              <a:rPr lang="en-IN" dirty="0" smtClean="0"/>
              <a:t>for the </a:t>
            </a:r>
            <a:r>
              <a:rPr lang="en-IN" dirty="0"/>
              <a:t>receiver.</a:t>
            </a:r>
          </a:p>
        </p:txBody>
      </p:sp>
      <p:pic>
        <p:nvPicPr>
          <p:cNvPr id="5" name="Picture 4"/>
          <p:cNvPicPr>
            <a:picLocks noChangeAspect="1"/>
          </p:cNvPicPr>
          <p:nvPr/>
        </p:nvPicPr>
        <p:blipFill>
          <a:blip r:embed="rId2"/>
          <a:stretch>
            <a:fillRect/>
          </a:stretch>
        </p:blipFill>
        <p:spPr>
          <a:xfrm>
            <a:off x="1284841" y="2555914"/>
            <a:ext cx="10490665" cy="3432272"/>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FF0000"/>
                </a:solidFill>
              </a:rPr>
              <a:t>Enumeration</a:t>
            </a:r>
            <a:endParaRPr lang="en-IN" sz="3600"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IN" dirty="0" smtClean="0">
                <a:latin typeface="Calibri" panose="020F0502020204030204" pitchFamily="34" charset="0"/>
                <a:cs typeface="Calibri" panose="020F0502020204030204" pitchFamily="34" charset="0"/>
              </a:rPr>
              <a:t>				Enumeration </a:t>
            </a:r>
            <a:r>
              <a:rPr lang="en-IN" dirty="0">
                <a:latin typeface="Calibri" panose="020F0502020204030204" pitchFamily="34" charset="0"/>
                <a:cs typeface="Calibri" panose="020F0502020204030204" pitchFamily="34" charset="0"/>
              </a:rPr>
              <a:t>is defined as the process of extracting user names, machine names, network resources, shares and services from a </a:t>
            </a:r>
            <a:r>
              <a:rPr lang="en-IN" dirty="0" smtClean="0">
                <a:latin typeface="Calibri" panose="020F0502020204030204" pitchFamily="34" charset="0"/>
                <a:cs typeface="Calibri" panose="020F0502020204030204" pitchFamily="34" charset="0"/>
              </a:rPr>
              <a:t>system </a:t>
            </a:r>
          </a:p>
          <a:p>
            <a:pPr marL="0" indent="0">
              <a:buNone/>
            </a:pPr>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In </a:t>
            </a:r>
            <a:r>
              <a:rPr lang="en-IN" dirty="0">
                <a:latin typeface="Calibri" panose="020F0502020204030204" pitchFamily="34" charset="0"/>
                <a:cs typeface="Calibri" panose="020F0502020204030204" pitchFamily="34" charset="0"/>
              </a:rPr>
              <a:t>this phase, the attacker creates an active connection to the system and performs directed queries to gain more information about the target</a:t>
            </a:r>
            <a:r>
              <a:rPr lang="en-IN" dirty="0" smtClean="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a:p>
            <a:pPr marL="0" indent="0">
              <a:buNone/>
            </a:pPr>
            <a:endParaRPr lang="en-IN" b="1" dirty="0" smtClean="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The gathered information is used to identify the vulnerabilities or weak points in system security and tries to exploit in the System gaining phase.</a:t>
            </a:r>
            <a:endParaRPr lang="en-IN" b="1" dirty="0">
              <a:latin typeface="Calibri" panose="020F0502020204030204" pitchFamily="34" charset="0"/>
              <a:cs typeface="Calibri" panose="020F050202020403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8228" y="1248687"/>
            <a:ext cx="8946541" cy="4195481"/>
          </a:xfrm>
        </p:spPr>
        <p:txBody>
          <a:bodyPr>
            <a:normAutofit/>
          </a:bodyPr>
          <a:lstStyle/>
          <a:p>
            <a:pPr marL="0" indent="0">
              <a:buNone/>
            </a:pPr>
            <a:r>
              <a:rPr lang="en-IN" sz="2400" u="sng" dirty="0" smtClean="0">
                <a:latin typeface="Calibri" panose="020F0502020204030204" pitchFamily="34" charset="0"/>
                <a:cs typeface="Calibri" panose="020F0502020204030204" pitchFamily="34" charset="0"/>
              </a:rPr>
              <a:t>Information </a:t>
            </a:r>
            <a:r>
              <a:rPr lang="en-IN" sz="2400" u="sng" dirty="0">
                <a:latin typeface="Calibri" panose="020F0502020204030204" pitchFamily="34" charset="0"/>
                <a:cs typeface="Calibri" panose="020F0502020204030204" pitchFamily="34" charset="0"/>
              </a:rPr>
              <a:t>that is enumerated in this phase are: </a:t>
            </a:r>
            <a:r>
              <a:rPr lang="en-IN" sz="2400" u="sng" dirty="0" smtClean="0">
                <a:latin typeface="Calibri" panose="020F0502020204030204" pitchFamily="34" charset="0"/>
                <a:cs typeface="Calibri" panose="020F0502020204030204" pitchFamily="34" charset="0"/>
              </a:rPr>
              <a:t>-</a:t>
            </a:r>
          </a:p>
          <a:p>
            <a:r>
              <a:rPr lang="en-IN" sz="2400" dirty="0" smtClean="0">
                <a:latin typeface="Calibri" panose="020F0502020204030204" pitchFamily="34" charset="0"/>
                <a:cs typeface="Calibri" panose="020F0502020204030204" pitchFamily="34" charset="0"/>
              </a:rPr>
              <a:t>Machine </a:t>
            </a:r>
            <a:r>
              <a:rPr lang="en-IN" sz="2400" dirty="0">
                <a:latin typeface="Calibri" panose="020F0502020204030204" pitchFamily="34" charset="0"/>
                <a:cs typeface="Calibri" panose="020F0502020204030204" pitchFamily="34" charset="0"/>
              </a:rPr>
              <a:t>Name</a:t>
            </a:r>
          </a:p>
          <a:p>
            <a:r>
              <a:rPr lang="en-IN" sz="2400" dirty="0" smtClean="0">
                <a:latin typeface="Calibri" panose="020F0502020204030204" pitchFamily="34" charset="0"/>
                <a:cs typeface="Calibri" panose="020F0502020204030204" pitchFamily="34" charset="0"/>
              </a:rPr>
              <a:t>User </a:t>
            </a:r>
            <a:r>
              <a:rPr lang="en-IN" sz="2400" dirty="0">
                <a:latin typeface="Calibri" panose="020F0502020204030204" pitchFamily="34" charset="0"/>
                <a:cs typeface="Calibri" panose="020F0502020204030204" pitchFamily="34" charset="0"/>
              </a:rPr>
              <a:t>Information</a:t>
            </a:r>
          </a:p>
          <a:p>
            <a:r>
              <a:rPr lang="en-IN" sz="2400" dirty="0" smtClean="0">
                <a:latin typeface="Calibri" panose="020F0502020204030204" pitchFamily="34" charset="0"/>
                <a:cs typeface="Calibri" panose="020F0502020204030204" pitchFamily="34" charset="0"/>
              </a:rPr>
              <a:t>Group </a:t>
            </a:r>
            <a:r>
              <a:rPr lang="en-IN" sz="2400" dirty="0">
                <a:latin typeface="Calibri" panose="020F0502020204030204" pitchFamily="34" charset="0"/>
                <a:cs typeface="Calibri" panose="020F0502020204030204" pitchFamily="34" charset="0"/>
              </a:rPr>
              <a:t>Information</a:t>
            </a:r>
          </a:p>
          <a:p>
            <a:r>
              <a:rPr lang="en-IN" sz="2400" dirty="0" smtClean="0">
                <a:latin typeface="Calibri" panose="020F0502020204030204" pitchFamily="34" charset="0"/>
                <a:cs typeface="Calibri" panose="020F0502020204030204" pitchFamily="34" charset="0"/>
              </a:rPr>
              <a:t>Application </a:t>
            </a:r>
            <a:r>
              <a:rPr lang="en-IN" sz="2400" dirty="0">
                <a:latin typeface="Calibri" panose="020F0502020204030204" pitchFamily="34" charset="0"/>
                <a:cs typeface="Calibri" panose="020F0502020204030204" pitchFamily="34" charset="0"/>
              </a:rPr>
              <a:t>and Banners</a:t>
            </a:r>
          </a:p>
          <a:p>
            <a:r>
              <a:rPr lang="en-IN" sz="2400" dirty="0" smtClean="0">
                <a:latin typeface="Calibri" panose="020F0502020204030204" pitchFamily="34" charset="0"/>
                <a:cs typeface="Calibri" panose="020F0502020204030204" pitchFamily="34" charset="0"/>
              </a:rPr>
              <a:t>Network </a:t>
            </a:r>
            <a:r>
              <a:rPr lang="en-IN" sz="2400" dirty="0">
                <a:latin typeface="Calibri" panose="020F0502020204030204" pitchFamily="34" charset="0"/>
                <a:cs typeface="Calibri" panose="020F0502020204030204" pitchFamily="34" charset="0"/>
              </a:rPr>
              <a:t>Sharing Information</a:t>
            </a:r>
          </a:p>
          <a:p>
            <a:r>
              <a:rPr lang="en-IN" sz="2400" dirty="0" smtClean="0">
                <a:latin typeface="Calibri" panose="020F0502020204030204" pitchFamily="34" charset="0"/>
                <a:cs typeface="Calibri" panose="020F0502020204030204" pitchFamily="34" charset="0"/>
              </a:rPr>
              <a:t>Network </a:t>
            </a:r>
            <a:r>
              <a:rPr lang="en-IN" sz="2400" dirty="0">
                <a:latin typeface="Calibri" panose="020F0502020204030204" pitchFamily="34" charset="0"/>
                <a:cs typeface="Calibri" panose="020F0502020204030204" pitchFamily="34" charset="0"/>
              </a:rPr>
              <a:t>Resources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8228" y="1259703"/>
            <a:ext cx="9395762" cy="5074996"/>
          </a:xfrm>
        </p:spPr>
        <p:txBody>
          <a:bodyPr>
            <a:normAutofit/>
          </a:bodyPr>
          <a:lstStyle/>
          <a:p>
            <a:r>
              <a:rPr lang="en-IN" b="1" dirty="0">
                <a:solidFill>
                  <a:srgbClr val="FF0000"/>
                </a:solidFill>
                <a:latin typeface="Calibri" panose="020F0502020204030204" pitchFamily="34" charset="0"/>
                <a:cs typeface="Calibri" panose="020F0502020204030204" pitchFamily="34" charset="0"/>
              </a:rPr>
              <a:t>Enumeration Using Email </a:t>
            </a:r>
            <a:r>
              <a:rPr lang="en-IN" b="1" dirty="0" smtClean="0">
                <a:solidFill>
                  <a:srgbClr val="FF0000"/>
                </a:solidFill>
                <a:latin typeface="Calibri" panose="020F0502020204030204" pitchFamily="34" charset="0"/>
                <a:cs typeface="Calibri" panose="020F0502020204030204" pitchFamily="34" charset="0"/>
              </a:rPr>
              <a:t>ID</a:t>
            </a:r>
          </a:p>
          <a:p>
            <a:pPr marL="0" indent="0">
              <a:buNone/>
            </a:pPr>
            <a:r>
              <a:rPr lang="en-IN" dirty="0" smtClean="0">
                <a:latin typeface="Calibri" panose="020F0502020204030204" pitchFamily="34" charset="0"/>
                <a:cs typeface="Calibri" panose="020F0502020204030204" pitchFamily="34" charset="0"/>
              </a:rPr>
              <a:t>		Extraction </a:t>
            </a:r>
            <a:r>
              <a:rPr lang="en-IN" dirty="0">
                <a:latin typeface="Calibri" panose="020F0502020204030204" pitchFamily="34" charset="0"/>
                <a:cs typeface="Calibri" panose="020F0502020204030204" pitchFamily="34" charset="0"/>
              </a:rPr>
              <a:t>of information using Email ID can provide useful information like </a:t>
            </a:r>
            <a:r>
              <a:rPr lang="en-IN" dirty="0" smtClean="0">
                <a:latin typeface="Calibri" panose="020F0502020204030204" pitchFamily="34" charset="0"/>
                <a:cs typeface="Calibri" panose="020F0502020204030204" pitchFamily="34" charset="0"/>
              </a:rPr>
              <a:t>username, domain </a:t>
            </a:r>
            <a:r>
              <a:rPr lang="en-IN" dirty="0">
                <a:latin typeface="Calibri" panose="020F0502020204030204" pitchFamily="34" charset="0"/>
                <a:cs typeface="Calibri" panose="020F0502020204030204" pitchFamily="34" charset="0"/>
              </a:rPr>
              <a:t>name, etc. An Email address contains username and domain name in it</a:t>
            </a:r>
            <a:r>
              <a:rPr lang="en-IN" dirty="0" smtClean="0">
                <a:latin typeface="Calibri" panose="020F0502020204030204" pitchFamily="34" charset="0"/>
                <a:cs typeface="Calibri" panose="020F0502020204030204" pitchFamily="34" charset="0"/>
              </a:rPr>
              <a:t>.</a:t>
            </a:r>
          </a:p>
          <a:p>
            <a:pPr marL="0" indent="0">
              <a:buNone/>
            </a:pPr>
            <a:endParaRPr lang="en-IN" b="1" dirty="0" smtClean="0">
              <a:solidFill>
                <a:srgbClr val="FF0000"/>
              </a:solidFill>
              <a:latin typeface="Calibri" panose="020F0502020204030204" pitchFamily="34" charset="0"/>
              <a:cs typeface="Calibri" panose="020F0502020204030204" pitchFamily="34" charset="0"/>
            </a:endParaRPr>
          </a:p>
          <a:p>
            <a:r>
              <a:rPr lang="en-IN" b="1" dirty="0" smtClean="0">
                <a:solidFill>
                  <a:srgbClr val="FF0000"/>
                </a:solidFill>
                <a:latin typeface="Calibri" panose="020F0502020204030204" pitchFamily="34" charset="0"/>
                <a:cs typeface="Calibri" panose="020F0502020204030204" pitchFamily="34" charset="0"/>
              </a:rPr>
              <a:t>Enumeration </a:t>
            </a:r>
            <a:r>
              <a:rPr lang="en-IN" b="1" dirty="0">
                <a:solidFill>
                  <a:srgbClr val="FF0000"/>
                </a:solidFill>
                <a:latin typeface="Calibri" panose="020F0502020204030204" pitchFamily="34" charset="0"/>
                <a:cs typeface="Calibri" panose="020F0502020204030204" pitchFamily="34" charset="0"/>
              </a:rPr>
              <a:t>using Default </a:t>
            </a:r>
            <a:r>
              <a:rPr lang="en-IN" b="1" dirty="0" smtClean="0">
                <a:solidFill>
                  <a:srgbClr val="FF0000"/>
                </a:solidFill>
                <a:latin typeface="Calibri" panose="020F0502020204030204" pitchFamily="34" charset="0"/>
                <a:cs typeface="Calibri" panose="020F0502020204030204" pitchFamily="34" charset="0"/>
              </a:rPr>
              <a:t>Password</a:t>
            </a:r>
          </a:p>
          <a:p>
            <a:pPr marL="0" indent="0">
              <a:buNone/>
            </a:pPr>
            <a:r>
              <a:rPr lang="en-IN" dirty="0" smtClean="0"/>
              <a:t>		Another </a:t>
            </a:r>
            <a:r>
              <a:rPr lang="en-IN" dirty="0"/>
              <a:t>way of enumeration is using default passwords. Every device and software has </a:t>
            </a:r>
            <a:r>
              <a:rPr lang="en-IN" dirty="0" smtClean="0"/>
              <a:t>its </a:t>
            </a:r>
            <a:r>
              <a:rPr lang="en-IN" b="1" dirty="0" smtClean="0">
                <a:solidFill>
                  <a:srgbClr val="FF0000"/>
                </a:solidFill>
              </a:rPr>
              <a:t>default </a:t>
            </a:r>
            <a:r>
              <a:rPr lang="en-IN" b="1" dirty="0">
                <a:solidFill>
                  <a:srgbClr val="FF0000"/>
                </a:solidFill>
              </a:rPr>
              <a:t>credentials and settings</a:t>
            </a:r>
            <a:r>
              <a:rPr lang="en-IN" dirty="0"/>
              <a:t>. </a:t>
            </a:r>
            <a:endParaRPr lang="en-IN" dirty="0" smtClean="0"/>
          </a:p>
          <a:p>
            <a:pPr>
              <a:buFont typeface="Wingdings" panose="05000000000000000000" pitchFamily="2" charset="2"/>
              <a:buChar char="ü"/>
            </a:pPr>
            <a:r>
              <a:rPr lang="en-IN" dirty="0" smtClean="0"/>
              <a:t>This </a:t>
            </a:r>
            <a:r>
              <a:rPr lang="en-IN" dirty="0"/>
              <a:t>default setting and configuration are </a:t>
            </a:r>
            <a:r>
              <a:rPr lang="en-IN" dirty="0" smtClean="0"/>
              <a:t>recommended to </a:t>
            </a:r>
            <a:r>
              <a:rPr lang="en-IN" dirty="0"/>
              <a:t>be changed. Some administrators keep using default passwords and settings</a:t>
            </a:r>
            <a:r>
              <a:rPr lang="en-IN" dirty="0" smtClean="0"/>
              <a:t>.</a:t>
            </a:r>
          </a:p>
          <a:p>
            <a:pPr>
              <a:buFont typeface="Wingdings" panose="05000000000000000000" pitchFamily="2" charset="2"/>
              <a:buChar char="ü"/>
            </a:pPr>
            <a:r>
              <a:rPr lang="en-IN" dirty="0" smtClean="0"/>
              <a:t> </a:t>
            </a:r>
            <a:r>
              <a:rPr lang="en-IN" dirty="0"/>
              <a:t>It </a:t>
            </a:r>
            <a:r>
              <a:rPr lang="en-IN" dirty="0" smtClean="0"/>
              <a:t>became	so </a:t>
            </a:r>
            <a:r>
              <a:rPr lang="en-IN" dirty="0"/>
              <a:t>easy for an attacker to gain unauthorized access using default credentials.</a:t>
            </a:r>
            <a:endParaRPr lang="en-IN" b="1" dirty="0">
              <a:solidFill>
                <a:srgbClr val="FF0000"/>
              </a:solidFill>
              <a:latin typeface="Calibri" panose="020F0502020204030204" pitchFamily="34" charset="0"/>
              <a:cs typeface="Calibri" panose="020F050202020403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927042" y="1288973"/>
            <a:ext cx="10462031" cy="4650953"/>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latin typeface="Calibri" panose="020F0502020204030204" pitchFamily="34" charset="0"/>
                <a:cs typeface="Calibri" panose="020F0502020204030204" pitchFamily="34" charset="0"/>
              </a:rPr>
              <a:t>Services Enumeration using </a:t>
            </a:r>
            <a:r>
              <a:rPr lang="en-IN" sz="3200" b="1" dirty="0" err="1">
                <a:solidFill>
                  <a:srgbClr val="FF0000"/>
                </a:solidFill>
                <a:latin typeface="Calibri" panose="020F0502020204030204" pitchFamily="34" charset="0"/>
                <a:cs typeface="Calibri" panose="020F0502020204030204" pitchFamily="34" charset="0"/>
              </a:rPr>
              <a:t>Nmap</a:t>
            </a:r>
            <a:endParaRPr lang="en-IN" sz="3200" b="1"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IN" sz="2400" b="1" dirty="0" err="1">
                <a:latin typeface="Calibri" panose="020F0502020204030204" pitchFamily="34" charset="0"/>
                <a:cs typeface="Calibri" panose="020F0502020204030204" pitchFamily="34" charset="0"/>
              </a:rPr>
              <a:t>nmap</a:t>
            </a:r>
            <a:r>
              <a:rPr lang="en-IN" sz="2400" b="1" dirty="0">
                <a:latin typeface="Calibri" panose="020F0502020204030204" pitchFamily="34" charset="0"/>
                <a:cs typeface="Calibri" panose="020F0502020204030204" pitchFamily="34" charset="0"/>
              </a:rPr>
              <a:t> –</a:t>
            </a:r>
            <a:r>
              <a:rPr lang="en-IN" sz="2400" b="1" dirty="0" err="1" smtClean="0">
                <a:latin typeface="Calibri" panose="020F0502020204030204" pitchFamily="34" charset="0"/>
                <a:cs typeface="Calibri" panose="020F0502020204030204" pitchFamily="34" charset="0"/>
              </a:rPr>
              <a:t>sP</a:t>
            </a:r>
            <a:r>
              <a:rPr lang="en-IN" sz="2400" b="1" dirty="0" smtClean="0">
                <a:latin typeface="Calibri" panose="020F0502020204030204" pitchFamily="34" charset="0"/>
                <a:cs typeface="Calibri" panose="020F0502020204030204" pitchFamily="34" charset="0"/>
              </a:rPr>
              <a:t> &lt;IP&gt; (</a:t>
            </a:r>
            <a:r>
              <a:rPr lang="en-IN" sz="2400" dirty="0">
                <a:latin typeface="Calibri" panose="020F0502020204030204" pitchFamily="34" charset="0"/>
                <a:cs typeface="Calibri" panose="020F0502020204030204" pitchFamily="34" charset="0"/>
              </a:rPr>
              <a:t>Ping Sweep on the subnet to check live host and other basic information</a:t>
            </a:r>
            <a:r>
              <a:rPr lang="en-IN" sz="2400" dirty="0" smtClean="0">
                <a:latin typeface="Calibri" panose="020F0502020204030204" pitchFamily="34" charset="0"/>
                <a:cs typeface="Calibri" panose="020F0502020204030204" pitchFamily="34" charset="0"/>
              </a:rPr>
              <a:t>.</a:t>
            </a:r>
            <a:r>
              <a:rPr lang="en-IN" sz="2400" b="1" dirty="0" smtClean="0">
                <a:latin typeface="Calibri" panose="020F0502020204030204" pitchFamily="34" charset="0"/>
                <a:cs typeface="Calibri" panose="020F0502020204030204" pitchFamily="34" charset="0"/>
              </a:rPr>
              <a:t>)</a:t>
            </a:r>
          </a:p>
          <a:p>
            <a:r>
              <a:rPr lang="en-IN" sz="2400" b="1" dirty="0" err="1">
                <a:latin typeface="Calibri" panose="020F0502020204030204" pitchFamily="34" charset="0"/>
                <a:cs typeface="Calibri" panose="020F0502020204030204" pitchFamily="34" charset="0"/>
              </a:rPr>
              <a:t>nmap</a:t>
            </a:r>
            <a:r>
              <a:rPr lang="en-IN" sz="2400" b="1" dirty="0">
                <a:latin typeface="Calibri" panose="020F0502020204030204" pitchFamily="34" charset="0"/>
                <a:cs typeface="Calibri" panose="020F0502020204030204" pitchFamily="34" charset="0"/>
              </a:rPr>
              <a:t> –</a:t>
            </a:r>
            <a:r>
              <a:rPr lang="en-IN" sz="2400" b="1" dirty="0" err="1">
                <a:latin typeface="Calibri" panose="020F0502020204030204" pitchFamily="34" charset="0"/>
                <a:cs typeface="Calibri" panose="020F0502020204030204" pitchFamily="34" charset="0"/>
              </a:rPr>
              <a:t>sU</a:t>
            </a:r>
            <a:r>
              <a:rPr lang="en-IN" sz="2400" b="1" dirty="0">
                <a:latin typeface="Calibri" panose="020F0502020204030204" pitchFamily="34" charset="0"/>
                <a:cs typeface="Calibri" panose="020F0502020204030204" pitchFamily="34" charset="0"/>
              </a:rPr>
              <a:t> -p </a:t>
            </a:r>
            <a:r>
              <a:rPr lang="en-IN" sz="2400" b="1" dirty="0" smtClean="0">
                <a:latin typeface="Calibri" panose="020F0502020204030204" pitchFamily="34" charset="0"/>
                <a:cs typeface="Calibri" panose="020F0502020204030204" pitchFamily="34" charset="0"/>
              </a:rPr>
              <a:t>&lt;IP&gt; (</a:t>
            </a:r>
            <a:r>
              <a:rPr lang="en-IN" sz="2400" dirty="0">
                <a:latin typeface="Calibri" panose="020F0502020204030204" pitchFamily="34" charset="0"/>
                <a:cs typeface="Calibri" panose="020F0502020204030204" pitchFamily="34" charset="0"/>
              </a:rPr>
              <a:t>UDP port scanning</a:t>
            </a:r>
            <a:r>
              <a:rPr lang="en-IN" sz="2400" b="1" dirty="0" smtClean="0">
                <a:latin typeface="Calibri" panose="020F0502020204030204" pitchFamily="34" charset="0"/>
                <a:cs typeface="Calibri" panose="020F0502020204030204" pitchFamily="34" charset="0"/>
              </a:rPr>
              <a:t>)</a:t>
            </a:r>
          </a:p>
          <a:p>
            <a:r>
              <a:rPr lang="en-IN" sz="2400" b="1" dirty="0" err="1">
                <a:latin typeface="Calibri" panose="020F0502020204030204" pitchFamily="34" charset="0"/>
                <a:cs typeface="Calibri" panose="020F0502020204030204" pitchFamily="34" charset="0"/>
              </a:rPr>
              <a:t>nmap</a:t>
            </a:r>
            <a:r>
              <a:rPr lang="en-IN" sz="2400" b="1" dirty="0">
                <a:latin typeface="Calibri" panose="020F0502020204030204" pitchFamily="34" charset="0"/>
                <a:cs typeface="Calibri" panose="020F0502020204030204" pitchFamily="34" charset="0"/>
              </a:rPr>
              <a:t> –</a:t>
            </a:r>
            <a:r>
              <a:rPr lang="en-IN" sz="2400" b="1" dirty="0" err="1" smtClean="0">
                <a:latin typeface="Calibri" panose="020F0502020204030204" pitchFamily="34" charset="0"/>
                <a:cs typeface="Calibri" panose="020F0502020204030204" pitchFamily="34" charset="0"/>
              </a:rPr>
              <a:t>sS</a:t>
            </a:r>
            <a:r>
              <a:rPr lang="en-IN" sz="2400" b="1" dirty="0" smtClean="0">
                <a:latin typeface="Calibri" panose="020F0502020204030204" pitchFamily="34" charset="0"/>
                <a:cs typeface="Calibri" panose="020F0502020204030204" pitchFamily="34" charset="0"/>
              </a:rPr>
              <a:t> &lt;IP&gt; (</a:t>
            </a:r>
            <a:r>
              <a:rPr lang="en-IN" sz="2400" dirty="0">
                <a:latin typeface="Calibri" panose="020F0502020204030204" pitchFamily="34" charset="0"/>
                <a:cs typeface="Calibri" panose="020F0502020204030204" pitchFamily="34" charset="0"/>
              </a:rPr>
              <a:t>Stealthy scan</a:t>
            </a:r>
            <a:r>
              <a:rPr lang="en-IN" sz="2400" b="1"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shows a list of open ports and services running on the target host</a:t>
            </a:r>
            <a:r>
              <a:rPr lang="en-IN" sz="2400" dirty="0" smtClean="0">
                <a:latin typeface="Calibri" panose="020F0502020204030204" pitchFamily="34" charset="0"/>
                <a:cs typeface="Calibri" panose="020F0502020204030204" pitchFamily="34" charset="0"/>
              </a:rPr>
              <a:t>.</a:t>
            </a:r>
            <a:r>
              <a:rPr lang="en-IN" sz="2400" b="1" dirty="0" smtClean="0">
                <a:latin typeface="Calibri" panose="020F0502020204030204" pitchFamily="34" charset="0"/>
                <a:cs typeface="Calibri" panose="020F0502020204030204" pitchFamily="34" charset="0"/>
              </a:rPr>
              <a:t>)</a:t>
            </a:r>
          </a:p>
          <a:p>
            <a:r>
              <a:rPr lang="en-IN" sz="2400" b="1" dirty="0" err="1">
                <a:latin typeface="Calibri" panose="020F0502020204030204" pitchFamily="34" charset="0"/>
                <a:cs typeface="Calibri" panose="020F0502020204030204" pitchFamily="34" charset="0"/>
              </a:rPr>
              <a:t>nmap</a:t>
            </a:r>
            <a:r>
              <a:rPr lang="en-IN" sz="2400" b="1" dirty="0">
                <a:latin typeface="Calibri" panose="020F0502020204030204" pitchFamily="34" charset="0"/>
                <a:cs typeface="Calibri" panose="020F0502020204030204" pitchFamily="34" charset="0"/>
              </a:rPr>
              <a:t> –</a:t>
            </a:r>
            <a:r>
              <a:rPr lang="en-IN" sz="2400" b="1" dirty="0" err="1">
                <a:latin typeface="Calibri" panose="020F0502020204030204" pitchFamily="34" charset="0"/>
                <a:cs typeface="Calibri" panose="020F0502020204030204" pitchFamily="34" charset="0"/>
              </a:rPr>
              <a:t>sSV</a:t>
            </a:r>
            <a:r>
              <a:rPr lang="en-IN" sz="2400" b="1" dirty="0">
                <a:latin typeface="Calibri" panose="020F0502020204030204" pitchFamily="34" charset="0"/>
                <a:cs typeface="Calibri" panose="020F0502020204030204" pitchFamily="34" charset="0"/>
              </a:rPr>
              <a:t> -O </a:t>
            </a:r>
            <a:r>
              <a:rPr lang="en-IN" sz="2400" b="1" dirty="0" smtClean="0">
                <a:latin typeface="Calibri" panose="020F0502020204030204" pitchFamily="34" charset="0"/>
                <a:cs typeface="Calibri" panose="020F0502020204030204" pitchFamily="34" charset="0"/>
              </a:rPr>
              <a:t>&lt;IP&gt; (</a:t>
            </a:r>
            <a:r>
              <a:rPr lang="en-IN" sz="2400" dirty="0">
                <a:latin typeface="Calibri" panose="020F0502020204030204" pitchFamily="34" charset="0"/>
                <a:cs typeface="Calibri" panose="020F0502020204030204" pitchFamily="34" charset="0"/>
              </a:rPr>
              <a:t>Operating System &amp; Version scanning</a:t>
            </a:r>
            <a:r>
              <a:rPr lang="en-IN" sz="2400" b="1" dirty="0" smtClean="0">
                <a:latin typeface="Calibri" panose="020F0502020204030204" pitchFamily="34" charset="0"/>
                <a:cs typeface="Calibri" panose="020F0502020204030204" pitchFamily="34" charset="0"/>
              </a:rPr>
              <a:t>)</a:t>
            </a:r>
            <a:endParaRPr lang="en-IN" sz="2400" b="1" dirty="0">
              <a:latin typeface="Calibri" panose="020F0502020204030204" pitchFamily="34" charset="0"/>
              <a:cs typeface="Calibri" panose="020F050202020403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FF0000"/>
                </a:solidFill>
                <a:latin typeface="Calibri" panose="020F0502020204030204" pitchFamily="34" charset="0"/>
                <a:cs typeface="Calibri" panose="020F0502020204030204" pitchFamily="34" charset="0"/>
              </a:rPr>
              <a:t>NetBIOS Enumeration</a:t>
            </a:r>
            <a:endParaRPr lang="en-IN" sz="36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pPr marL="0" indent="0">
              <a:buNone/>
            </a:pPr>
            <a:r>
              <a:rPr lang="en-IN" dirty="0" smtClean="0">
                <a:latin typeface="Calibri" panose="020F0502020204030204" pitchFamily="34" charset="0"/>
                <a:cs typeface="Calibri" panose="020F0502020204030204" pitchFamily="34" charset="0"/>
              </a:rPr>
              <a:t>			NetBIOS </a:t>
            </a:r>
            <a:r>
              <a:rPr lang="en-IN" dirty="0">
                <a:latin typeface="Calibri" panose="020F0502020204030204" pitchFamily="34" charset="0"/>
                <a:cs typeface="Calibri" panose="020F0502020204030204" pitchFamily="34" charset="0"/>
              </a:rPr>
              <a:t>is </a:t>
            </a:r>
            <a:r>
              <a:rPr lang="en-IN" b="1" dirty="0" smtClean="0">
                <a:solidFill>
                  <a:srgbClr val="FF0000"/>
                </a:solidFill>
                <a:latin typeface="Calibri" panose="020F0502020204030204" pitchFamily="34" charset="0"/>
                <a:cs typeface="Calibri" panose="020F0502020204030204" pitchFamily="34" charset="0"/>
              </a:rPr>
              <a:t>“Network </a:t>
            </a:r>
            <a:r>
              <a:rPr lang="en-IN" b="1" dirty="0">
                <a:solidFill>
                  <a:srgbClr val="FF0000"/>
                </a:solidFill>
                <a:latin typeface="Calibri" panose="020F0502020204030204" pitchFamily="34" charset="0"/>
                <a:cs typeface="Calibri" panose="020F0502020204030204" pitchFamily="34" charset="0"/>
              </a:rPr>
              <a:t>Basic Input / Output </a:t>
            </a:r>
            <a:r>
              <a:rPr lang="en-IN" b="1" dirty="0" smtClean="0">
                <a:solidFill>
                  <a:srgbClr val="FF0000"/>
                </a:solidFill>
                <a:latin typeface="Calibri" panose="020F0502020204030204" pitchFamily="34" charset="0"/>
                <a:cs typeface="Calibri" panose="020F0502020204030204" pitchFamily="34" charset="0"/>
              </a:rPr>
              <a:t>System” </a:t>
            </a:r>
            <a:r>
              <a:rPr lang="en-IN" dirty="0">
                <a:latin typeface="Calibri" panose="020F0502020204030204" pitchFamily="34" charset="0"/>
                <a:cs typeface="Calibri" panose="020F0502020204030204" pitchFamily="34" charset="0"/>
              </a:rPr>
              <a:t>program that allows </a:t>
            </a:r>
            <a:r>
              <a:rPr lang="en-IN" dirty="0" smtClean="0">
                <a:latin typeface="Calibri" panose="020F0502020204030204" pitchFamily="34" charset="0"/>
                <a:cs typeface="Calibri" panose="020F0502020204030204" pitchFamily="34" charset="0"/>
              </a:rPr>
              <a:t>the communication </a:t>
            </a:r>
            <a:r>
              <a:rPr lang="en-IN" dirty="0">
                <a:latin typeface="Calibri" panose="020F0502020204030204" pitchFamily="34" charset="0"/>
                <a:cs typeface="Calibri" panose="020F0502020204030204" pitchFamily="34" charset="0"/>
              </a:rPr>
              <a:t>in between different applications running on different </a:t>
            </a:r>
            <a:r>
              <a:rPr lang="en-IN" dirty="0" err="1" smtClean="0">
                <a:latin typeface="Calibri" panose="020F0502020204030204" pitchFamily="34" charset="0"/>
                <a:cs typeface="Calibri" panose="020F0502020204030204" pitchFamily="34" charset="0"/>
              </a:rPr>
              <a:t>sy</a:t>
            </a:r>
            <a:endParaRPr lang="en-IN" dirty="0" smtClean="0">
              <a:latin typeface="Calibri" panose="020F0502020204030204" pitchFamily="34" charset="0"/>
              <a:cs typeface="Calibri" panose="020F0502020204030204" pitchFamily="34" charset="0"/>
            </a:endParaRPr>
          </a:p>
          <a:p>
            <a:pPr marL="0" indent="0">
              <a:buNone/>
            </a:pPr>
            <a:r>
              <a:rPr lang="en-IN" dirty="0" smtClean="0">
                <a:latin typeface="Calibri" panose="020F0502020204030204" pitchFamily="34" charset="0"/>
                <a:cs typeface="Calibri" panose="020F0502020204030204" pitchFamily="34" charset="0"/>
              </a:rPr>
              <a:t>stems </a:t>
            </a:r>
            <a:r>
              <a:rPr lang="en-IN" dirty="0">
                <a:latin typeface="Calibri" panose="020F0502020204030204" pitchFamily="34" charset="0"/>
                <a:cs typeface="Calibri" panose="020F0502020204030204" pitchFamily="34" charset="0"/>
              </a:rPr>
              <a:t>within </a:t>
            </a:r>
            <a:r>
              <a:rPr lang="en-IN" dirty="0" smtClean="0">
                <a:latin typeface="Calibri" panose="020F0502020204030204" pitchFamily="34" charset="0"/>
                <a:cs typeface="Calibri" panose="020F0502020204030204" pitchFamily="34" charset="0"/>
              </a:rPr>
              <a:t>a local </a:t>
            </a:r>
            <a:r>
              <a:rPr lang="en-IN" dirty="0">
                <a:latin typeface="Calibri" panose="020F0502020204030204" pitchFamily="34" charset="0"/>
                <a:cs typeface="Calibri" panose="020F0502020204030204" pitchFamily="34" charset="0"/>
              </a:rPr>
              <a:t>area network</a:t>
            </a:r>
            <a:r>
              <a:rPr lang="en-IN" dirty="0" smtClean="0">
                <a:latin typeface="Calibri" panose="020F0502020204030204" pitchFamily="34" charset="0"/>
                <a:cs typeface="Calibri" panose="020F0502020204030204" pitchFamily="34" charset="0"/>
              </a:rPr>
              <a:t>.</a:t>
            </a:r>
          </a:p>
          <a:p>
            <a:pPr marL="0" indent="0">
              <a:buNone/>
            </a:pPr>
            <a:endParaRPr lang="fr-FR" dirty="0">
              <a:latin typeface="Calibri" panose="020F0502020204030204" pitchFamily="34" charset="0"/>
              <a:cs typeface="Calibri" panose="020F0502020204030204" pitchFamily="34" charset="0"/>
            </a:endParaRPr>
          </a:p>
          <a:p>
            <a:pPr marL="0" indent="0">
              <a:buNone/>
            </a:pPr>
            <a:r>
              <a:rPr lang="en-IN" dirty="0">
                <a:latin typeface="Calibri" panose="020F0502020204030204" pitchFamily="34" charset="0"/>
                <a:cs typeface="Calibri" panose="020F0502020204030204" pitchFamily="34" charset="0"/>
              </a:rPr>
              <a:t>NetBIOS over TCP (</a:t>
            </a:r>
            <a:r>
              <a:rPr lang="en-IN" dirty="0" err="1">
                <a:latin typeface="Calibri" panose="020F0502020204030204" pitchFamily="34" charset="0"/>
                <a:cs typeface="Calibri" panose="020F0502020204030204" pitchFamily="34" charset="0"/>
              </a:rPr>
              <a:t>NetBT</a:t>
            </a:r>
            <a:r>
              <a:rPr lang="en-IN" dirty="0">
                <a:latin typeface="Calibri" panose="020F0502020204030204" pitchFamily="34" charset="0"/>
                <a:cs typeface="Calibri" panose="020F0502020204030204" pitchFamily="34" charset="0"/>
              </a:rPr>
              <a:t>) uses the following TCP and UDP ports:</a:t>
            </a:r>
          </a:p>
          <a:p>
            <a:pPr marL="685800" lvl="1">
              <a:buFont typeface="Wingdings" panose="05000000000000000000" pitchFamily="2" charset="2"/>
              <a:buChar char="ü"/>
            </a:pPr>
            <a:r>
              <a:rPr lang="fr-FR" sz="2000" dirty="0" smtClean="0">
                <a:latin typeface="Calibri" panose="020F0502020204030204" pitchFamily="34" charset="0"/>
                <a:cs typeface="Calibri" panose="020F0502020204030204" pitchFamily="34" charset="0"/>
              </a:rPr>
              <a:t>UDP </a:t>
            </a:r>
            <a:r>
              <a:rPr lang="fr-FR" sz="2000" dirty="0">
                <a:latin typeface="Calibri" panose="020F0502020204030204" pitchFamily="34" charset="0"/>
                <a:cs typeface="Calibri" panose="020F0502020204030204" pitchFamily="34" charset="0"/>
              </a:rPr>
              <a:t>port 137 (</a:t>
            </a:r>
            <a:r>
              <a:rPr lang="fr-FR" sz="2000" dirty="0" err="1">
                <a:latin typeface="Calibri" panose="020F0502020204030204" pitchFamily="34" charset="0"/>
                <a:cs typeface="Calibri" panose="020F0502020204030204" pitchFamily="34" charset="0"/>
              </a:rPr>
              <a:t>name</a:t>
            </a:r>
            <a:r>
              <a:rPr lang="fr-FR" sz="2000" dirty="0">
                <a:latin typeface="Calibri" panose="020F0502020204030204" pitchFamily="34" charset="0"/>
                <a:cs typeface="Calibri" panose="020F0502020204030204" pitchFamily="34" charset="0"/>
              </a:rPr>
              <a:t> </a:t>
            </a:r>
            <a:r>
              <a:rPr lang="fr-FR" sz="2000" dirty="0" smtClean="0">
                <a:latin typeface="Calibri" panose="020F0502020204030204" pitchFamily="34" charset="0"/>
                <a:cs typeface="Calibri" panose="020F0502020204030204" pitchFamily="34" charset="0"/>
              </a:rPr>
              <a:t>services)</a:t>
            </a:r>
          </a:p>
          <a:p>
            <a:pPr marL="685800" lvl="1">
              <a:buFont typeface="Wingdings" panose="05000000000000000000" pitchFamily="2" charset="2"/>
              <a:buChar char="ü"/>
            </a:pPr>
            <a:r>
              <a:rPr lang="fr-FR" sz="2000" dirty="0" smtClean="0">
                <a:latin typeface="Calibri" panose="020F0502020204030204" pitchFamily="34" charset="0"/>
                <a:cs typeface="Calibri" panose="020F0502020204030204" pitchFamily="34" charset="0"/>
              </a:rPr>
              <a:t>UDP </a:t>
            </a:r>
            <a:r>
              <a:rPr lang="fr-FR" sz="2000" dirty="0">
                <a:latin typeface="Calibri" panose="020F0502020204030204" pitchFamily="34" charset="0"/>
                <a:cs typeface="Calibri" panose="020F0502020204030204" pitchFamily="34" charset="0"/>
              </a:rPr>
              <a:t>port 138 (</a:t>
            </a:r>
            <a:r>
              <a:rPr lang="fr-FR" sz="2000" dirty="0" err="1">
                <a:latin typeface="Calibri" panose="020F0502020204030204" pitchFamily="34" charset="0"/>
                <a:cs typeface="Calibri" panose="020F0502020204030204" pitchFamily="34" charset="0"/>
              </a:rPr>
              <a:t>datagram</a:t>
            </a:r>
            <a:r>
              <a:rPr lang="fr-FR" sz="2000" dirty="0">
                <a:latin typeface="Calibri" panose="020F0502020204030204" pitchFamily="34" charset="0"/>
                <a:cs typeface="Calibri" panose="020F0502020204030204" pitchFamily="34" charset="0"/>
              </a:rPr>
              <a:t> services)</a:t>
            </a:r>
          </a:p>
          <a:p>
            <a:pPr marL="685800" lvl="1">
              <a:buFont typeface="Wingdings" panose="05000000000000000000" pitchFamily="2" charset="2"/>
              <a:buChar char="ü"/>
            </a:pPr>
            <a:r>
              <a:rPr lang="fr-FR" sz="2000" dirty="0" smtClean="0">
                <a:latin typeface="Calibri" panose="020F0502020204030204" pitchFamily="34" charset="0"/>
                <a:cs typeface="Calibri" panose="020F0502020204030204" pitchFamily="34" charset="0"/>
              </a:rPr>
              <a:t>TCP </a:t>
            </a:r>
            <a:r>
              <a:rPr lang="fr-FR" sz="2000" dirty="0">
                <a:latin typeface="Calibri" panose="020F0502020204030204" pitchFamily="34" charset="0"/>
                <a:cs typeface="Calibri" panose="020F0502020204030204" pitchFamily="34" charset="0"/>
              </a:rPr>
              <a:t>port 139 (session services)</a:t>
            </a:r>
            <a:endParaRPr lang="en-IN" sz="2000"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13503"/>
          </a:xfrm>
        </p:spPr>
        <p:txBody>
          <a:bodyPr/>
          <a:lstStyle/>
          <a:p>
            <a:pPr algn="ctr"/>
            <a:r>
              <a:rPr lang="en-US" altLang="en-US" sz="4400" dirty="0">
                <a:latin typeface="Times New Roman" panose="02020603050405020304" pitchFamily="18" charset="0"/>
              </a:rPr>
              <a:t>Ring Topology </a:t>
            </a:r>
            <a:endParaRPr lang="en-IN" dirty="0"/>
          </a:p>
        </p:txBody>
      </p:sp>
      <p:pic>
        <p:nvPicPr>
          <p:cNvPr id="4" name="Content Placeholder 3"/>
          <p:cNvPicPr>
            <a:picLocks noGrp="1" noChangeAspect="1"/>
          </p:cNvPicPr>
          <p:nvPr>
            <p:ph idx="1"/>
          </p:nvPr>
        </p:nvPicPr>
        <p:blipFill>
          <a:blip r:embed="rId2"/>
          <a:stretch>
            <a:fillRect/>
          </a:stretch>
        </p:blipFill>
        <p:spPr>
          <a:xfrm>
            <a:off x="2086984" y="2893806"/>
            <a:ext cx="7315200" cy="3356386"/>
          </a:xfrm>
          <a:prstGeom prst="rect">
            <a:avLst/>
          </a:prstGeom>
        </p:spPr>
      </p:pic>
      <p:sp>
        <p:nvSpPr>
          <p:cNvPr id="5" name="Rectangle 4"/>
          <p:cNvSpPr/>
          <p:nvPr/>
        </p:nvSpPr>
        <p:spPr>
          <a:xfrm>
            <a:off x="1212029" y="1529849"/>
            <a:ext cx="9373496" cy="1200329"/>
          </a:xfrm>
          <a:prstGeom prst="rect">
            <a:avLst/>
          </a:prstGeom>
        </p:spPr>
        <p:txBody>
          <a:bodyPr wrap="square">
            <a:spAutoFit/>
          </a:bodyPr>
          <a:lstStyle/>
          <a:p>
            <a:pPr marL="285750" indent="-285750">
              <a:buFont typeface="Wingdings" panose="05000000000000000000" pitchFamily="2" charset="2"/>
              <a:buChar char="Ø"/>
            </a:pPr>
            <a:r>
              <a:rPr lang="en-IN" dirty="0"/>
              <a:t>Each host machine connects to exactly two other machines, </a:t>
            </a:r>
            <a:r>
              <a:rPr lang="en-IN" dirty="0">
                <a:solidFill>
                  <a:srgbClr val="C00000"/>
                </a:solidFill>
              </a:rPr>
              <a:t>creating a circular network structure. </a:t>
            </a:r>
          </a:p>
          <a:p>
            <a:pPr marL="285750" indent="-285750">
              <a:buFont typeface="Wingdings" panose="05000000000000000000" pitchFamily="2" charset="2"/>
              <a:buChar char="Ø"/>
            </a:pPr>
            <a:r>
              <a:rPr lang="en-IN" dirty="0"/>
              <a:t>A signal is passed along the ring in one direction, from device to device, until it reaches its destination.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FF0000"/>
                </a:solidFill>
                <a:latin typeface="Calibri" panose="020F0502020204030204" pitchFamily="34" charset="0"/>
                <a:cs typeface="Calibri" panose="020F0502020204030204" pitchFamily="34" charset="0"/>
              </a:rPr>
              <a:t>NetBIOS Enumeration Tool</a:t>
            </a:r>
            <a:endParaRPr lang="en-IN" sz="36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104293" y="1325805"/>
            <a:ext cx="8946541" cy="4195481"/>
          </a:xfrm>
        </p:spPr>
        <p:txBody>
          <a:bodyPr>
            <a:normAutofit/>
          </a:bodyPr>
          <a:lstStyle/>
          <a:p>
            <a:r>
              <a:rPr lang="en-IN" dirty="0">
                <a:latin typeface="Calibri" panose="020F0502020204030204" pitchFamily="34" charset="0"/>
                <a:cs typeface="Calibri" panose="020F0502020204030204" pitchFamily="34" charset="0"/>
              </a:rPr>
              <a:t>The </a:t>
            </a:r>
            <a:r>
              <a:rPr lang="en-IN" b="1" i="1" dirty="0" err="1">
                <a:latin typeface="Calibri" panose="020F0502020204030204" pitchFamily="34" charset="0"/>
                <a:cs typeface="Calibri" panose="020F0502020204030204" pitchFamily="34" charset="0"/>
              </a:rPr>
              <a:t>nbstat</a:t>
            </a:r>
            <a:r>
              <a:rPr lang="en-IN" b="1" i="1" dirty="0">
                <a:latin typeface="Calibri" panose="020F0502020204030204" pitchFamily="34" charset="0"/>
                <a:cs typeface="Calibri" panose="020F0502020204030204" pitchFamily="34" charset="0"/>
              </a:rPr>
              <a:t> </a:t>
            </a:r>
            <a:r>
              <a:rPr lang="en-IN" dirty="0">
                <a:latin typeface="Calibri" panose="020F0502020204030204" pitchFamily="34" charset="0"/>
                <a:cs typeface="Calibri" panose="020F0502020204030204" pitchFamily="34" charset="0"/>
              </a:rPr>
              <a:t>command is a useful tool to display information about NetBIOS over </a:t>
            </a:r>
            <a:r>
              <a:rPr lang="en-IN" dirty="0" smtClean="0">
                <a:latin typeface="Calibri" panose="020F0502020204030204" pitchFamily="34" charset="0"/>
                <a:cs typeface="Calibri" panose="020F0502020204030204" pitchFamily="34" charset="0"/>
              </a:rPr>
              <a:t>TCP/IP statistics.</a:t>
            </a:r>
            <a:endParaRPr lang="en-IN" dirty="0">
              <a:latin typeface="Calibri" panose="020F0502020204030204" pitchFamily="34" charset="0"/>
              <a:cs typeface="Calibri" panose="020F0502020204030204" pitchFamily="34" charset="0"/>
            </a:endParaRPr>
          </a:p>
          <a:p>
            <a:pPr marL="0" indent="0">
              <a:buNone/>
            </a:pPr>
            <a:r>
              <a:rPr lang="en-IN" dirty="0" err="1">
                <a:latin typeface="Calibri" panose="020F0502020204030204" pitchFamily="34" charset="0"/>
                <a:cs typeface="Calibri" panose="020F0502020204030204" pitchFamily="34" charset="0"/>
              </a:rPr>
              <a:t>nbtstat</a:t>
            </a: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–A &lt;IP&gt;</a:t>
            </a:r>
            <a:endParaRPr lang="en-IN"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2192357" y="2497976"/>
            <a:ext cx="7345382" cy="3788184"/>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FF0000"/>
                </a:solidFill>
                <a:latin typeface="Calibri" panose="020F0502020204030204" pitchFamily="34" charset="0"/>
                <a:cs typeface="Calibri" panose="020F0502020204030204" pitchFamily="34" charset="0"/>
              </a:rPr>
              <a:t>DNS Zone Transfer</a:t>
            </a:r>
            <a:endParaRPr lang="en-IN" sz="36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103312" y="1983036"/>
            <a:ext cx="8946541" cy="4265364"/>
          </a:xfrm>
        </p:spPr>
        <p:txBody>
          <a:bodyPr>
            <a:normAutofit/>
          </a:bodyPr>
          <a:lstStyle/>
          <a:p>
            <a:pPr marL="0" indent="0">
              <a:buNone/>
            </a:pPr>
            <a:r>
              <a:rPr lang="en-IN" dirty="0" smtClean="0">
                <a:latin typeface="Calibri" panose="020F0502020204030204" pitchFamily="34" charset="0"/>
                <a:cs typeface="Calibri" panose="020F0502020204030204" pitchFamily="34" charset="0"/>
              </a:rPr>
              <a:t>		In </a:t>
            </a:r>
            <a:r>
              <a:rPr lang="en-IN" dirty="0">
                <a:latin typeface="Calibri" panose="020F0502020204030204" pitchFamily="34" charset="0"/>
                <a:cs typeface="Calibri" panose="020F0502020204030204" pitchFamily="34" charset="0"/>
              </a:rPr>
              <a:t>the enumeration process through DNS Zone transfer, attacker find the target's </a:t>
            </a:r>
            <a:r>
              <a:rPr lang="en-IN" b="1" dirty="0" smtClean="0">
                <a:solidFill>
                  <a:srgbClr val="FF0000"/>
                </a:solidFill>
                <a:latin typeface="Calibri" panose="020F0502020204030204" pitchFamily="34" charset="0"/>
                <a:cs typeface="Calibri" panose="020F0502020204030204" pitchFamily="34" charset="0"/>
              </a:rPr>
              <a:t>TCP port </a:t>
            </a:r>
            <a:r>
              <a:rPr lang="en-IN" b="1" dirty="0">
                <a:solidFill>
                  <a:srgbClr val="FF0000"/>
                </a:solidFill>
                <a:latin typeface="Calibri" panose="020F0502020204030204" pitchFamily="34" charset="0"/>
                <a:cs typeface="Calibri" panose="020F0502020204030204" pitchFamily="34" charset="0"/>
              </a:rPr>
              <a:t>53, as TCP port 53 </a:t>
            </a:r>
            <a:r>
              <a:rPr lang="en-IN" dirty="0">
                <a:latin typeface="Calibri" panose="020F0502020204030204" pitchFamily="34" charset="0"/>
                <a:cs typeface="Calibri" panose="020F0502020204030204" pitchFamily="34" charset="0"/>
              </a:rPr>
              <a:t>is used by DNS and Zone transfer uses this port by </a:t>
            </a:r>
            <a:r>
              <a:rPr lang="en-IN" dirty="0" smtClean="0">
                <a:latin typeface="Calibri" panose="020F0502020204030204" pitchFamily="34" charset="0"/>
                <a:cs typeface="Calibri" panose="020F0502020204030204" pitchFamily="34" charset="0"/>
              </a:rPr>
              <a:t>default.</a:t>
            </a:r>
          </a:p>
          <a:p>
            <a:r>
              <a:rPr lang="en-IN" dirty="0" smtClean="0">
                <a:latin typeface="Calibri" panose="020F0502020204030204" pitchFamily="34" charset="0"/>
                <a:cs typeface="Calibri" panose="020F0502020204030204" pitchFamily="34" charset="0"/>
              </a:rPr>
              <a:t>Using port </a:t>
            </a:r>
            <a:r>
              <a:rPr lang="en-IN" dirty="0">
                <a:latin typeface="Calibri" panose="020F0502020204030204" pitchFamily="34" charset="0"/>
                <a:cs typeface="Calibri" panose="020F0502020204030204" pitchFamily="34" charset="0"/>
              </a:rPr>
              <a:t>scanning techniques, you can find if the port is open</a:t>
            </a:r>
            <a:r>
              <a:rPr lang="en-IN" dirty="0" smtClean="0">
                <a:latin typeface="Calibri" panose="020F0502020204030204" pitchFamily="34" charset="0"/>
                <a:cs typeface="Calibri" panose="020F0502020204030204" pitchFamily="34" charset="0"/>
              </a:rPr>
              <a:t>.</a:t>
            </a:r>
          </a:p>
          <a:p>
            <a:pPr marL="0" indent="0">
              <a:buNone/>
            </a:pPr>
            <a:r>
              <a:rPr lang="en-IN" dirty="0" smtClean="0">
                <a:latin typeface="Calibri" panose="020F0502020204030204" pitchFamily="34" charset="0"/>
                <a:cs typeface="Calibri" panose="020F0502020204030204" pitchFamily="34" charset="0"/>
              </a:rPr>
              <a:t>			DNS </a:t>
            </a:r>
            <a:r>
              <a:rPr lang="en-IN" dirty="0">
                <a:latin typeface="Calibri" panose="020F0502020204030204" pitchFamily="34" charset="0"/>
                <a:cs typeface="Calibri" panose="020F0502020204030204" pitchFamily="34" charset="0"/>
              </a:rPr>
              <a:t>Zone transfer is the process that is performed by DNS. In the process of </a:t>
            </a:r>
            <a:r>
              <a:rPr lang="en-IN" dirty="0" smtClean="0">
                <a:latin typeface="Calibri" panose="020F0502020204030204" pitchFamily="34" charset="0"/>
                <a:cs typeface="Calibri" panose="020F0502020204030204" pitchFamily="34" charset="0"/>
              </a:rPr>
              <a:t>Zone transfer</a:t>
            </a:r>
            <a:r>
              <a:rPr lang="en-IN" dirty="0">
                <a:latin typeface="Calibri" panose="020F0502020204030204" pitchFamily="34" charset="0"/>
                <a:cs typeface="Calibri" panose="020F0502020204030204" pitchFamily="34" charset="0"/>
              </a:rPr>
              <a:t>, DNS passes a copy containing database records to another DNS server. </a:t>
            </a:r>
            <a:endParaRPr lang="en-IN" dirty="0" smtClean="0">
              <a:latin typeface="Calibri" panose="020F0502020204030204" pitchFamily="34" charset="0"/>
              <a:cs typeface="Calibri" panose="020F0502020204030204" pitchFamily="34" charset="0"/>
            </a:endParaRPr>
          </a:p>
          <a:p>
            <a:pPr marL="0" indent="0">
              <a:buNone/>
            </a:pPr>
            <a:r>
              <a:rPr lang="en-IN" dirty="0" smtClean="0">
                <a:latin typeface="Calibri" panose="020F0502020204030204" pitchFamily="34" charset="0"/>
                <a:cs typeface="Calibri" panose="020F0502020204030204" pitchFamily="34" charset="0"/>
              </a:rPr>
              <a:t>DNS Zone </a:t>
            </a:r>
            <a:r>
              <a:rPr lang="en-IN" dirty="0">
                <a:latin typeface="Calibri" panose="020F0502020204030204" pitchFamily="34" charset="0"/>
                <a:cs typeface="Calibri" panose="020F0502020204030204" pitchFamily="34" charset="0"/>
              </a:rPr>
              <a:t>transfer process provides support for resolving queries, as more than one </a:t>
            </a:r>
            <a:r>
              <a:rPr lang="en-IN" dirty="0" smtClean="0">
                <a:latin typeface="Calibri" panose="020F0502020204030204" pitchFamily="34" charset="0"/>
                <a:cs typeface="Calibri" panose="020F0502020204030204" pitchFamily="34" charset="0"/>
              </a:rPr>
              <a:t>DNS server </a:t>
            </a:r>
            <a:r>
              <a:rPr lang="en-IN" dirty="0">
                <a:latin typeface="Calibri" panose="020F0502020204030204" pitchFamily="34" charset="0"/>
                <a:cs typeface="Calibri" panose="020F0502020204030204" pitchFamily="34" charset="0"/>
              </a:rPr>
              <a:t>can respond to the queries.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latin typeface="Calibri" panose="020F0502020204030204" pitchFamily="34" charset="0"/>
                <a:cs typeface="Calibri" panose="020F0502020204030204" pitchFamily="34" charset="0"/>
              </a:rPr>
              <a:t>SMTP Enumeration</a:t>
            </a:r>
            <a:endParaRPr lang="en-IN" sz="32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79653" y="1853248"/>
            <a:ext cx="8970200" cy="4395152"/>
          </a:xfrm>
        </p:spPr>
        <p:txBody>
          <a:bodyPr>
            <a:normAutofit/>
          </a:bodyPr>
          <a:lstStyle/>
          <a:p>
            <a:pPr marL="0" indent="0">
              <a:buNone/>
            </a:pPr>
            <a:r>
              <a:rPr lang="pt-BR" sz="2400" b="1" dirty="0">
                <a:latin typeface="Calibri" panose="020F0502020204030204" pitchFamily="34" charset="0"/>
                <a:cs typeface="Calibri" panose="020F0502020204030204" pitchFamily="34" charset="0"/>
              </a:rPr>
              <a:t>Simple Mail Transfer Protocol (SMTP</a:t>
            </a:r>
            <a:r>
              <a:rPr lang="pt-BR" sz="2400" b="1" dirty="0" smtClean="0">
                <a:latin typeface="Calibri" panose="020F0502020204030204" pitchFamily="34" charset="0"/>
                <a:cs typeface="Calibri" panose="020F0502020204030204" pitchFamily="34" charset="0"/>
              </a:rPr>
              <a:t>)</a:t>
            </a:r>
          </a:p>
          <a:p>
            <a:pPr marL="0" indent="0">
              <a:buNone/>
            </a:pPr>
            <a:r>
              <a:rPr lang="en-IN" sz="2400" dirty="0" smtClean="0">
                <a:latin typeface="Calibri" panose="020F0502020204030204" pitchFamily="34" charset="0"/>
                <a:cs typeface="Calibri" panose="020F0502020204030204" pitchFamily="34" charset="0"/>
              </a:rPr>
              <a:t>				SMTP </a:t>
            </a:r>
            <a:r>
              <a:rPr lang="en-IN" sz="2400" dirty="0">
                <a:latin typeface="Calibri" panose="020F0502020204030204" pitchFamily="34" charset="0"/>
                <a:cs typeface="Calibri" panose="020F0502020204030204" pitchFamily="34" charset="0"/>
              </a:rPr>
              <a:t>Protocol ensures the mail communication </a:t>
            </a:r>
            <a:r>
              <a:rPr lang="en-IN" sz="2400" dirty="0" smtClean="0">
                <a:latin typeface="Calibri" panose="020F0502020204030204" pitchFamily="34" charset="0"/>
                <a:cs typeface="Calibri" panose="020F0502020204030204" pitchFamily="34" charset="0"/>
              </a:rPr>
              <a:t>between Email </a:t>
            </a:r>
            <a:r>
              <a:rPr lang="en-IN" sz="2400" dirty="0">
                <a:latin typeface="Calibri" panose="020F0502020204030204" pitchFamily="34" charset="0"/>
                <a:cs typeface="Calibri" panose="020F0502020204030204" pitchFamily="34" charset="0"/>
              </a:rPr>
              <a:t>servers and recipients over Internet </a:t>
            </a:r>
            <a:r>
              <a:rPr lang="en-IN" sz="2400" b="1" dirty="0">
                <a:solidFill>
                  <a:srgbClr val="FF0000"/>
                </a:solidFill>
                <a:latin typeface="Calibri" panose="020F0502020204030204" pitchFamily="34" charset="0"/>
                <a:cs typeface="Calibri" panose="020F0502020204030204" pitchFamily="34" charset="0"/>
              </a:rPr>
              <a:t>port 25</a:t>
            </a:r>
            <a:r>
              <a:rPr lang="en-IN" sz="2400" dirty="0" smtClean="0">
                <a:latin typeface="Calibri" panose="020F0502020204030204" pitchFamily="34" charset="0"/>
                <a:cs typeface="Calibri" panose="020F0502020204030204" pitchFamily="34" charset="0"/>
              </a:rPr>
              <a:t>.</a:t>
            </a:r>
          </a:p>
          <a:p>
            <a:pPr marL="0" indent="0">
              <a:buNone/>
            </a:pPr>
            <a:endParaRPr lang="en-IN" sz="2400" dirty="0">
              <a:latin typeface="Calibri" panose="020F0502020204030204" pitchFamily="34" charset="0"/>
              <a:cs typeface="Calibri" panose="020F0502020204030204" pitchFamily="34" charset="0"/>
            </a:endParaRPr>
          </a:p>
          <a:p>
            <a:r>
              <a:rPr lang="en-IN" sz="2400" dirty="0">
                <a:latin typeface="Calibri" panose="020F0502020204030204" pitchFamily="34" charset="0"/>
                <a:cs typeface="Calibri" panose="020F0502020204030204" pitchFamily="34" charset="0"/>
              </a:rPr>
              <a:t>SMTP is one of the popular </a:t>
            </a:r>
            <a:r>
              <a:rPr lang="en-IN" sz="2400" b="1" dirty="0" smtClean="0">
                <a:solidFill>
                  <a:srgbClr val="FF0000"/>
                </a:solidFill>
                <a:latin typeface="Calibri" panose="020F0502020204030204" pitchFamily="34" charset="0"/>
                <a:cs typeface="Calibri" panose="020F0502020204030204" pitchFamily="34" charset="0"/>
              </a:rPr>
              <a:t>TCP/IP</a:t>
            </a:r>
            <a:r>
              <a:rPr lang="en-IN" sz="2400" dirty="0" smtClean="0">
                <a:latin typeface="Calibri" panose="020F0502020204030204" pitchFamily="34" charset="0"/>
                <a:cs typeface="Calibri" panose="020F0502020204030204" pitchFamily="34" charset="0"/>
              </a:rPr>
              <a:t> protocol </a:t>
            </a:r>
            <a:r>
              <a:rPr lang="en-IN" sz="2400" dirty="0">
                <a:latin typeface="Calibri" panose="020F0502020204030204" pitchFamily="34" charset="0"/>
                <a:cs typeface="Calibri" panose="020F0502020204030204" pitchFamily="34" charset="0"/>
              </a:rPr>
              <a:t>widely used by most of the email servers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03373" y="452718"/>
            <a:ext cx="6909068" cy="6237654"/>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052919"/>
            <a:ext cx="8946541" cy="3187822"/>
          </a:xfrm>
        </p:spPr>
        <p:txBody>
          <a:bodyPr/>
          <a:lstStyle/>
          <a:p>
            <a:r>
              <a:rPr lang="en-IN" dirty="0"/>
              <a:t>Metasploit so popular is the wide range of tasks that it can perform to ease the work of </a:t>
            </a:r>
            <a:r>
              <a:rPr lang="en-IN" b="1" dirty="0">
                <a:solidFill>
                  <a:srgbClr val="FF0000"/>
                </a:solidFill>
              </a:rPr>
              <a:t>penetration testing </a:t>
            </a:r>
            <a:r>
              <a:rPr lang="en-IN" dirty="0"/>
              <a:t>to make systems more secure. </a:t>
            </a:r>
            <a:endParaRPr lang="en-IN" dirty="0" smtClean="0"/>
          </a:p>
          <a:p>
            <a:r>
              <a:rPr lang="en-IN" dirty="0" smtClean="0"/>
              <a:t>Metasploit </a:t>
            </a:r>
            <a:r>
              <a:rPr lang="en-IN" dirty="0"/>
              <a:t>is available for all popular operating </a:t>
            </a:r>
            <a:r>
              <a:rPr lang="en-IN" dirty="0" smtClean="0"/>
              <a:t>systems</a:t>
            </a:r>
          </a:p>
          <a:p>
            <a:pPr lvl="1"/>
            <a:r>
              <a:rPr lang="en-IN" dirty="0" smtClean="0"/>
              <a:t>Vulnerability </a:t>
            </a:r>
          </a:p>
          <a:p>
            <a:pPr lvl="1"/>
            <a:r>
              <a:rPr lang="en-IN" dirty="0" smtClean="0"/>
              <a:t>Exploit </a:t>
            </a:r>
          </a:p>
          <a:p>
            <a:pPr lvl="1"/>
            <a:r>
              <a:rPr lang="en-IN" dirty="0" smtClean="0"/>
              <a:t>Payload</a:t>
            </a:r>
          </a:p>
          <a:p>
            <a:pPr lvl="1"/>
            <a:r>
              <a:rPr lang="en-IN" dirty="0" smtClean="0"/>
              <a:t>Meterpreter</a:t>
            </a:r>
            <a:endParaRPr lang="en-IN" dirty="0"/>
          </a:p>
        </p:txBody>
      </p:sp>
    </p:spTree>
    <p:extLst>
      <p:ext uri="{BB962C8B-B14F-4D97-AF65-F5344CB8AC3E}">
        <p14:creationId xmlns:p14="http://schemas.microsoft.com/office/powerpoint/2010/main" val="749802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Important Commands </a:t>
            </a:r>
            <a:endParaRPr lang="en-IN" dirty="0"/>
          </a:p>
        </p:txBody>
      </p:sp>
      <p:sp>
        <p:nvSpPr>
          <p:cNvPr id="3" name="Content Placeholder 2"/>
          <p:cNvSpPr>
            <a:spLocks noGrp="1"/>
          </p:cNvSpPr>
          <p:nvPr>
            <p:ph idx="1"/>
          </p:nvPr>
        </p:nvSpPr>
        <p:spPr/>
        <p:txBody>
          <a:bodyPr/>
          <a:lstStyle/>
          <a:p>
            <a:r>
              <a:rPr lang="en-IN" dirty="0"/>
              <a:t>To start metasploit framework we type </a:t>
            </a:r>
            <a:r>
              <a:rPr lang="en-IN" b="1" dirty="0">
                <a:solidFill>
                  <a:srgbClr val="FF0000"/>
                </a:solidFill>
              </a:rPr>
              <a:t>msfconsole</a:t>
            </a:r>
            <a:r>
              <a:rPr lang="en-IN" dirty="0"/>
              <a:t> on the terminal</a:t>
            </a:r>
            <a:r>
              <a:rPr lang="en-IN" dirty="0" smtClean="0"/>
              <a:t>.</a:t>
            </a:r>
          </a:p>
          <a:p>
            <a:r>
              <a:rPr lang="en-IN" dirty="0"/>
              <a:t>check for the basic commands by using “help” command.</a:t>
            </a:r>
          </a:p>
          <a:p>
            <a:pPr lvl="2"/>
            <a:r>
              <a:rPr lang="en-IN" sz="2000" b="1" dirty="0" err="1"/>
              <a:t>msf</a:t>
            </a:r>
            <a:r>
              <a:rPr lang="en-IN" sz="2000" b="1" dirty="0"/>
              <a:t> &gt; </a:t>
            </a:r>
            <a:r>
              <a:rPr lang="en-IN" sz="2000" b="1" dirty="0" smtClean="0"/>
              <a:t>help</a:t>
            </a:r>
            <a:r>
              <a:rPr lang="en-IN" sz="2000" dirty="0" smtClean="0"/>
              <a:t>	</a:t>
            </a:r>
          </a:p>
          <a:p>
            <a:pPr lvl="2"/>
            <a:r>
              <a:rPr lang="en-IN" sz="2000" b="1" dirty="0" err="1"/>
              <a:t>msf</a:t>
            </a:r>
            <a:r>
              <a:rPr lang="en-IN" sz="2000" b="1" dirty="0"/>
              <a:t> &gt;</a:t>
            </a:r>
            <a:r>
              <a:rPr lang="en-IN" sz="2000" dirty="0"/>
              <a:t> </a:t>
            </a:r>
            <a:r>
              <a:rPr lang="en-IN" sz="2000" b="1" dirty="0"/>
              <a:t>show </a:t>
            </a:r>
            <a:r>
              <a:rPr lang="en-IN" sz="2000" b="1" dirty="0" smtClean="0"/>
              <a:t>payloads</a:t>
            </a:r>
          </a:p>
          <a:p>
            <a:pPr lvl="2"/>
            <a:r>
              <a:rPr lang="en-IN" sz="2000" b="1" dirty="0" err="1"/>
              <a:t>msf</a:t>
            </a:r>
            <a:r>
              <a:rPr lang="en-IN" sz="2000" b="1" dirty="0"/>
              <a:t> &gt; show </a:t>
            </a:r>
            <a:r>
              <a:rPr lang="en-IN" sz="2000" b="1" dirty="0" smtClean="0"/>
              <a:t>exploits</a:t>
            </a:r>
          </a:p>
          <a:p>
            <a:pPr lvl="2"/>
            <a:r>
              <a:rPr lang="en-IN" sz="2000" b="1" dirty="0" err="1"/>
              <a:t>msf</a:t>
            </a:r>
            <a:r>
              <a:rPr lang="en-IN" sz="2000" b="1" dirty="0"/>
              <a:t> &gt; show auxiliary</a:t>
            </a:r>
            <a:endParaRPr lang="en-IN" sz="2000" dirty="0"/>
          </a:p>
        </p:txBody>
      </p:sp>
    </p:spTree>
    <p:extLst>
      <p:ext uri="{BB962C8B-B14F-4D97-AF65-F5344CB8AC3E}">
        <p14:creationId xmlns:p14="http://schemas.microsoft.com/office/powerpoint/2010/main" val="38833085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8468" y="1817784"/>
            <a:ext cx="9091386" cy="4430616"/>
          </a:xfrm>
        </p:spPr>
        <p:txBody>
          <a:bodyPr/>
          <a:lstStyle/>
          <a:p>
            <a:pPr marL="0" indent="0">
              <a:buNone/>
            </a:pPr>
            <a:r>
              <a:rPr lang="en-IN" dirty="0"/>
              <a:t>LHOST: </a:t>
            </a:r>
            <a:r>
              <a:rPr lang="en-IN" dirty="0" err="1"/>
              <a:t>lhost</a:t>
            </a:r>
            <a:r>
              <a:rPr lang="en-IN" dirty="0"/>
              <a:t> is attacker </a:t>
            </a:r>
            <a:r>
              <a:rPr lang="en-IN" dirty="0" err="1"/>
              <a:t>ip</a:t>
            </a:r>
            <a:r>
              <a:rPr lang="en-IN" dirty="0"/>
              <a:t> address</a:t>
            </a:r>
            <a:br>
              <a:rPr lang="en-IN" dirty="0"/>
            </a:br>
            <a:r>
              <a:rPr lang="en-IN" dirty="0"/>
              <a:t>LPORT: it is port number that you want to use</a:t>
            </a:r>
            <a:br>
              <a:rPr lang="en-IN" dirty="0"/>
            </a:br>
            <a:r>
              <a:rPr lang="en-IN" dirty="0"/>
              <a:t>RHOST: This is </a:t>
            </a:r>
            <a:r>
              <a:rPr lang="en-IN" dirty="0" err="1"/>
              <a:t>ip</a:t>
            </a:r>
            <a:r>
              <a:rPr lang="en-IN" dirty="0"/>
              <a:t> address of victim machine</a:t>
            </a:r>
            <a:br>
              <a:rPr lang="en-IN" dirty="0"/>
            </a:br>
            <a:r>
              <a:rPr lang="en-IN" dirty="0"/>
              <a:t>RPORT: Port number of the victim.</a:t>
            </a:r>
          </a:p>
        </p:txBody>
      </p:sp>
    </p:spTree>
    <p:extLst>
      <p:ext uri="{BB962C8B-B14F-4D97-AF65-F5344CB8AC3E}">
        <p14:creationId xmlns:p14="http://schemas.microsoft.com/office/powerpoint/2010/main" val="24096555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89228"/>
          </a:xfrm>
        </p:spPr>
        <p:txBody>
          <a:bodyPr/>
          <a:lstStyle/>
          <a:p>
            <a:pPr algn="ctr"/>
            <a:r>
              <a:rPr lang="en-IN" dirty="0" smtClean="0"/>
              <a:t>Sniffers </a:t>
            </a:r>
            <a:endParaRPr lang="en-IN" dirty="0"/>
          </a:p>
        </p:txBody>
      </p:sp>
      <p:sp>
        <p:nvSpPr>
          <p:cNvPr id="3" name="Content Placeholder 2"/>
          <p:cNvSpPr>
            <a:spLocks noGrp="1"/>
          </p:cNvSpPr>
          <p:nvPr>
            <p:ph idx="1"/>
          </p:nvPr>
        </p:nvSpPr>
        <p:spPr/>
        <p:txBody>
          <a:bodyPr/>
          <a:lstStyle/>
          <a:p>
            <a:r>
              <a:rPr lang="en-IN" dirty="0"/>
              <a:t>A</a:t>
            </a:r>
            <a:r>
              <a:rPr lang="en-IN" dirty="0" smtClean="0"/>
              <a:t>n </a:t>
            </a:r>
            <a:r>
              <a:rPr lang="en-IN" dirty="0"/>
              <a:t>ethical hacker, can use to capture and scan traffic </a:t>
            </a:r>
            <a:r>
              <a:rPr lang="en-IN" dirty="0" smtClean="0"/>
              <a:t>moving across </a:t>
            </a:r>
            <a:r>
              <a:rPr lang="en-IN" dirty="0"/>
              <a:t>a </a:t>
            </a:r>
            <a:r>
              <a:rPr lang="en-IN" dirty="0" smtClean="0"/>
              <a:t>network.</a:t>
            </a:r>
          </a:p>
          <a:p>
            <a:r>
              <a:rPr lang="en-IN" dirty="0"/>
              <a:t>S</a:t>
            </a:r>
            <a:r>
              <a:rPr lang="en-IN" dirty="0" smtClean="0"/>
              <a:t>niffers perform their </a:t>
            </a:r>
            <a:r>
              <a:rPr lang="en-IN" dirty="0"/>
              <a:t>traffic-capturing function by enabling promiscuous mode on the connected </a:t>
            </a:r>
            <a:r>
              <a:rPr lang="en-IN" dirty="0" smtClean="0"/>
              <a:t>network interface</a:t>
            </a:r>
            <a:r>
              <a:rPr lang="en-IN" dirty="0"/>
              <a:t>, thereby allowing the capture of all </a:t>
            </a:r>
            <a:r>
              <a:rPr lang="en-IN" dirty="0" smtClean="0"/>
              <a:t>traffic.</a:t>
            </a:r>
          </a:p>
          <a:p>
            <a:pPr marL="0" indent="0">
              <a:buNone/>
            </a:pPr>
            <a:endParaRPr lang="en-IN" b="1" dirty="0"/>
          </a:p>
          <a:p>
            <a:pPr marL="0" indent="0">
              <a:buNone/>
            </a:pPr>
            <a:r>
              <a:rPr lang="en-IN" b="1" dirty="0" smtClean="0">
                <a:solidFill>
                  <a:srgbClr val="FF0000"/>
                </a:solidFill>
              </a:rPr>
              <a:t>Wireshark</a:t>
            </a:r>
          </a:p>
          <a:p>
            <a:pPr marL="0" indent="0">
              <a:buNone/>
            </a:pPr>
            <a:r>
              <a:rPr lang="en-IN" b="1" dirty="0"/>
              <a:t>	</a:t>
            </a:r>
            <a:r>
              <a:rPr lang="en-IN" b="1" dirty="0" smtClean="0"/>
              <a:t>	 </a:t>
            </a:r>
            <a:r>
              <a:rPr lang="en-IN" dirty="0"/>
              <a:t>One of the most widely known and used packet sniffers. Offers a </a:t>
            </a:r>
            <a:r>
              <a:rPr lang="en-IN" dirty="0" smtClean="0"/>
              <a:t>tremendous number </a:t>
            </a:r>
            <a:r>
              <a:rPr lang="en-IN" dirty="0"/>
              <a:t>of features designed to assist in the dissection and analysis of traffic</a:t>
            </a:r>
            <a:endParaRPr lang="en-IN" dirty="0" smtClean="0"/>
          </a:p>
        </p:txBody>
      </p:sp>
    </p:spTree>
    <p:extLst>
      <p:ext uri="{BB962C8B-B14F-4D97-AF65-F5344CB8AC3E}">
        <p14:creationId xmlns:p14="http://schemas.microsoft.com/office/powerpoint/2010/main" val="25462517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04278" y="920196"/>
            <a:ext cx="9045575" cy="5559149"/>
          </a:xfrm>
          <a:prstGeom prst="rect">
            <a:avLst/>
          </a:prstGeom>
        </p:spPr>
      </p:pic>
    </p:spTree>
    <p:extLst>
      <p:ext uri="{BB962C8B-B14F-4D97-AF65-F5344CB8AC3E}">
        <p14:creationId xmlns:p14="http://schemas.microsoft.com/office/powerpoint/2010/main" val="18237732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4800" y="2052918"/>
            <a:ext cx="8183564" cy="3592784"/>
          </a:xfrm>
          <a:prstGeom prst="rect">
            <a:avLst/>
          </a:prstGeom>
        </p:spPr>
      </p:pic>
    </p:spTree>
    <p:extLst>
      <p:ext uri="{BB962C8B-B14F-4D97-AF65-F5344CB8AC3E}">
        <p14:creationId xmlns:p14="http://schemas.microsoft.com/office/powerpoint/2010/main" val="2798565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103312" y="1377876"/>
            <a:ext cx="4396338" cy="576262"/>
          </a:xfrm>
        </p:spPr>
        <p:txBody>
          <a:bodyPr/>
          <a:lstStyle/>
          <a:p>
            <a:r>
              <a:rPr lang="en-IN" dirty="0"/>
              <a:t>Advantages </a:t>
            </a:r>
          </a:p>
        </p:txBody>
      </p:sp>
      <p:sp>
        <p:nvSpPr>
          <p:cNvPr id="6" name="Content Placeholder 5"/>
          <p:cNvSpPr>
            <a:spLocks noGrp="1"/>
          </p:cNvSpPr>
          <p:nvPr>
            <p:ph sz="half" idx="2"/>
          </p:nvPr>
        </p:nvSpPr>
        <p:spPr>
          <a:xfrm>
            <a:off x="1103312" y="2269864"/>
            <a:ext cx="4396339" cy="3986474"/>
          </a:xfrm>
        </p:spPr>
        <p:txBody>
          <a:bodyPr/>
          <a:lstStyle/>
          <a:p>
            <a:r>
              <a:rPr lang="en-IN" dirty="0"/>
              <a:t>A ring is relatively easy to install and reconfigure</a:t>
            </a:r>
          </a:p>
          <a:p>
            <a:r>
              <a:rPr lang="en-IN" dirty="0"/>
              <a:t>A ring is better at handling load</a:t>
            </a:r>
          </a:p>
          <a:p>
            <a:r>
              <a:rPr lang="en-IN" dirty="0"/>
              <a:t>A central server is not required for the management of this topology</a:t>
            </a:r>
          </a:p>
        </p:txBody>
      </p:sp>
      <p:sp>
        <p:nvSpPr>
          <p:cNvPr id="7" name="Text Placeholder 6"/>
          <p:cNvSpPr>
            <a:spLocks noGrp="1"/>
          </p:cNvSpPr>
          <p:nvPr>
            <p:ph type="body" sz="quarter" idx="3"/>
          </p:nvPr>
        </p:nvSpPr>
        <p:spPr>
          <a:xfrm>
            <a:off x="5499650" y="1377876"/>
            <a:ext cx="4396339" cy="576262"/>
          </a:xfrm>
        </p:spPr>
        <p:txBody>
          <a:bodyPr/>
          <a:lstStyle/>
          <a:p>
            <a:r>
              <a:rPr lang="en-IN" dirty="0"/>
              <a:t>Disadvantages </a:t>
            </a:r>
          </a:p>
        </p:txBody>
      </p:sp>
      <p:sp>
        <p:nvSpPr>
          <p:cNvPr id="8" name="Content Placeholder 7"/>
          <p:cNvSpPr>
            <a:spLocks noGrp="1"/>
          </p:cNvSpPr>
          <p:nvPr>
            <p:ph sz="quarter" idx="4"/>
          </p:nvPr>
        </p:nvSpPr>
        <p:spPr>
          <a:xfrm>
            <a:off x="5654495" y="2269864"/>
            <a:ext cx="4396339" cy="3986474"/>
          </a:xfrm>
        </p:spPr>
        <p:txBody>
          <a:bodyPr/>
          <a:lstStyle/>
          <a:p>
            <a:r>
              <a:rPr lang="en-IN" dirty="0"/>
              <a:t>Data sent from one node to another has to pass through all the intermediate nodes. </a:t>
            </a:r>
          </a:p>
          <a:p>
            <a:r>
              <a:rPr lang="en-IN" dirty="0"/>
              <a:t>The </a:t>
            </a:r>
            <a:r>
              <a:rPr lang="en-IN" dirty="0">
                <a:solidFill>
                  <a:srgbClr val="C00000"/>
                </a:solidFill>
              </a:rPr>
              <a:t>transmission speed drops </a:t>
            </a:r>
            <a:r>
              <a:rPr lang="en-IN" dirty="0"/>
              <a:t>with an increase in the number of nodes.</a:t>
            </a:r>
          </a:p>
          <a:p>
            <a:r>
              <a:rPr lang="en-IN" dirty="0"/>
              <a:t>The </a:t>
            </a:r>
            <a:r>
              <a:rPr lang="en-IN" dirty="0">
                <a:solidFill>
                  <a:srgbClr val="C00000"/>
                </a:solidFill>
              </a:rPr>
              <a:t>failure of a single node</a:t>
            </a:r>
            <a:r>
              <a:rPr lang="en-IN" dirty="0"/>
              <a:t> in the network can cause the entire network to fail</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8992" y="3070747"/>
            <a:ext cx="10304058" cy="859809"/>
          </a:xfrm>
        </p:spPr>
        <p:txBody>
          <a:bodyPr>
            <a:noAutofit/>
          </a:bodyPr>
          <a:lstStyle/>
          <a:p>
            <a:pPr marL="0" indent="0">
              <a:buNone/>
            </a:pPr>
            <a:r>
              <a:rPr lang="en-IN" sz="4400" b="1" dirty="0">
                <a:solidFill>
                  <a:srgbClr val="FF0000"/>
                </a:solidFill>
                <a:latin typeface="Times New Roman" panose="02020603050405020304" pitchFamily="18" charset="0"/>
                <a:cs typeface="Times New Roman" panose="02020603050405020304" pitchFamily="18" charset="0"/>
              </a:rPr>
              <a:t>Vulnerability </a:t>
            </a:r>
            <a:r>
              <a:rPr lang="en-IN" sz="4400" b="1" dirty="0" smtClean="0">
                <a:solidFill>
                  <a:srgbClr val="FF0000"/>
                </a:solidFill>
                <a:latin typeface="Times New Roman" panose="02020603050405020304" pitchFamily="18" charset="0"/>
                <a:cs typeface="Times New Roman" panose="02020603050405020304" pitchFamily="18" charset="0"/>
              </a:rPr>
              <a:t>Management &amp; Assessment</a:t>
            </a:r>
            <a:endParaRPr lang="en-IN" sz="4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639" y="1132764"/>
            <a:ext cx="10278922" cy="4774441"/>
          </a:xfrm>
        </p:spPr>
        <p:txBody>
          <a:bodyPr>
            <a:normAutofit lnSpcReduction="10000"/>
          </a:bodyPr>
          <a:lstStyle/>
          <a:p>
            <a:pPr marL="0" indent="0">
              <a:buNone/>
            </a:pPr>
            <a:r>
              <a:rPr lang="en-IN" dirty="0" smtClean="0"/>
              <a:t>		</a:t>
            </a: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Cybersecurity is a cat-and-mouse game </a:t>
            </a:r>
            <a:r>
              <a:rPr lang="en-IN" sz="2800" dirty="0" smtClean="0">
                <a:latin typeface="Times New Roman" panose="02020603050405020304" pitchFamily="18" charset="0"/>
                <a:cs typeface="Times New Roman" panose="02020603050405020304" pitchFamily="18" charset="0"/>
              </a:rPr>
              <a:t>where information </a:t>
            </a:r>
            <a:r>
              <a:rPr lang="en-IN" sz="2800" dirty="0">
                <a:latin typeface="Times New Roman" panose="02020603050405020304" pitchFamily="18" charset="0"/>
                <a:cs typeface="Times New Roman" panose="02020603050405020304" pitchFamily="18" charset="0"/>
              </a:rPr>
              <a:t>technology professionals seek to combat the </a:t>
            </a:r>
            <a:r>
              <a:rPr lang="en-IN" sz="2800" dirty="0" smtClean="0">
                <a:latin typeface="Times New Roman" panose="02020603050405020304" pitchFamily="18" charset="0"/>
                <a:cs typeface="Times New Roman" panose="02020603050405020304" pitchFamily="18" charset="0"/>
              </a:rPr>
              <a:t>new vulnerabilities </a:t>
            </a:r>
            <a:r>
              <a:rPr lang="en-IN" sz="2800" dirty="0">
                <a:latin typeface="Times New Roman" panose="02020603050405020304" pitchFamily="18" charset="0"/>
                <a:cs typeface="Times New Roman" panose="02020603050405020304" pitchFamily="18" charset="0"/>
              </a:rPr>
              <a:t>discovered by adversaries on an almost daily basis</a:t>
            </a:r>
          </a:p>
          <a:p>
            <a:pPr marL="0" indent="0">
              <a:buNone/>
            </a:pP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			Vulnerability </a:t>
            </a:r>
            <a:r>
              <a:rPr lang="en-IN" sz="2800" dirty="0">
                <a:latin typeface="Times New Roman" panose="02020603050405020304" pitchFamily="18" charset="0"/>
                <a:cs typeface="Times New Roman" panose="02020603050405020304" pitchFamily="18" charset="0"/>
              </a:rPr>
              <a:t>assessment is the procedure of examination, identification, and analysis </a:t>
            </a:r>
            <a:r>
              <a:rPr lang="en-IN" sz="2800" dirty="0" smtClean="0">
                <a:latin typeface="Times New Roman" panose="02020603050405020304" pitchFamily="18" charset="0"/>
                <a:cs typeface="Times New Roman" panose="02020603050405020304" pitchFamily="18" charset="0"/>
              </a:rPr>
              <a:t>of system </a:t>
            </a:r>
            <a:r>
              <a:rPr lang="en-IN" sz="2800" dirty="0">
                <a:latin typeface="Times New Roman" panose="02020603050405020304" pitchFamily="18" charset="0"/>
                <a:cs typeface="Times New Roman" panose="02020603050405020304" pitchFamily="18" charset="0"/>
              </a:rPr>
              <a:t>or application abilities including security processes running on a system </a:t>
            </a:r>
            <a:r>
              <a:rPr lang="en-IN" sz="2800" dirty="0" smtClean="0">
                <a:latin typeface="Times New Roman" panose="02020603050405020304" pitchFamily="18" charset="0"/>
                <a:cs typeface="Times New Roman" panose="02020603050405020304" pitchFamily="18" charset="0"/>
              </a:rPr>
              <a:t>to withstand </a:t>
            </a:r>
            <a:r>
              <a:rPr lang="en-IN" sz="2800" dirty="0">
                <a:latin typeface="Times New Roman" panose="02020603050405020304" pitchFamily="18" charset="0"/>
                <a:cs typeface="Times New Roman" panose="02020603050405020304" pitchFamily="18" charset="0"/>
              </a:rPr>
              <a:t>any threat</a:t>
            </a:r>
            <a:r>
              <a:rPr lang="en-IN" sz="2800" dirty="0" smtClean="0">
                <a:latin typeface="Times New Roman" panose="02020603050405020304" pitchFamily="18" charset="0"/>
                <a:cs typeface="Times New Roman" panose="02020603050405020304" pitchFamily="18" charset="0"/>
              </a:rPr>
              <a:t>.</a:t>
            </a:r>
          </a:p>
          <a:p>
            <a:pPr marL="0" indent="0">
              <a:buNone/>
            </a:pPr>
            <a:endParaRPr lang="en-IN" sz="2800" dirty="0">
              <a:latin typeface="Times New Roman" panose="02020603050405020304" pitchFamily="18" charset="0"/>
              <a:cs typeface="Times New Roman" panose="02020603050405020304" pitchFamily="18" charset="0"/>
            </a:endParaRPr>
          </a:p>
          <a:p>
            <a:pPr marL="0" indent="0">
              <a:buNone/>
            </a:pPr>
            <a:r>
              <a:rPr lang="en-IN" sz="2800" i="1" dirty="0" smtClean="0">
                <a:latin typeface="Times New Roman" panose="02020603050405020304" pitchFamily="18" charset="0"/>
                <a:cs typeface="Times New Roman" panose="02020603050405020304" pitchFamily="18" charset="0"/>
              </a:rPr>
              <a:t>      “Vulnerability </a:t>
            </a:r>
            <a:r>
              <a:rPr lang="en-IN" sz="2800" i="1" dirty="0">
                <a:latin typeface="Times New Roman" panose="02020603050405020304" pitchFamily="18" charset="0"/>
                <a:cs typeface="Times New Roman" panose="02020603050405020304" pitchFamily="18" charset="0"/>
              </a:rPr>
              <a:t>management </a:t>
            </a:r>
            <a:r>
              <a:rPr lang="en-IN" sz="2800" i="1" dirty="0" smtClean="0">
                <a:latin typeface="Times New Roman" panose="02020603050405020304" pitchFamily="18" charset="0"/>
                <a:cs typeface="Times New Roman" panose="02020603050405020304" pitchFamily="18" charset="0"/>
              </a:rPr>
              <a:t>programs </a:t>
            </a:r>
            <a:r>
              <a:rPr lang="en-IN" sz="2800" dirty="0" smtClean="0">
                <a:latin typeface="Times New Roman" panose="02020603050405020304" pitchFamily="18" charset="0"/>
                <a:cs typeface="Times New Roman" panose="02020603050405020304" pitchFamily="18" charset="0"/>
              </a:rPr>
              <a:t>seek </a:t>
            </a:r>
            <a:r>
              <a:rPr lang="en-IN" sz="2800" dirty="0">
                <a:latin typeface="Times New Roman" panose="02020603050405020304" pitchFamily="18" charset="0"/>
                <a:cs typeface="Times New Roman" panose="02020603050405020304" pitchFamily="18" charset="0"/>
              </a:rPr>
              <a:t>to identify, prioritize, and remediate these </a:t>
            </a:r>
            <a:r>
              <a:rPr lang="en-IN" sz="2800" dirty="0" smtClean="0">
                <a:latin typeface="Times New Roman" panose="02020603050405020304" pitchFamily="18" charset="0"/>
                <a:cs typeface="Times New Roman" panose="02020603050405020304" pitchFamily="18" charset="0"/>
              </a:rPr>
              <a:t>vulnerabilities”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t>Vulnerability Assessment Lifecycle</a:t>
            </a:r>
            <a:endParaRPr lang="en-IN" dirty="0"/>
          </a:p>
        </p:txBody>
      </p:sp>
      <p:pic>
        <p:nvPicPr>
          <p:cNvPr id="4" name="Content Placeholder 3"/>
          <p:cNvPicPr>
            <a:picLocks noGrp="1" noChangeAspect="1"/>
          </p:cNvPicPr>
          <p:nvPr>
            <p:ph idx="1"/>
          </p:nvPr>
        </p:nvPicPr>
        <p:blipFill>
          <a:blip r:embed="rId2"/>
          <a:stretch>
            <a:fillRect/>
          </a:stretch>
        </p:blipFill>
        <p:spPr>
          <a:xfrm>
            <a:off x="3234520" y="1152983"/>
            <a:ext cx="5691116" cy="5533031"/>
          </a:xfrm>
          <a:prstGeom prst="rect">
            <a:avLst/>
          </a:prstGeo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029" y="826266"/>
            <a:ext cx="9595691" cy="5422134"/>
          </a:xfrm>
        </p:spPr>
        <p:txBody>
          <a:bodyPr/>
          <a:lstStyle/>
          <a:p>
            <a:r>
              <a:rPr lang="en-IN" b="1" i="1" dirty="0"/>
              <a:t>Creating </a:t>
            </a:r>
            <a:r>
              <a:rPr lang="en-IN" b="1" i="1" dirty="0" smtClean="0"/>
              <a:t>Baseline</a:t>
            </a:r>
          </a:p>
          <a:p>
            <a:pPr marL="0" indent="0">
              <a:buNone/>
            </a:pPr>
            <a:r>
              <a:rPr lang="en-IN" b="1" i="1" dirty="0"/>
              <a:t>	</a:t>
            </a:r>
            <a:r>
              <a:rPr lang="en-IN" b="1" i="1" dirty="0" smtClean="0"/>
              <a:t>	</a:t>
            </a:r>
            <a:r>
              <a:rPr lang="en-IN" dirty="0"/>
              <a:t>Creating Baseline is a pre-assessment phase of the vulnerability assessment life-cycle </a:t>
            </a:r>
            <a:r>
              <a:rPr lang="en-IN" dirty="0" smtClean="0"/>
              <a:t>in which pen tester </a:t>
            </a:r>
            <a:r>
              <a:rPr lang="en-IN" dirty="0"/>
              <a:t>or network administrator who is performing assessment identifies </a:t>
            </a:r>
            <a:r>
              <a:rPr lang="en-IN" dirty="0" smtClean="0"/>
              <a:t>the nature </a:t>
            </a:r>
            <a:r>
              <a:rPr lang="en-IN" dirty="0"/>
              <a:t>of the corporate network, the applications, and </a:t>
            </a:r>
            <a:r>
              <a:rPr lang="en-IN" dirty="0" smtClean="0"/>
              <a:t>services.</a:t>
            </a:r>
            <a:endParaRPr lang="en-IN" dirty="0"/>
          </a:p>
          <a:p>
            <a:r>
              <a:rPr lang="en-IN" dirty="0"/>
              <a:t>He creates an </a:t>
            </a:r>
            <a:r>
              <a:rPr lang="en-IN" dirty="0" smtClean="0"/>
              <a:t>inventory of </a:t>
            </a:r>
            <a:r>
              <a:rPr lang="en-IN" dirty="0"/>
              <a:t>all resources and assets which helps to manage, prioritize the </a:t>
            </a:r>
            <a:r>
              <a:rPr lang="en-IN" dirty="0" smtClean="0"/>
              <a:t>assessment.</a:t>
            </a:r>
          </a:p>
          <a:p>
            <a:endParaRPr lang="en-IN" dirty="0" smtClean="0"/>
          </a:p>
          <a:p>
            <a:pPr marL="0" indent="0">
              <a:buNone/>
            </a:pPr>
            <a:r>
              <a:rPr lang="en-IN" b="1" i="1" dirty="0"/>
              <a:t>Vulnerability </a:t>
            </a:r>
            <a:r>
              <a:rPr lang="en-IN" b="1" i="1" dirty="0" smtClean="0"/>
              <a:t>Assessment</a:t>
            </a:r>
          </a:p>
          <a:p>
            <a:pPr marL="0" indent="0">
              <a:buNone/>
            </a:pPr>
            <a:r>
              <a:rPr lang="en-IN" b="1" i="1" dirty="0"/>
              <a:t>	</a:t>
            </a:r>
            <a:r>
              <a:rPr lang="en-IN" b="1" i="1" dirty="0" smtClean="0"/>
              <a:t>		</a:t>
            </a:r>
            <a:r>
              <a:rPr lang="en-IN" dirty="0" smtClean="0"/>
              <a:t>Vulnerability </a:t>
            </a:r>
            <a:r>
              <a:rPr lang="en-IN" dirty="0"/>
              <a:t>Assessment phase is focused on assessment of the target. </a:t>
            </a:r>
            <a:endParaRPr lang="en-IN" dirty="0" smtClean="0"/>
          </a:p>
          <a:p>
            <a:pPr marL="0" indent="0">
              <a:buNone/>
            </a:pPr>
            <a:r>
              <a:rPr lang="en-IN" dirty="0" smtClean="0"/>
              <a:t>				The assessment process </a:t>
            </a:r>
            <a:r>
              <a:rPr lang="en-IN" dirty="0"/>
              <a:t>includes examination and inspection of security measures such as </a:t>
            </a:r>
            <a:r>
              <a:rPr lang="en-IN" dirty="0" smtClean="0"/>
              <a:t>physical security </a:t>
            </a:r>
            <a:r>
              <a:rPr lang="en-IN" dirty="0"/>
              <a:t>as well as security policies and controls</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911" y="947452"/>
            <a:ext cx="9970265" cy="5300948"/>
          </a:xfrm>
        </p:spPr>
        <p:txBody>
          <a:bodyPr>
            <a:normAutofit/>
          </a:bodyPr>
          <a:lstStyle/>
          <a:p>
            <a:pPr marL="0" indent="0">
              <a:buNone/>
            </a:pPr>
            <a:r>
              <a:rPr lang="en-IN" b="1" i="1" dirty="0">
                <a:solidFill>
                  <a:srgbClr val="FF0000"/>
                </a:solidFill>
              </a:rPr>
              <a:t>Risk Assessment</a:t>
            </a:r>
          </a:p>
          <a:p>
            <a:pPr marL="0" indent="0">
              <a:buNone/>
            </a:pPr>
            <a:r>
              <a:rPr lang="en-IN" dirty="0" smtClean="0"/>
              <a:t>				Risk </a:t>
            </a:r>
            <a:r>
              <a:rPr lang="en-IN" dirty="0"/>
              <a:t>Assessment includes scoping these identified vulnerabilities </a:t>
            </a:r>
            <a:r>
              <a:rPr lang="en-IN" dirty="0" smtClean="0"/>
              <a:t>and </a:t>
            </a:r>
            <a:r>
              <a:rPr lang="en-IN" dirty="0"/>
              <a:t>their impact on </a:t>
            </a:r>
            <a:r>
              <a:rPr lang="en-IN" dirty="0" smtClean="0"/>
              <a:t>the corporate </a:t>
            </a:r>
            <a:r>
              <a:rPr lang="en-IN" dirty="0"/>
              <a:t>network or on an </a:t>
            </a:r>
            <a:r>
              <a:rPr lang="en-IN" dirty="0" smtClean="0"/>
              <a:t>organization.</a:t>
            </a:r>
          </a:p>
          <a:p>
            <a:pPr marL="0" indent="0">
              <a:buNone/>
            </a:pPr>
            <a:r>
              <a:rPr lang="en-IN" b="1" i="1" dirty="0" smtClean="0">
                <a:solidFill>
                  <a:srgbClr val="FF0000"/>
                </a:solidFill>
              </a:rPr>
              <a:t>Remediation</a:t>
            </a:r>
            <a:endParaRPr lang="en-IN" b="1" i="1" dirty="0">
              <a:solidFill>
                <a:srgbClr val="FF0000"/>
              </a:solidFill>
            </a:endParaRPr>
          </a:p>
          <a:p>
            <a:pPr marL="0" indent="0">
              <a:buNone/>
            </a:pPr>
            <a:r>
              <a:rPr lang="en-IN" dirty="0" smtClean="0"/>
              <a:t>						Remediation </a:t>
            </a:r>
            <a:r>
              <a:rPr lang="en-IN" dirty="0"/>
              <a:t>phase includes remedial actions for these detected vulnerabilities. </a:t>
            </a:r>
            <a:r>
              <a:rPr lang="en-IN" dirty="0" smtClean="0"/>
              <a:t>High priority </a:t>
            </a:r>
            <a:r>
              <a:rPr lang="en-IN" dirty="0"/>
              <a:t>vulnerabilities are addressed first because they can cause a huge impact</a:t>
            </a:r>
            <a:r>
              <a:rPr lang="en-IN" dirty="0" smtClean="0"/>
              <a:t>.</a:t>
            </a:r>
          </a:p>
          <a:p>
            <a:pPr marL="0" indent="0">
              <a:buNone/>
            </a:pPr>
            <a:r>
              <a:rPr lang="en-IN" b="1" i="1" dirty="0" smtClean="0">
                <a:solidFill>
                  <a:srgbClr val="FF0000"/>
                </a:solidFill>
              </a:rPr>
              <a:t>Verification</a:t>
            </a:r>
            <a:endParaRPr lang="en-IN" b="1" i="1" dirty="0">
              <a:solidFill>
                <a:srgbClr val="FF0000"/>
              </a:solidFill>
            </a:endParaRPr>
          </a:p>
          <a:p>
            <a:pPr marL="0" indent="0">
              <a:buNone/>
            </a:pPr>
            <a:r>
              <a:rPr lang="en-IN" dirty="0" smtClean="0"/>
              <a:t>				Verification </a:t>
            </a:r>
            <a:r>
              <a:rPr lang="en-IN" dirty="0"/>
              <a:t>phase ensures that all vulnerabilities in an </a:t>
            </a:r>
            <a:r>
              <a:rPr lang="en-IN" dirty="0" smtClean="0"/>
              <a:t>environment </a:t>
            </a:r>
            <a:r>
              <a:rPr lang="en-IN" dirty="0"/>
              <a:t>are eliminated</a:t>
            </a:r>
            <a:r>
              <a:rPr lang="en-IN" dirty="0" smtClean="0"/>
              <a:t>.</a:t>
            </a:r>
          </a:p>
          <a:p>
            <a:pPr marL="0" indent="0">
              <a:buNone/>
            </a:pPr>
            <a:r>
              <a:rPr lang="en-IN" b="1" i="1" dirty="0">
                <a:solidFill>
                  <a:srgbClr val="FF0000"/>
                </a:solidFill>
              </a:rPr>
              <a:t>Monitor</a:t>
            </a:r>
          </a:p>
          <a:p>
            <a:pPr marL="0" indent="0">
              <a:buNone/>
            </a:pPr>
            <a:r>
              <a:rPr lang="en-IN" dirty="0" smtClean="0"/>
              <a:t>			Monitoring </a:t>
            </a:r>
            <a:r>
              <a:rPr lang="en-IN" dirty="0"/>
              <a:t>phase includes monitoring the network traffic and system </a:t>
            </a:r>
            <a:r>
              <a:rPr lang="en-IN" dirty="0" err="1"/>
              <a:t>behaviors</a:t>
            </a:r>
            <a:r>
              <a:rPr lang="en-IN" dirty="0"/>
              <a:t> for </a:t>
            </a:r>
            <a:r>
              <a:rPr lang="en-IN" dirty="0" smtClean="0"/>
              <a:t>any further </a:t>
            </a:r>
            <a:r>
              <a:rPr lang="en-IN" dirty="0"/>
              <a:t>intrusion.</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1551" y="1323833"/>
            <a:ext cx="9760306" cy="4872251"/>
          </a:xfrm>
        </p:spPr>
        <p:txBody>
          <a:bodyPr>
            <a:noAutofit/>
          </a:bodyPr>
          <a:lstStyle/>
          <a:p>
            <a:pPr marL="0" indent="0">
              <a:buNone/>
            </a:pPr>
            <a:r>
              <a:rPr lang="en-IN" sz="2800" b="1" dirty="0">
                <a:solidFill>
                  <a:srgbClr val="FF0000"/>
                </a:solidFill>
                <a:latin typeface="Times New Roman" panose="02020603050405020304" pitchFamily="18" charset="0"/>
                <a:cs typeface="Times New Roman" panose="02020603050405020304" pitchFamily="18" charset="0"/>
              </a:rPr>
              <a:t>Common Platform Enumeration (CPE) </a:t>
            </a:r>
            <a:endParaRPr lang="en-IN" sz="2800" b="1" dirty="0" smtClean="0">
              <a:solidFill>
                <a:srgbClr val="FF0000"/>
              </a:solidFill>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				Provides a standard </a:t>
            </a:r>
            <a:r>
              <a:rPr lang="en-IN" sz="2800" dirty="0">
                <a:latin typeface="Times New Roman" panose="02020603050405020304" pitchFamily="18" charset="0"/>
                <a:cs typeface="Times New Roman" panose="02020603050405020304" pitchFamily="18" charset="0"/>
              </a:rPr>
              <a:t>nomenclature for describing product names </a:t>
            </a:r>
            <a:r>
              <a:rPr lang="en-IN" sz="2800" dirty="0" smtClean="0">
                <a:latin typeface="Times New Roman" panose="02020603050405020304" pitchFamily="18" charset="0"/>
                <a:cs typeface="Times New Roman" panose="02020603050405020304" pitchFamily="18" charset="0"/>
              </a:rPr>
              <a:t>an versions</a:t>
            </a:r>
            <a:endParaRPr lang="en-IN" sz="2800" dirty="0">
              <a:latin typeface="Times New Roman" panose="02020603050405020304" pitchFamily="18" charset="0"/>
              <a:cs typeface="Times New Roman" panose="02020603050405020304" pitchFamily="18" charset="0"/>
            </a:endParaRPr>
          </a:p>
          <a:p>
            <a:pPr marL="0" indent="0">
              <a:buNone/>
            </a:pPr>
            <a:r>
              <a:rPr lang="en-IN" sz="2800" b="1" dirty="0">
                <a:solidFill>
                  <a:srgbClr val="FF0000"/>
                </a:solidFill>
                <a:latin typeface="Times New Roman" panose="02020603050405020304" pitchFamily="18" charset="0"/>
                <a:cs typeface="Times New Roman" panose="02020603050405020304" pitchFamily="18" charset="0"/>
              </a:rPr>
              <a:t>Common Vulnerabilities and Exposures (CVE) </a:t>
            </a:r>
          </a:p>
          <a:p>
            <a:pPr marL="0" indent="0">
              <a:buNone/>
            </a:pPr>
            <a:r>
              <a:rPr lang="en-IN" sz="2800" dirty="0" smtClean="0">
                <a:latin typeface="Times New Roman" panose="02020603050405020304" pitchFamily="18" charset="0"/>
                <a:cs typeface="Times New Roman" panose="02020603050405020304" pitchFamily="18" charset="0"/>
              </a:rPr>
              <a:t>			Provides a standard </a:t>
            </a:r>
            <a:r>
              <a:rPr lang="en-IN" sz="2800" dirty="0">
                <a:latin typeface="Times New Roman" panose="02020603050405020304" pitchFamily="18" charset="0"/>
                <a:cs typeface="Times New Roman" panose="02020603050405020304" pitchFamily="18" charset="0"/>
              </a:rPr>
              <a:t>nomenclature for describing security-related </a:t>
            </a:r>
            <a:r>
              <a:rPr lang="en-IN" sz="2800" dirty="0" smtClean="0">
                <a:latin typeface="Times New Roman" panose="02020603050405020304" pitchFamily="18" charset="0"/>
                <a:cs typeface="Times New Roman" panose="02020603050405020304" pitchFamily="18" charset="0"/>
              </a:rPr>
              <a:t>software flaws</a:t>
            </a:r>
            <a:endParaRPr lang="en-IN" sz="2800" dirty="0">
              <a:latin typeface="Times New Roman" panose="02020603050405020304" pitchFamily="18" charset="0"/>
              <a:cs typeface="Times New Roman" panose="02020603050405020304" pitchFamily="18" charset="0"/>
            </a:endParaRPr>
          </a:p>
          <a:p>
            <a:pPr marL="0" indent="0">
              <a:buNone/>
            </a:pPr>
            <a:r>
              <a:rPr lang="en-IN" sz="2800" b="1" dirty="0" smtClean="0">
                <a:solidFill>
                  <a:srgbClr val="FF0000"/>
                </a:solidFill>
                <a:latin typeface="Times New Roman" panose="02020603050405020304" pitchFamily="18" charset="0"/>
                <a:cs typeface="Times New Roman" panose="02020603050405020304" pitchFamily="18" charset="0"/>
              </a:rPr>
              <a:t>Common </a:t>
            </a:r>
            <a:r>
              <a:rPr lang="en-IN" sz="2800" b="1" dirty="0">
                <a:solidFill>
                  <a:srgbClr val="FF0000"/>
                </a:solidFill>
                <a:latin typeface="Times New Roman" panose="02020603050405020304" pitchFamily="18" charset="0"/>
                <a:cs typeface="Times New Roman" panose="02020603050405020304" pitchFamily="18" charset="0"/>
              </a:rPr>
              <a:t>Vulnerability Scoring System (CVSS</a:t>
            </a:r>
            <a:r>
              <a:rPr lang="en-IN" sz="2800" b="1" dirty="0" smtClean="0">
                <a:solidFill>
                  <a:srgbClr val="FF0000"/>
                </a:solidFill>
                <a:latin typeface="Times New Roman" panose="02020603050405020304" pitchFamily="18" charset="0"/>
                <a:cs typeface="Times New Roman" panose="02020603050405020304" pitchFamily="18" charset="0"/>
              </a:rPr>
              <a:t>)</a:t>
            </a:r>
          </a:p>
          <a:p>
            <a:pPr marL="0" indent="0">
              <a:buNone/>
            </a:pPr>
            <a:r>
              <a:rPr lang="en-IN" sz="2800" b="1" dirty="0">
                <a:latin typeface="Times New Roman" panose="02020603050405020304" pitchFamily="18" charset="0"/>
                <a:cs typeface="Times New Roman" panose="02020603050405020304" pitchFamily="18" charset="0"/>
              </a:rPr>
              <a:t>	</a:t>
            </a:r>
            <a:r>
              <a:rPr lang="en-IN" sz="2800" b="1" dirty="0" smtClean="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Provides a </a:t>
            </a:r>
            <a:r>
              <a:rPr lang="en-IN" sz="2800" dirty="0">
                <a:latin typeface="Times New Roman" panose="02020603050405020304" pitchFamily="18" charset="0"/>
                <a:cs typeface="Times New Roman" panose="02020603050405020304" pitchFamily="18" charset="0"/>
              </a:rPr>
              <a:t>standardized approach for measuring and describing </a:t>
            </a:r>
            <a:r>
              <a:rPr lang="en-IN" sz="2800" dirty="0" smtClean="0">
                <a:latin typeface="Times New Roman" panose="02020603050405020304" pitchFamily="18" charset="0"/>
                <a:cs typeface="Times New Roman" panose="02020603050405020304" pitchFamily="18" charset="0"/>
              </a:rPr>
              <a:t>the severity </a:t>
            </a:r>
            <a:r>
              <a:rPr lang="en-IN" sz="2800" dirty="0">
                <a:latin typeface="Times New Roman" panose="02020603050405020304" pitchFamily="18" charset="0"/>
                <a:cs typeface="Times New Roman" panose="02020603050405020304" pitchFamily="18" charset="0"/>
              </a:rPr>
              <a:t>of security-related software flaws</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01872" y="2500195"/>
            <a:ext cx="7856277" cy="1850402"/>
          </a:xfrm>
          <a:prstGeom prst="rect">
            <a:avLst/>
          </a:prstGeom>
        </p:spPr>
      </p:pic>
      <p:sp>
        <p:nvSpPr>
          <p:cNvPr id="5" name="Rectangle 4"/>
          <p:cNvSpPr/>
          <p:nvPr/>
        </p:nvSpPr>
        <p:spPr>
          <a:xfrm>
            <a:off x="959891" y="1389976"/>
            <a:ext cx="10026555" cy="923330"/>
          </a:xfrm>
          <a:prstGeom prst="rect">
            <a:avLst/>
          </a:prstGeom>
        </p:spPr>
        <p:txBody>
          <a:bodyPr wrap="square">
            <a:spAutoFit/>
          </a:bodyPr>
          <a:lstStyle/>
          <a:p>
            <a:r>
              <a:rPr lang="en-IN" dirty="0">
                <a:latin typeface="Constantia" panose="02030602050306030303" pitchFamily="18" charset="0"/>
              </a:rPr>
              <a:t>The Common Vulnerability Scoring System (CVSS) provides a way to capture the</a:t>
            </a:r>
          </a:p>
          <a:p>
            <a:r>
              <a:rPr lang="en-IN" dirty="0">
                <a:latin typeface="Constantia" panose="02030602050306030303" pitchFamily="18" charset="0"/>
              </a:rPr>
              <a:t>principal characteristics of vulnerability and produce a numerical score reflecting its</a:t>
            </a:r>
          </a:p>
          <a:p>
            <a:r>
              <a:rPr lang="en-IN" dirty="0">
                <a:latin typeface="Constantia" panose="02030602050306030303" pitchFamily="18" charset="0"/>
              </a:rPr>
              <a:t>severity.</a:t>
            </a:r>
            <a:endParaRPr lang="en-IN" dirty="0"/>
          </a:p>
        </p:txBody>
      </p:sp>
      <p:sp>
        <p:nvSpPr>
          <p:cNvPr id="6" name="Rectangle 5"/>
          <p:cNvSpPr/>
          <p:nvPr/>
        </p:nvSpPr>
        <p:spPr>
          <a:xfrm>
            <a:off x="809766" y="4830193"/>
            <a:ext cx="10913662" cy="1200329"/>
          </a:xfrm>
          <a:prstGeom prst="rect">
            <a:avLst/>
          </a:prstGeom>
        </p:spPr>
        <p:txBody>
          <a:bodyPr wrap="square">
            <a:spAutoFit/>
          </a:bodyPr>
          <a:lstStyle/>
          <a:p>
            <a:r>
              <a:rPr lang="en-IN" b="1" i="1" dirty="0">
                <a:latin typeface="Constantia-BoldItalic"/>
              </a:rPr>
              <a:t>Common Vulnerabilities and Exposure (CVE)</a:t>
            </a:r>
          </a:p>
          <a:p>
            <a:r>
              <a:rPr lang="en-IN" dirty="0" smtClean="0">
                <a:latin typeface="Constantia" panose="02030602050306030303" pitchFamily="18" charset="0"/>
              </a:rPr>
              <a:t>						Common </a:t>
            </a:r>
            <a:r>
              <a:rPr lang="en-IN" dirty="0">
                <a:latin typeface="Constantia" panose="02030602050306030303" pitchFamily="18" charset="0"/>
              </a:rPr>
              <a:t>Vulnerabilities and Exposure (CVE) is another platform where you can find </a:t>
            </a:r>
            <a:r>
              <a:rPr lang="en-IN" dirty="0" smtClean="0">
                <a:latin typeface="Constantia" panose="02030602050306030303" pitchFamily="18" charset="0"/>
              </a:rPr>
              <a:t>the information </a:t>
            </a:r>
            <a:r>
              <a:rPr lang="en-IN" dirty="0">
                <a:latin typeface="Constantia" panose="02030602050306030303" pitchFamily="18" charset="0"/>
              </a:rPr>
              <a:t>about vulnerabilities. CVE maintain the list of known </a:t>
            </a:r>
            <a:r>
              <a:rPr lang="en-IN" dirty="0" smtClean="0">
                <a:latin typeface="Constantia" panose="02030602050306030303" pitchFamily="18" charset="0"/>
              </a:rPr>
              <a:t>vulnerabilities including </a:t>
            </a:r>
            <a:r>
              <a:rPr lang="en-IN" dirty="0">
                <a:latin typeface="Constantia" panose="02030602050306030303" pitchFamily="18" charset="0"/>
              </a:rPr>
              <a:t>an identification number and description of known </a:t>
            </a:r>
            <a:r>
              <a:rPr lang="en-IN" dirty="0" smtClean="0">
                <a:latin typeface="Constantia" panose="02030602050306030303" pitchFamily="18" charset="0"/>
              </a:rPr>
              <a:t>cybersecurity vulnerabilities</a:t>
            </a:r>
            <a:r>
              <a:rPr lang="en-IN" dirty="0">
                <a:latin typeface="Constantia" panose="02030602050306030303" pitchFamily="18" charset="0"/>
              </a:rPr>
              <a:t>.</a:t>
            </a:r>
            <a:endParaRPr lang="en-IN"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12058"/>
          </a:xfrm>
        </p:spPr>
        <p:txBody>
          <a:bodyPr/>
          <a:lstStyle/>
          <a:p>
            <a:r>
              <a:rPr lang="en-IN" b="1" dirty="0"/>
              <a:t>Types of Vulnerability Assessment</a:t>
            </a:r>
            <a:endParaRPr lang="en-IN" dirty="0"/>
          </a:p>
        </p:txBody>
      </p:sp>
      <p:pic>
        <p:nvPicPr>
          <p:cNvPr id="4" name="Content Placeholder 3"/>
          <p:cNvPicPr>
            <a:picLocks noGrp="1" noChangeAspect="1"/>
          </p:cNvPicPr>
          <p:nvPr>
            <p:ph idx="1"/>
          </p:nvPr>
        </p:nvPicPr>
        <p:blipFill>
          <a:blip r:embed="rId2"/>
          <a:stretch>
            <a:fillRect/>
          </a:stretch>
        </p:blipFill>
        <p:spPr>
          <a:xfrm>
            <a:off x="1234044" y="1692322"/>
            <a:ext cx="9532386" cy="4430393"/>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156" y="488615"/>
            <a:ext cx="9668697" cy="1400530"/>
          </a:xfrm>
        </p:spPr>
        <p:txBody>
          <a:bodyPr/>
          <a:lstStyle/>
          <a:p>
            <a:r>
              <a:rPr lang="en-IN" sz="3600" b="1" dirty="0"/>
              <a:t>Network Vulnerability Assessment Methodology</a:t>
            </a:r>
            <a:endParaRPr lang="en-IN" sz="3600" dirty="0"/>
          </a:p>
        </p:txBody>
      </p:sp>
      <p:sp>
        <p:nvSpPr>
          <p:cNvPr id="3" name="Content Placeholder 2"/>
          <p:cNvSpPr>
            <a:spLocks noGrp="1"/>
          </p:cNvSpPr>
          <p:nvPr>
            <p:ph idx="1"/>
          </p:nvPr>
        </p:nvSpPr>
        <p:spPr>
          <a:xfrm>
            <a:off x="928048" y="2006221"/>
            <a:ext cx="9121805" cy="4312691"/>
          </a:xfrm>
        </p:spPr>
        <p:txBody>
          <a:bodyPr>
            <a:normAutofit/>
          </a:bodyPr>
          <a:lstStyle/>
          <a:p>
            <a:pPr marL="0" indent="0">
              <a:buNone/>
            </a:pPr>
            <a:r>
              <a:rPr lang="en-IN" dirty="0" smtClean="0"/>
              <a:t>	</a:t>
            </a:r>
            <a:r>
              <a:rPr lang="en-IN" sz="2800" dirty="0" smtClean="0">
                <a:latin typeface="Times New Roman" panose="02020603050405020304" pitchFamily="18" charset="0"/>
                <a:cs typeface="Times New Roman" panose="02020603050405020304" pitchFamily="18" charset="0"/>
              </a:rPr>
              <a:t>		Network </a:t>
            </a:r>
            <a:r>
              <a:rPr lang="en-IN" sz="2800" dirty="0">
                <a:latin typeface="Times New Roman" panose="02020603050405020304" pitchFamily="18" charset="0"/>
                <a:cs typeface="Times New Roman" panose="02020603050405020304" pitchFamily="18" charset="0"/>
              </a:rPr>
              <a:t>Vulnerability Assessment is an examination of possibilities of an attack </a:t>
            </a:r>
            <a:r>
              <a:rPr lang="en-IN" sz="2800" dirty="0" smtClean="0">
                <a:latin typeface="Times New Roman" panose="02020603050405020304" pitchFamily="18" charset="0"/>
                <a:cs typeface="Times New Roman" panose="02020603050405020304" pitchFamily="18" charset="0"/>
              </a:rPr>
              <a:t>&amp; vulnerabilities </a:t>
            </a:r>
            <a:r>
              <a:rPr lang="en-IN" sz="2800" dirty="0">
                <a:latin typeface="Times New Roman" panose="02020603050405020304" pitchFamily="18" charset="0"/>
                <a:cs typeface="Times New Roman" panose="02020603050405020304" pitchFamily="18" charset="0"/>
              </a:rPr>
              <a:t>to a </a:t>
            </a:r>
            <a:r>
              <a:rPr lang="en-IN" sz="2800" dirty="0" smtClean="0">
                <a:latin typeface="Times New Roman" panose="02020603050405020304" pitchFamily="18" charset="0"/>
                <a:cs typeface="Times New Roman" panose="02020603050405020304" pitchFamily="18" charset="0"/>
              </a:rPr>
              <a:t>network</a:t>
            </a:r>
          </a:p>
          <a:p>
            <a:pPr marL="0" indent="0">
              <a:buNone/>
            </a:pPr>
            <a:r>
              <a:rPr lang="en-IN" sz="2800" dirty="0">
                <a:latin typeface="Times New Roman" panose="02020603050405020304" pitchFamily="18" charset="0"/>
                <a:cs typeface="Times New Roman" panose="02020603050405020304" pitchFamily="18" charset="0"/>
              </a:rPr>
              <a:t>The following are the phases of Vulnerability Assessment:</a:t>
            </a:r>
          </a:p>
          <a:p>
            <a:pPr marL="0" indent="0">
              <a:buNone/>
            </a:pPr>
            <a:r>
              <a:rPr lang="en-IN" sz="2800" dirty="0" smtClean="0">
                <a:latin typeface="Times New Roman" panose="02020603050405020304" pitchFamily="18" charset="0"/>
                <a:cs typeface="Times New Roman" panose="02020603050405020304" pitchFamily="18" charset="0"/>
              </a:rPr>
              <a:t>	1</a:t>
            </a:r>
            <a:r>
              <a:rPr lang="en-IN" sz="2800" dirty="0">
                <a:latin typeface="Times New Roman" panose="02020603050405020304" pitchFamily="18" charset="0"/>
                <a:cs typeface="Times New Roman" panose="02020603050405020304" pitchFamily="18" charset="0"/>
              </a:rPr>
              <a:t>. Acquisition</a:t>
            </a:r>
          </a:p>
          <a:p>
            <a:pPr marL="0" indent="0">
              <a:buNone/>
            </a:pPr>
            <a:r>
              <a:rPr lang="en-IN" sz="2800" dirty="0" smtClean="0">
                <a:latin typeface="Times New Roman" panose="02020603050405020304" pitchFamily="18" charset="0"/>
                <a:cs typeface="Times New Roman" panose="02020603050405020304" pitchFamily="18" charset="0"/>
              </a:rPr>
              <a:t>	2</a:t>
            </a:r>
            <a:r>
              <a:rPr lang="en-IN" sz="2800" dirty="0">
                <a:latin typeface="Times New Roman" panose="02020603050405020304" pitchFamily="18" charset="0"/>
                <a:cs typeface="Times New Roman" panose="02020603050405020304" pitchFamily="18" charset="0"/>
              </a:rPr>
              <a:t>. Identification</a:t>
            </a:r>
          </a:p>
          <a:p>
            <a:pPr marL="0" indent="0">
              <a:buNone/>
            </a:pPr>
            <a:r>
              <a:rPr lang="en-IN" sz="2800" dirty="0" smtClean="0">
                <a:latin typeface="Times New Roman" panose="02020603050405020304" pitchFamily="18" charset="0"/>
                <a:cs typeface="Times New Roman" panose="02020603050405020304" pitchFamily="18" charset="0"/>
              </a:rPr>
              <a:t>	3</a:t>
            </a:r>
            <a:r>
              <a:rPr lang="en-IN" sz="2800" dirty="0">
                <a:latin typeface="Times New Roman" panose="02020603050405020304" pitchFamily="18" charset="0"/>
                <a:cs typeface="Times New Roman" panose="02020603050405020304" pitchFamily="18" charset="0"/>
              </a:rPr>
              <a:t>. Analyzing</a:t>
            </a:r>
          </a:p>
          <a:p>
            <a:pPr marL="0" indent="0">
              <a:buNone/>
            </a:pPr>
            <a:r>
              <a:rPr lang="en-IN" sz="2800" dirty="0" smtClean="0">
                <a:latin typeface="Times New Roman" panose="02020603050405020304" pitchFamily="18" charset="0"/>
                <a:cs typeface="Times New Roman" panose="02020603050405020304" pitchFamily="18" charset="0"/>
              </a:rPr>
              <a:t>	4</a:t>
            </a:r>
            <a:r>
              <a:rPr lang="en-IN" sz="2800" dirty="0">
                <a:latin typeface="Times New Roman" panose="02020603050405020304" pitchFamily="18" charset="0"/>
                <a:cs typeface="Times New Roman" panose="02020603050405020304" pitchFamily="18" charset="0"/>
              </a:rPr>
              <a:t>. Evaluation</a:t>
            </a:r>
          </a:p>
          <a:p>
            <a:pPr marL="0" indent="0">
              <a:buNone/>
            </a:pPr>
            <a:r>
              <a:rPr lang="en-IN" sz="2800" dirty="0" smtClean="0">
                <a:latin typeface="Times New Roman" panose="02020603050405020304" pitchFamily="18" charset="0"/>
                <a:cs typeface="Times New Roman" panose="02020603050405020304" pitchFamily="18" charset="0"/>
              </a:rPr>
              <a:t>	5</a:t>
            </a:r>
            <a:r>
              <a:rPr lang="en-IN" sz="2800" dirty="0">
                <a:latin typeface="Times New Roman" panose="02020603050405020304" pitchFamily="18" charset="0"/>
                <a:cs typeface="Times New Roman" panose="02020603050405020304" pitchFamily="18" charset="0"/>
              </a:rPr>
              <a:t>. Generating </a:t>
            </a:r>
            <a:r>
              <a:rPr lang="en-IN" sz="2800" dirty="0" smtClean="0">
                <a:latin typeface="Times New Roman" panose="02020603050405020304" pitchFamily="18" charset="0"/>
                <a:cs typeface="Times New Roman" panose="02020603050405020304" pitchFamily="18" charset="0"/>
              </a:rPr>
              <a:t>Reports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971707" y="645712"/>
            <a:ext cx="9209750" cy="560268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710901"/>
            <a:ext cx="9404723" cy="655320"/>
          </a:xfrm>
        </p:spPr>
        <p:txBody>
          <a:bodyPr/>
          <a:lstStyle/>
          <a:p>
            <a:pPr algn="ctr"/>
            <a:r>
              <a:rPr lang="en-US" altLang="en-US" sz="4400" dirty="0">
                <a:latin typeface="Times New Roman" panose="02020603050405020304" pitchFamily="18" charset="0"/>
              </a:rPr>
              <a:t>Mesh Topology </a:t>
            </a:r>
            <a:endParaRPr lang="en-IN" dirty="0"/>
          </a:p>
        </p:txBody>
      </p:sp>
      <p:pic>
        <p:nvPicPr>
          <p:cNvPr id="4" name="Content Placeholder 3"/>
          <p:cNvPicPr>
            <a:picLocks noGrp="1" noChangeAspect="1"/>
          </p:cNvPicPr>
          <p:nvPr>
            <p:ph idx="1"/>
          </p:nvPr>
        </p:nvPicPr>
        <p:blipFill>
          <a:blip r:embed="rId2"/>
          <a:stretch>
            <a:fillRect/>
          </a:stretch>
        </p:blipFill>
        <p:spPr>
          <a:xfrm>
            <a:off x="6690416" y="2592594"/>
            <a:ext cx="4410243" cy="3364763"/>
          </a:xfrm>
          <a:prstGeom prst="rect">
            <a:avLst/>
          </a:prstGeom>
        </p:spPr>
      </p:pic>
      <p:sp>
        <p:nvSpPr>
          <p:cNvPr id="5" name="Rectangle 4"/>
          <p:cNvSpPr/>
          <p:nvPr/>
        </p:nvSpPr>
        <p:spPr>
          <a:xfrm>
            <a:off x="670559" y="1860636"/>
            <a:ext cx="6096000" cy="1754326"/>
          </a:xfrm>
          <a:prstGeom prst="rect">
            <a:avLst/>
          </a:prstGeom>
        </p:spPr>
        <p:txBody>
          <a:bodyPr>
            <a:spAutoFit/>
          </a:bodyPr>
          <a:lstStyle/>
          <a:p>
            <a:pPr marL="285750" indent="-285750">
              <a:buFont typeface="Wingdings" panose="05000000000000000000" pitchFamily="2" charset="2"/>
              <a:buChar char="Ø"/>
            </a:pPr>
            <a:r>
              <a:rPr lang="en-IN" dirty="0"/>
              <a:t>In a mesh topology, every device has a dedicated point-to-point link to every other device.</a:t>
            </a:r>
          </a:p>
          <a:p>
            <a:pPr marL="285750" indent="-285750">
              <a:buFont typeface="Wingdings" panose="05000000000000000000" pitchFamily="2" charset="2"/>
              <a:buChar char="Ø"/>
            </a:pPr>
            <a:r>
              <a:rPr lang="en-IN" dirty="0"/>
              <a:t>The term dedicated means that the link carries traffic only between the two devices it connects.</a:t>
            </a:r>
          </a:p>
          <a:p>
            <a:endParaRPr lang="en-IN"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255594"/>
            <a:ext cx="9555589" cy="5117910"/>
          </a:xfrm>
        </p:spPr>
        <p:txBody>
          <a:bodyPr>
            <a:noAutofit/>
          </a:bodyPr>
          <a:lstStyle/>
          <a:p>
            <a:pPr marL="0" indent="0">
              <a:buNone/>
            </a:pPr>
            <a:r>
              <a:rPr lang="en-IN" sz="2800" b="1" i="1" dirty="0">
                <a:latin typeface="Times New Roman" panose="02020603050405020304" pitchFamily="18" charset="0"/>
                <a:cs typeface="Times New Roman" panose="02020603050405020304" pitchFamily="18" charset="0"/>
              </a:rPr>
              <a:t>Analyzing</a:t>
            </a:r>
          </a:p>
          <a:p>
            <a:pPr marL="0" indent="0">
              <a:buNone/>
            </a:pPr>
            <a:r>
              <a:rPr lang="en-IN" sz="2800" dirty="0" smtClean="0">
                <a:latin typeface="Times New Roman" panose="02020603050405020304" pitchFamily="18" charset="0"/>
                <a:cs typeface="Times New Roman" panose="02020603050405020304" pitchFamily="18" charset="0"/>
              </a:rPr>
              <a:t>		Analyzing </a:t>
            </a:r>
            <a:r>
              <a:rPr lang="en-IN" sz="2800" dirty="0">
                <a:latin typeface="Times New Roman" panose="02020603050405020304" pitchFamily="18" charset="0"/>
                <a:cs typeface="Times New Roman" panose="02020603050405020304" pitchFamily="18" charset="0"/>
              </a:rPr>
              <a:t>phase reviews, the gathered, collected information in the form of a </a:t>
            </a:r>
            <a:r>
              <a:rPr lang="en-IN" sz="2800" dirty="0" smtClean="0">
                <a:latin typeface="Times New Roman" panose="02020603050405020304" pitchFamily="18" charset="0"/>
                <a:cs typeface="Times New Roman" panose="02020603050405020304" pitchFamily="18" charset="0"/>
              </a:rPr>
              <a:t>collection of </a:t>
            </a:r>
            <a:r>
              <a:rPr lang="en-IN" sz="2800" dirty="0">
                <a:latin typeface="Times New Roman" panose="02020603050405020304" pitchFamily="18" charset="0"/>
                <a:cs typeface="Times New Roman" panose="02020603050405020304" pitchFamily="18" charset="0"/>
              </a:rPr>
              <a:t>documentation or one-to-one interaction. </a:t>
            </a:r>
            <a:endParaRPr lang="en-IN" sz="2800" dirty="0" smtClean="0">
              <a:latin typeface="Times New Roman" panose="02020603050405020304" pitchFamily="18" charset="0"/>
              <a:cs typeface="Times New Roman" panose="02020603050405020304" pitchFamily="18" charset="0"/>
            </a:endParaRPr>
          </a:p>
          <a:p>
            <a:pPr marL="0" indent="0">
              <a:buNone/>
            </a:pPr>
            <a:r>
              <a:rPr lang="en-IN" sz="2800" dirty="0" smtClean="0">
                <a:latin typeface="Times New Roman" panose="02020603050405020304" pitchFamily="18" charset="0"/>
                <a:cs typeface="Times New Roman" panose="02020603050405020304" pitchFamily="18" charset="0"/>
              </a:rPr>
              <a:t>Analyzing </a:t>
            </a:r>
            <a:r>
              <a:rPr lang="en-IN" sz="2800" dirty="0">
                <a:latin typeface="Times New Roman" panose="02020603050405020304" pitchFamily="18" charset="0"/>
                <a:cs typeface="Times New Roman" panose="02020603050405020304" pitchFamily="18" charset="0"/>
              </a:rPr>
              <a:t>phase is basically: -</a:t>
            </a:r>
          </a:p>
          <a:p>
            <a:pPr lvl="1"/>
            <a:r>
              <a:rPr lang="en-IN" sz="2400" dirty="0" smtClean="0">
                <a:latin typeface="Times New Roman" panose="02020603050405020304" pitchFamily="18" charset="0"/>
                <a:cs typeface="Times New Roman" panose="02020603050405020304" pitchFamily="18" charset="0"/>
              </a:rPr>
              <a:t>Review </a:t>
            </a:r>
            <a:r>
              <a:rPr lang="en-IN" sz="2400" dirty="0">
                <a:latin typeface="Times New Roman" panose="02020603050405020304" pitchFamily="18" charset="0"/>
                <a:cs typeface="Times New Roman" panose="02020603050405020304" pitchFamily="18" charset="0"/>
              </a:rPr>
              <a:t>information.</a:t>
            </a:r>
          </a:p>
          <a:p>
            <a:pPr lvl="1"/>
            <a:r>
              <a:rPr lang="en-IN" sz="2400" dirty="0" smtClean="0">
                <a:latin typeface="Times New Roman" panose="02020603050405020304" pitchFamily="18" charset="0"/>
                <a:cs typeface="Times New Roman" panose="02020603050405020304" pitchFamily="18" charset="0"/>
              </a:rPr>
              <a:t>Analyzing </a:t>
            </a:r>
            <a:r>
              <a:rPr lang="en-IN" sz="2400" dirty="0">
                <a:latin typeface="Times New Roman" panose="02020603050405020304" pitchFamily="18" charset="0"/>
                <a:cs typeface="Times New Roman" panose="02020603050405020304" pitchFamily="18" charset="0"/>
              </a:rPr>
              <a:t>previously identified vulnerabilities results.</a:t>
            </a:r>
          </a:p>
          <a:p>
            <a:pPr lvl="1"/>
            <a:r>
              <a:rPr lang="en-IN" sz="2400" dirty="0" smtClean="0">
                <a:latin typeface="Times New Roman" panose="02020603050405020304" pitchFamily="18" charset="0"/>
                <a:cs typeface="Times New Roman" panose="02020603050405020304" pitchFamily="18" charset="0"/>
              </a:rPr>
              <a:t>Risk </a:t>
            </a:r>
            <a:r>
              <a:rPr lang="en-IN" sz="2400" dirty="0">
                <a:latin typeface="Times New Roman" panose="02020603050405020304" pitchFamily="18" charset="0"/>
                <a:cs typeface="Times New Roman" panose="02020603050405020304" pitchFamily="18" charset="0"/>
              </a:rPr>
              <a:t>Assessment.</a:t>
            </a:r>
          </a:p>
          <a:p>
            <a:pPr lvl="1"/>
            <a:r>
              <a:rPr lang="en-IN" sz="2400" dirty="0" smtClean="0">
                <a:latin typeface="Times New Roman" panose="02020603050405020304" pitchFamily="18" charset="0"/>
                <a:cs typeface="Times New Roman" panose="02020603050405020304" pitchFamily="18" charset="0"/>
              </a:rPr>
              <a:t>Vulnerability </a:t>
            </a:r>
            <a:r>
              <a:rPr lang="en-IN" sz="2400" dirty="0">
                <a:latin typeface="Times New Roman" panose="02020603050405020304" pitchFamily="18" charset="0"/>
                <a:cs typeface="Times New Roman" panose="02020603050405020304" pitchFamily="18" charset="0"/>
              </a:rPr>
              <a:t>and Risk Analysis.</a:t>
            </a:r>
          </a:p>
          <a:p>
            <a:pPr lvl="1"/>
            <a:r>
              <a:rPr lang="en-IN" sz="2400" dirty="0" smtClean="0">
                <a:latin typeface="Times New Roman" panose="02020603050405020304" pitchFamily="18" charset="0"/>
                <a:cs typeface="Times New Roman" panose="02020603050405020304" pitchFamily="18" charset="0"/>
              </a:rPr>
              <a:t>Evaluation </a:t>
            </a:r>
            <a:r>
              <a:rPr lang="en-IN" sz="2400" dirty="0">
                <a:latin typeface="Times New Roman" panose="02020603050405020304" pitchFamily="18" charset="0"/>
                <a:cs typeface="Times New Roman" panose="02020603050405020304" pitchFamily="18" charset="0"/>
              </a:rPr>
              <a:t>of the effectiveness of existing security policies.</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678676"/>
            <a:ext cx="8946541" cy="4569724"/>
          </a:xfrm>
        </p:spPr>
        <p:txBody>
          <a:bodyPr>
            <a:normAutofit/>
          </a:bodyPr>
          <a:lstStyle/>
          <a:p>
            <a:pPr marL="0" indent="0">
              <a:buNone/>
            </a:pPr>
            <a:r>
              <a:rPr lang="en-IN" sz="2800" b="1" i="1" dirty="0">
                <a:latin typeface="Times New Roman" panose="02020603050405020304" pitchFamily="18" charset="0"/>
                <a:cs typeface="Times New Roman" panose="02020603050405020304" pitchFamily="18" charset="0"/>
              </a:rPr>
              <a:t>Evaluation</a:t>
            </a:r>
          </a:p>
          <a:p>
            <a:pPr marL="0" indent="0">
              <a:buNone/>
            </a:pPr>
            <a:r>
              <a:rPr lang="en-IN" sz="2800" dirty="0">
                <a:latin typeface="Times New Roman" panose="02020603050405020304" pitchFamily="18" charset="0"/>
                <a:cs typeface="Times New Roman" panose="02020603050405020304" pitchFamily="18" charset="0"/>
              </a:rPr>
              <a:t>Evaluation phase includes: -</a:t>
            </a:r>
          </a:p>
          <a:p>
            <a:pPr lvl="1"/>
            <a:r>
              <a:rPr lang="en-IN" sz="2600" dirty="0" smtClean="0">
                <a:latin typeface="Times New Roman" panose="02020603050405020304" pitchFamily="18" charset="0"/>
                <a:cs typeface="Times New Roman" panose="02020603050405020304" pitchFamily="18" charset="0"/>
              </a:rPr>
              <a:t>Inspection </a:t>
            </a:r>
            <a:r>
              <a:rPr lang="en-IN" sz="2600" dirty="0">
                <a:latin typeface="Times New Roman" panose="02020603050405020304" pitchFamily="18" charset="0"/>
                <a:cs typeface="Times New Roman" panose="02020603050405020304" pitchFamily="18" charset="0"/>
              </a:rPr>
              <a:t>of Identified Vulnerabilities.</a:t>
            </a:r>
          </a:p>
          <a:p>
            <a:pPr lvl="1"/>
            <a:r>
              <a:rPr lang="en-IN" sz="2600" dirty="0" smtClean="0">
                <a:latin typeface="Times New Roman" panose="02020603050405020304" pitchFamily="18" charset="0"/>
                <a:cs typeface="Times New Roman" panose="02020603050405020304" pitchFamily="18" charset="0"/>
              </a:rPr>
              <a:t>Identification </a:t>
            </a:r>
            <a:r>
              <a:rPr lang="en-IN" sz="2600" dirty="0">
                <a:latin typeface="Times New Roman" panose="02020603050405020304" pitchFamily="18" charset="0"/>
                <a:cs typeface="Times New Roman" panose="02020603050405020304" pitchFamily="18" charset="0"/>
              </a:rPr>
              <a:t>of flaws, gaps in existing &amp; required Security.</a:t>
            </a:r>
          </a:p>
          <a:p>
            <a:pPr lvl="1"/>
            <a:r>
              <a:rPr lang="en-IN" sz="2600" dirty="0" smtClean="0">
                <a:latin typeface="Times New Roman" panose="02020603050405020304" pitchFamily="18" charset="0"/>
                <a:cs typeface="Times New Roman" panose="02020603050405020304" pitchFamily="18" charset="0"/>
              </a:rPr>
              <a:t>Determination </a:t>
            </a:r>
            <a:r>
              <a:rPr lang="en-IN" sz="2600" dirty="0">
                <a:latin typeface="Times New Roman" panose="02020603050405020304" pitchFamily="18" charset="0"/>
                <a:cs typeface="Times New Roman" panose="02020603050405020304" pitchFamily="18" charset="0"/>
              </a:rPr>
              <a:t>of Security Control required resolving issues &amp; Vulnerabilities.</a:t>
            </a:r>
          </a:p>
          <a:p>
            <a:pPr lvl="1"/>
            <a:r>
              <a:rPr lang="en-IN" sz="2600" dirty="0" smtClean="0">
                <a:latin typeface="Times New Roman" panose="02020603050405020304" pitchFamily="18" charset="0"/>
                <a:cs typeface="Times New Roman" panose="02020603050405020304" pitchFamily="18" charset="0"/>
              </a:rPr>
              <a:t>Identify </a:t>
            </a:r>
            <a:r>
              <a:rPr lang="en-IN" sz="2600" dirty="0">
                <a:latin typeface="Times New Roman" panose="02020603050405020304" pitchFamily="18" charset="0"/>
                <a:cs typeface="Times New Roman" panose="02020603050405020304" pitchFamily="18" charset="0"/>
              </a:rPr>
              <a:t>modification and Upgrades.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419368"/>
            <a:ext cx="9555589" cy="4829032"/>
          </a:xfrm>
        </p:spPr>
        <p:txBody>
          <a:bodyPr>
            <a:normAutofit/>
          </a:bodyPr>
          <a:lstStyle/>
          <a:p>
            <a:pPr marL="0" indent="0">
              <a:buNone/>
            </a:pPr>
            <a:r>
              <a:rPr lang="en-IN" sz="2800" dirty="0">
                <a:latin typeface="Times New Roman" panose="02020603050405020304" pitchFamily="18" charset="0"/>
                <a:cs typeface="Times New Roman" panose="02020603050405020304" pitchFamily="18" charset="0"/>
              </a:rPr>
              <a:t>Reports contain: </a:t>
            </a:r>
            <a:r>
              <a:rPr lang="en-IN" sz="2800" dirty="0" smtClean="0">
                <a:latin typeface="Times New Roman" panose="02020603050405020304" pitchFamily="18" charset="0"/>
                <a:cs typeface="Times New Roman" panose="02020603050405020304" pitchFamily="18" charset="0"/>
              </a:rPr>
              <a:t>-</a:t>
            </a:r>
          </a:p>
          <a:p>
            <a:pPr marL="0" indent="0">
              <a:buNone/>
            </a:pPr>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Reporting phase is documentation of draft report required for future inspection</a:t>
            </a:r>
            <a:endParaRPr lang="en-IN" sz="2800" dirty="0" smtClean="0">
              <a:latin typeface="Times New Roman" panose="02020603050405020304" pitchFamily="18" charset="0"/>
              <a:cs typeface="Times New Roman" panose="02020603050405020304" pitchFamily="18" charset="0"/>
            </a:endParaRPr>
          </a:p>
          <a:p>
            <a:pPr lvl="1"/>
            <a:r>
              <a:rPr lang="en-IN" sz="2600" dirty="0" smtClean="0">
                <a:latin typeface="Times New Roman" panose="02020603050405020304" pitchFamily="18" charset="0"/>
                <a:cs typeface="Times New Roman" panose="02020603050405020304" pitchFamily="18" charset="0"/>
              </a:rPr>
              <a:t>Task </a:t>
            </a:r>
            <a:r>
              <a:rPr lang="en-IN" sz="2600" dirty="0">
                <a:latin typeface="Times New Roman" panose="02020603050405020304" pitchFamily="18" charset="0"/>
                <a:cs typeface="Times New Roman" panose="02020603050405020304" pitchFamily="18" charset="0"/>
              </a:rPr>
              <a:t>did by each member of the team.</a:t>
            </a:r>
          </a:p>
          <a:p>
            <a:pPr lvl="1"/>
            <a:r>
              <a:rPr lang="en-IN" sz="2600" dirty="0" smtClean="0">
                <a:latin typeface="Times New Roman" panose="02020603050405020304" pitchFamily="18" charset="0"/>
                <a:cs typeface="Times New Roman" panose="02020603050405020304" pitchFamily="18" charset="0"/>
              </a:rPr>
              <a:t>Methods </a:t>
            </a:r>
            <a:r>
              <a:rPr lang="en-IN" sz="2600" dirty="0">
                <a:latin typeface="Times New Roman" panose="02020603050405020304" pitchFamily="18" charset="0"/>
                <a:cs typeface="Times New Roman" panose="02020603050405020304" pitchFamily="18" charset="0"/>
              </a:rPr>
              <a:t>&amp; tools used.</a:t>
            </a:r>
          </a:p>
          <a:p>
            <a:pPr lvl="1"/>
            <a:r>
              <a:rPr lang="en-IN" sz="2600" dirty="0" smtClean="0">
                <a:latin typeface="Times New Roman" panose="02020603050405020304" pitchFamily="18" charset="0"/>
                <a:cs typeface="Times New Roman" panose="02020603050405020304" pitchFamily="18" charset="0"/>
              </a:rPr>
              <a:t>Findings</a:t>
            </a:r>
            <a:r>
              <a:rPr lang="en-IN" sz="2600" dirty="0">
                <a:latin typeface="Times New Roman" panose="02020603050405020304" pitchFamily="18" charset="0"/>
                <a:cs typeface="Times New Roman" panose="02020603050405020304" pitchFamily="18" charset="0"/>
              </a:rPr>
              <a:t>.</a:t>
            </a:r>
          </a:p>
          <a:p>
            <a:pPr lvl="1"/>
            <a:r>
              <a:rPr lang="en-IN" sz="2600" dirty="0" smtClean="0">
                <a:latin typeface="Times New Roman" panose="02020603050405020304" pitchFamily="18" charset="0"/>
                <a:cs typeface="Times New Roman" panose="02020603050405020304" pitchFamily="18" charset="0"/>
              </a:rPr>
              <a:t>Recommendations</a:t>
            </a:r>
            <a:r>
              <a:rPr lang="en-IN" sz="2600" dirty="0">
                <a:latin typeface="Times New Roman" panose="02020603050405020304" pitchFamily="18" charset="0"/>
                <a:cs typeface="Times New Roman" panose="02020603050405020304" pitchFamily="18" charset="0"/>
              </a:rPr>
              <a:t>.</a:t>
            </a:r>
          </a:p>
          <a:p>
            <a:pPr lvl="1"/>
            <a:r>
              <a:rPr lang="en-IN" sz="2600" dirty="0" smtClean="0">
                <a:latin typeface="Times New Roman" panose="02020603050405020304" pitchFamily="18" charset="0"/>
                <a:cs typeface="Times New Roman" panose="02020603050405020304" pitchFamily="18" charset="0"/>
              </a:rPr>
              <a:t>Collected </a:t>
            </a:r>
            <a:r>
              <a:rPr lang="en-IN" sz="2600" dirty="0">
                <a:latin typeface="Times New Roman" panose="02020603050405020304" pitchFamily="18" charset="0"/>
                <a:cs typeface="Times New Roman" panose="02020603050405020304" pitchFamily="18" charset="0"/>
              </a:rPr>
              <a:t>information from different phases.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6111" y="1009934"/>
            <a:ext cx="10447433" cy="5326856"/>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Vulnerability </a:t>
            </a:r>
            <a:r>
              <a:rPr lang="en-IN" b="1" dirty="0" smtClean="0"/>
              <a:t>Scanners</a:t>
            </a:r>
            <a:endParaRPr lang="en-IN" b="1" dirty="0"/>
          </a:p>
        </p:txBody>
      </p:sp>
      <p:sp>
        <p:nvSpPr>
          <p:cNvPr id="3" name="Content Placeholder 2"/>
          <p:cNvSpPr>
            <a:spLocks noGrp="1"/>
          </p:cNvSpPr>
          <p:nvPr>
            <p:ph idx="1"/>
          </p:nvPr>
        </p:nvSpPr>
        <p:spPr>
          <a:xfrm>
            <a:off x="947452" y="1520328"/>
            <a:ext cx="9102402" cy="4728071"/>
          </a:xfrm>
        </p:spPr>
        <p:txBody>
          <a:bodyPr>
            <a:noAutofit/>
          </a:bodyPr>
          <a:lstStyle/>
          <a:p>
            <a:pPr marL="0" indent="0">
              <a:buNone/>
            </a:pPr>
            <a:r>
              <a:rPr lang="en-IN" sz="2400" dirty="0" smtClean="0">
                <a:latin typeface="Times New Roman" panose="02020603050405020304" pitchFamily="18" charset="0"/>
                <a:cs typeface="Times New Roman" panose="02020603050405020304" pitchFamily="18" charset="0"/>
              </a:rPr>
              <a:t>		Vulnerability Scanners are </a:t>
            </a:r>
            <a:r>
              <a:rPr lang="en-IN" sz="2400" dirty="0">
                <a:latin typeface="Times New Roman" panose="02020603050405020304" pitchFamily="18" charset="0"/>
                <a:cs typeface="Times New Roman" panose="02020603050405020304" pitchFamily="18" charset="0"/>
              </a:rPr>
              <a:t>automated utilities which are specially developed to detect vulnerabilities</a:t>
            </a:r>
            <a:r>
              <a:rPr lang="en-IN" sz="2400" dirty="0" smtClean="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weakness, problems</a:t>
            </a:r>
            <a:r>
              <a:rPr lang="en-IN" sz="2400" dirty="0">
                <a:latin typeface="Times New Roman" panose="02020603050405020304" pitchFamily="18" charset="0"/>
                <a:cs typeface="Times New Roman" panose="02020603050405020304" pitchFamily="18" charset="0"/>
              </a:rPr>
              <a:t>, and holes in an operating system, network, software, and </a:t>
            </a:r>
            <a:r>
              <a:rPr lang="en-IN" sz="2400" dirty="0" smtClean="0">
                <a:latin typeface="Times New Roman" panose="02020603050405020304" pitchFamily="18" charset="0"/>
                <a:cs typeface="Times New Roman" panose="02020603050405020304" pitchFamily="18" charset="0"/>
              </a:rPr>
              <a:t>applications.</a:t>
            </a:r>
          </a:p>
          <a:p>
            <a:pPr marL="0" indent="0">
              <a:buNone/>
            </a:pPr>
            <a:r>
              <a:rPr lang="en-IN" sz="2400" dirty="0">
                <a:latin typeface="Times New Roman" panose="02020603050405020304" pitchFamily="18" charset="0"/>
                <a:cs typeface="Times New Roman" panose="02020603050405020304" pitchFamily="18" charset="0"/>
              </a:rPr>
              <a:t>These vulnerability scanning tools include: -</a:t>
            </a:r>
          </a:p>
          <a:p>
            <a:pPr lvl="1"/>
            <a:r>
              <a:rPr lang="en-IN" sz="2400" dirty="0" smtClean="0">
                <a:latin typeface="Times New Roman" panose="02020603050405020304" pitchFamily="18" charset="0"/>
                <a:cs typeface="Times New Roman" panose="02020603050405020304" pitchFamily="18" charset="0"/>
              </a:rPr>
              <a:t>Nessus</a:t>
            </a:r>
            <a:endParaRPr lang="en-IN" sz="2400" dirty="0">
              <a:latin typeface="Times New Roman" panose="02020603050405020304" pitchFamily="18" charset="0"/>
              <a:cs typeface="Times New Roman" panose="02020603050405020304" pitchFamily="18" charset="0"/>
            </a:endParaRPr>
          </a:p>
          <a:p>
            <a:pPr lvl="1"/>
            <a:r>
              <a:rPr lang="en-IN" sz="2400" dirty="0" smtClean="0">
                <a:latin typeface="Times New Roman" panose="02020603050405020304" pitchFamily="18" charset="0"/>
                <a:cs typeface="Times New Roman" panose="02020603050405020304" pitchFamily="18" charset="0"/>
              </a:rPr>
              <a:t>OpenVAS</a:t>
            </a:r>
            <a:endParaRPr lang="en-IN" sz="2400" dirty="0">
              <a:latin typeface="Times New Roman" panose="02020603050405020304" pitchFamily="18" charset="0"/>
              <a:cs typeface="Times New Roman" panose="02020603050405020304" pitchFamily="18" charset="0"/>
            </a:endParaRPr>
          </a:p>
          <a:p>
            <a:pPr lvl="1"/>
            <a:r>
              <a:rPr lang="en-IN" sz="2400" dirty="0" err="1" smtClean="0">
                <a:latin typeface="Times New Roman" panose="02020603050405020304" pitchFamily="18" charset="0"/>
                <a:cs typeface="Times New Roman" panose="02020603050405020304" pitchFamily="18" charset="0"/>
              </a:rPr>
              <a:t>Nexpose</a:t>
            </a:r>
            <a:endParaRPr lang="en-IN" sz="2400" dirty="0">
              <a:latin typeface="Times New Roman" panose="02020603050405020304" pitchFamily="18" charset="0"/>
              <a:cs typeface="Times New Roman" panose="02020603050405020304" pitchFamily="18" charset="0"/>
            </a:endParaRPr>
          </a:p>
          <a:p>
            <a:pPr lvl="1"/>
            <a:r>
              <a:rPr lang="en-IN" sz="2400" dirty="0" smtClean="0">
                <a:latin typeface="Times New Roman" panose="02020603050405020304" pitchFamily="18" charset="0"/>
                <a:cs typeface="Times New Roman" panose="02020603050405020304" pitchFamily="18" charset="0"/>
              </a:rPr>
              <a:t>Retina</a:t>
            </a:r>
            <a:endParaRPr lang="en-IN" sz="2400" dirty="0">
              <a:latin typeface="Times New Roman" panose="02020603050405020304" pitchFamily="18" charset="0"/>
              <a:cs typeface="Times New Roman" panose="02020603050405020304" pitchFamily="18" charset="0"/>
            </a:endParaRPr>
          </a:p>
          <a:p>
            <a:pPr lvl="1"/>
            <a:r>
              <a:rPr lang="en-IN" sz="2400" dirty="0" smtClean="0">
                <a:latin typeface="Times New Roman" panose="02020603050405020304" pitchFamily="18" charset="0"/>
                <a:cs typeface="Times New Roman" panose="02020603050405020304" pitchFamily="18" charset="0"/>
              </a:rPr>
              <a:t>GFI </a:t>
            </a:r>
            <a:r>
              <a:rPr lang="en-IN" sz="2400" dirty="0" err="1">
                <a:latin typeface="Times New Roman" panose="02020603050405020304" pitchFamily="18" charset="0"/>
                <a:cs typeface="Times New Roman" panose="02020603050405020304" pitchFamily="18" charset="0"/>
              </a:rPr>
              <a:t>LanGuard</a:t>
            </a:r>
            <a:endParaRPr lang="en-IN" sz="2400" dirty="0">
              <a:latin typeface="Times New Roman" panose="02020603050405020304" pitchFamily="18" charset="0"/>
              <a:cs typeface="Times New Roman" panose="02020603050405020304" pitchFamily="18" charset="0"/>
            </a:endParaRPr>
          </a:p>
          <a:p>
            <a:pPr lvl="1"/>
            <a:r>
              <a:rPr lang="en-IN" sz="2400" dirty="0" err="1" smtClean="0">
                <a:latin typeface="Times New Roman" panose="02020603050405020304" pitchFamily="18" charset="0"/>
                <a:cs typeface="Times New Roman" panose="02020603050405020304" pitchFamily="18" charset="0"/>
              </a:rPr>
              <a:t>Qualys</a:t>
            </a:r>
            <a:r>
              <a:rPr lang="en-IN" sz="2400" dirty="0" smtClean="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FreeScan</a:t>
            </a:r>
            <a:r>
              <a:rPr lang="en-IN" sz="2400" dirty="0">
                <a:latin typeface="Times New Roman" panose="02020603050405020304" pitchFamily="18" charset="0"/>
                <a:cs typeface="Times New Roman" panose="02020603050405020304" pitchFamily="18" charset="0"/>
              </a:rPr>
              <a:t>, and many other tools.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331" y="573903"/>
            <a:ext cx="9404723" cy="1400530"/>
          </a:xfrm>
        </p:spPr>
        <p:txBody>
          <a:bodyPr/>
          <a:lstStyle/>
          <a:p>
            <a:r>
              <a:rPr lang="en-IN" sz="2800" dirty="0">
                <a:latin typeface="Times New Roman" panose="02020603050405020304" pitchFamily="18" charset="0"/>
                <a:cs typeface="Times New Roman" panose="02020603050405020304" pitchFamily="18" charset="0"/>
              </a:rPr>
              <a:t>RECENT VULNERABILITIES FOR WHICH EXPLOITS ARE AVAILABLE</a:t>
            </a:r>
          </a:p>
        </p:txBody>
      </p:sp>
      <p:sp>
        <p:nvSpPr>
          <p:cNvPr id="3" name="Content Placeholder 2"/>
          <p:cNvSpPr>
            <a:spLocks noGrp="1"/>
          </p:cNvSpPr>
          <p:nvPr>
            <p:ph idx="1"/>
          </p:nvPr>
        </p:nvSpPr>
        <p:spPr>
          <a:xfrm>
            <a:off x="1102995" y="2052955"/>
            <a:ext cx="9989185" cy="3741420"/>
          </a:xfrm>
        </p:spPr>
        <p:txBody>
          <a:bodyPr>
            <a:noAutofit/>
          </a:bodyPr>
          <a:lstStyle/>
          <a:p>
            <a:r>
              <a:rPr lang="en-IN" sz="2400" b="1" dirty="0">
                <a:latin typeface="Times New Roman" panose="02020603050405020304" pitchFamily="18" charset="0"/>
                <a:cs typeface="Times New Roman" panose="02020603050405020304" pitchFamily="18" charset="0"/>
              </a:rPr>
              <a:t>ID: </a:t>
            </a:r>
            <a:r>
              <a:rPr lang="en-IN" sz="2400" b="1" dirty="0" smtClean="0">
                <a:latin typeface="Times New Roman" panose="02020603050405020304" pitchFamily="18" charset="0"/>
                <a:cs typeface="Times New Roman" panose="02020603050405020304" pitchFamily="18" charset="0"/>
              </a:rPr>
              <a:t>CVE-2018-8653</a:t>
            </a: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Title</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Microsoft Scripting Engine Memory Corruption </a:t>
            </a:r>
            <a:r>
              <a:rPr lang="en-IN" sz="2400" b="1" dirty="0" smtClean="0">
                <a:latin typeface="Times New Roman" panose="02020603050405020304" pitchFamily="18" charset="0"/>
                <a:cs typeface="Times New Roman" panose="02020603050405020304" pitchFamily="18" charset="0"/>
              </a:rPr>
              <a:t>Vulnerability</a:t>
            </a:r>
          </a:p>
          <a:p>
            <a:pPr marL="0" indent="0">
              <a:buNone/>
            </a:pPr>
            <a:r>
              <a:rPr lang="en-IN" sz="2400" b="1" dirty="0">
                <a:latin typeface="Times New Roman" panose="02020603050405020304" pitchFamily="18" charset="0"/>
                <a:cs typeface="Times New Roman" panose="02020603050405020304" pitchFamily="18" charset="0"/>
              </a:rPr>
              <a:t>	</a:t>
            </a:r>
            <a:r>
              <a:rPr lang="en-IN" sz="2400" b="1"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Vendor</a:t>
            </a:r>
            <a:r>
              <a:rPr lang="en-IN" sz="2400" b="1" dirty="0">
                <a:latin typeface="Times New Roman" panose="02020603050405020304" pitchFamily="18" charset="0"/>
                <a:cs typeface="Times New Roman" panose="02020603050405020304" pitchFamily="18" charset="0"/>
              </a:rPr>
              <a:t>: </a:t>
            </a:r>
            <a:r>
              <a:rPr lang="en-IN" sz="2400" b="1" dirty="0" smtClean="0">
                <a:latin typeface="Times New Roman" panose="02020603050405020304" pitchFamily="18" charset="0"/>
                <a:cs typeface="Times New Roman" panose="02020603050405020304" pitchFamily="18" charset="0"/>
              </a:rPr>
              <a:t>Microsoft</a:t>
            </a:r>
          </a:p>
          <a:p>
            <a:pPr marL="0" indent="0">
              <a:buNone/>
            </a:pPr>
            <a:r>
              <a:rPr lang="en-IN" sz="2400" b="1" dirty="0">
                <a:solidFill>
                  <a:srgbClr val="FF0000"/>
                </a:solidFill>
                <a:latin typeface="Times New Roman" panose="02020603050405020304" pitchFamily="18" charset="0"/>
                <a:cs typeface="Times New Roman" panose="02020603050405020304" pitchFamily="18" charset="0"/>
              </a:rPr>
              <a:t>Description: </a:t>
            </a:r>
            <a:r>
              <a:rPr lang="en-IN" sz="2400" dirty="0">
                <a:latin typeface="Times New Roman" panose="02020603050405020304" pitchFamily="18" charset="0"/>
                <a:cs typeface="Times New Roman" panose="02020603050405020304" pitchFamily="18" charset="0"/>
              </a:rPr>
              <a:t>A remote code execution vulnerability exists in the way that the scripting engine handles objects in memory in Internet Explorer, aka "Scripting Engine Memory Corruption Vulnerability." This affects Internet Explorer 9, Internet Explorer 11, Internet Explorer 10. This CVE ID is unique from CVE-2018-8643</a:t>
            </a:r>
            <a:r>
              <a:rPr lang="en-IN" sz="2400" dirty="0" smtClean="0">
                <a:latin typeface="Times New Roman" panose="02020603050405020304" pitchFamily="18" charset="0"/>
                <a:cs typeface="Times New Roman" panose="02020603050405020304" pitchFamily="18" charset="0"/>
              </a:rPr>
              <a:t>.</a:t>
            </a:r>
          </a:p>
          <a:p>
            <a:pPr marL="0" indent="0">
              <a:buNone/>
            </a:pPr>
            <a:endParaRPr lang="en-IN" b="1" dirty="0">
              <a:latin typeface="Times New Roman" panose="02020603050405020304" pitchFamily="18" charset="0"/>
              <a:cs typeface="Times New Roman" panose="02020603050405020304" pitchFamily="18" charset="0"/>
            </a:endParaRPr>
          </a:p>
          <a:p>
            <a:pPr marL="0" indent="0" algn="ctr">
              <a:buNone/>
            </a:pPr>
            <a:endParaRPr lang="en-I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1686" y="1520328"/>
            <a:ext cx="9397388" cy="4937392"/>
          </a:xfrm>
        </p:spPr>
        <p:txBody>
          <a:bodyPr/>
          <a:lstStyle/>
          <a:p>
            <a:pPr marL="0" indent="0">
              <a:buNone/>
            </a:pPr>
            <a:r>
              <a:rPr lang="en-IN" b="1" dirty="0" smtClean="0">
                <a:latin typeface="Times New Roman" panose="02020603050405020304" pitchFamily="18" charset="0"/>
                <a:cs typeface="Times New Roman" panose="02020603050405020304" pitchFamily="18" charset="0"/>
              </a:rPr>
              <a:t>ID</a:t>
            </a:r>
            <a:r>
              <a:rPr lang="en-IN" b="1" dirty="0">
                <a:latin typeface="Times New Roman" panose="02020603050405020304" pitchFamily="18" charset="0"/>
                <a:cs typeface="Times New Roman" panose="02020603050405020304" pitchFamily="18" charset="0"/>
              </a:rPr>
              <a:t>: CVE-2018-15982</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Title</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Adobe Flash Player Arbitrary Code Execution Vulnerability</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r>
              <a:rPr lang="en-IN" dirty="0" smtClean="0">
                <a:latin typeface="Times New Roman" panose="02020603050405020304" pitchFamily="18" charset="0"/>
                <a:cs typeface="Times New Roman" panose="02020603050405020304" pitchFamily="18" charset="0"/>
              </a:rPr>
              <a:t>	Vendor</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Adobe</a:t>
            </a:r>
          </a:p>
          <a:p>
            <a:pPr marL="0" indent="0">
              <a:buNone/>
            </a:pPr>
            <a:r>
              <a:rPr lang="en-IN" b="1" dirty="0" smtClean="0">
                <a:solidFill>
                  <a:srgbClr val="FF0000"/>
                </a:solidFill>
                <a:latin typeface="Times New Roman" panose="02020603050405020304" pitchFamily="18" charset="0"/>
                <a:cs typeface="Times New Roman" panose="02020603050405020304" pitchFamily="18" charset="0"/>
              </a:rPr>
              <a:t>Description</a:t>
            </a:r>
            <a:r>
              <a:rPr lang="en-IN" b="1" dirty="0">
                <a:solidFill>
                  <a:srgbClr val="FF0000"/>
                </a:solidFill>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 critical vulnerability exists in Adobe Flash Player 31.0.0.153 and earlier versions. Successful exploitation could potentially allow an attacker to take control of the affected system. Adobe is aware of reports that an exploit for CVE-2018-15982 exists in the wild.</a:t>
            </a:r>
            <a:br>
              <a:rPr lang="en-IN" dirty="0">
                <a:latin typeface="Times New Roman" panose="02020603050405020304" pitchFamily="18" charset="0"/>
                <a:cs typeface="Times New Roman" panose="02020603050405020304" pitchFamily="18" charset="0"/>
              </a:rPr>
            </a:br>
            <a:endParaRPr lang="en-IN" dirty="0" smtClean="0">
              <a:latin typeface="Times New Roman" panose="02020603050405020304" pitchFamily="18" charset="0"/>
              <a:cs typeface="Times New Roman" panose="02020603050405020304" pitchFamily="18" charset="0"/>
            </a:endParaRPr>
          </a:p>
          <a:p>
            <a:pPr marL="0" indent="0" algn="ctr">
              <a:buNone/>
            </a:pP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115" y="528328"/>
            <a:ext cx="7703455" cy="6329672"/>
          </a:xfrm>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077" y="2715905"/>
            <a:ext cx="7797972" cy="1402872"/>
          </a:xfrm>
        </p:spPr>
        <p:txBody>
          <a:bodyPr/>
          <a:lstStyle/>
          <a:p>
            <a:r>
              <a:rPr lang="en-IN" b="1" dirty="0"/>
              <a:t>System Hacking</a:t>
            </a:r>
            <a:endParaRPr lang="en-IN"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195" y="532263"/>
            <a:ext cx="9995262" cy="5675193"/>
          </a:xfrm>
        </p:spPr>
        <p:txBody>
          <a:bodyPr>
            <a:normAutofit/>
          </a:bodyPr>
          <a:lstStyle/>
          <a:p>
            <a:pPr marL="0" indent="0">
              <a:buNone/>
            </a:pPr>
            <a:r>
              <a:rPr lang="en-IN" sz="2800" b="1" dirty="0" smtClean="0">
                <a:solidFill>
                  <a:srgbClr val="FF0000"/>
                </a:solidFill>
                <a:latin typeface="Calibri" panose="020F0502020204030204" pitchFamily="34" charset="0"/>
                <a:cs typeface="Calibri" panose="020F0502020204030204" pitchFamily="34" charset="0"/>
              </a:rPr>
              <a:t>System </a:t>
            </a:r>
            <a:r>
              <a:rPr lang="en-IN" sz="2800" b="1" dirty="0">
                <a:solidFill>
                  <a:srgbClr val="FF0000"/>
                </a:solidFill>
                <a:latin typeface="Calibri" panose="020F0502020204030204" pitchFamily="34" charset="0"/>
                <a:cs typeface="Calibri" panose="020F0502020204030204" pitchFamily="34" charset="0"/>
              </a:rPr>
              <a:t>Hacking </a:t>
            </a:r>
            <a:r>
              <a:rPr lang="en-IN" sz="2800" b="1" dirty="0" smtClean="0">
                <a:solidFill>
                  <a:srgbClr val="FF0000"/>
                </a:solidFill>
                <a:latin typeface="Calibri" panose="020F0502020204030204" pitchFamily="34" charset="0"/>
                <a:cs typeface="Calibri" panose="020F0502020204030204" pitchFamily="34" charset="0"/>
              </a:rPr>
              <a:t>Methodology :- </a:t>
            </a:r>
          </a:p>
          <a:p>
            <a:pPr marL="0" indent="0">
              <a:buNone/>
            </a:pPr>
            <a:endParaRPr lang="en-IN" sz="2800" b="1" dirty="0">
              <a:latin typeface="Calibri" panose="020F0502020204030204" pitchFamily="34" charset="0"/>
              <a:cs typeface="Calibri" panose="020F0502020204030204" pitchFamily="34" charset="0"/>
            </a:endParaRPr>
          </a:p>
          <a:p>
            <a:pPr marL="0" indent="0">
              <a:buNone/>
            </a:pPr>
            <a:r>
              <a:rPr lang="en-IN" sz="2800" dirty="0" smtClean="0">
                <a:latin typeface="Calibri" panose="020F0502020204030204" pitchFamily="34" charset="0"/>
                <a:cs typeface="Calibri" panose="020F0502020204030204" pitchFamily="34" charset="0"/>
              </a:rPr>
              <a:t>These methods </a:t>
            </a:r>
            <a:r>
              <a:rPr lang="en-IN" sz="2800" dirty="0">
                <a:latin typeface="Calibri" panose="020F0502020204030204" pitchFamily="34" charset="0"/>
                <a:cs typeface="Calibri" panose="020F0502020204030204" pitchFamily="34" charset="0"/>
              </a:rPr>
              <a:t>are also termed as CEH hacking methodology by EC-Council. This </a:t>
            </a:r>
            <a:r>
              <a:rPr lang="en-IN" sz="2800" dirty="0" smtClean="0">
                <a:latin typeface="Calibri" panose="020F0502020204030204" pitchFamily="34" charset="0"/>
                <a:cs typeface="Calibri" panose="020F0502020204030204" pitchFamily="34" charset="0"/>
              </a:rPr>
              <a:t>methodology includes</a:t>
            </a:r>
            <a:r>
              <a:rPr lang="en-IN" sz="2800" dirty="0">
                <a:latin typeface="Calibri" panose="020F0502020204030204" pitchFamily="34" charset="0"/>
                <a:cs typeface="Calibri" panose="020F0502020204030204" pitchFamily="34" charset="0"/>
              </a:rPr>
              <a:t>: </a:t>
            </a:r>
            <a:r>
              <a:rPr lang="en-IN" sz="2800" dirty="0" smtClean="0">
                <a:latin typeface="Calibri" panose="020F0502020204030204" pitchFamily="34" charset="0"/>
                <a:cs typeface="Calibri" panose="020F0502020204030204" pitchFamily="34" charset="0"/>
              </a:rPr>
              <a:t>-</a:t>
            </a:r>
          </a:p>
          <a:p>
            <a:pPr marL="400050" lvl="1" indent="0">
              <a:buNone/>
            </a:pPr>
            <a:r>
              <a:rPr lang="en-IN" sz="2800" dirty="0" smtClean="0">
                <a:latin typeface="Calibri" panose="020F0502020204030204" pitchFamily="34" charset="0"/>
                <a:cs typeface="Calibri" panose="020F0502020204030204" pitchFamily="34" charset="0"/>
              </a:rPr>
              <a:t>1. Cracking passwords</a:t>
            </a:r>
          </a:p>
          <a:p>
            <a:pPr marL="400050" lvl="1" indent="0">
              <a:buNone/>
            </a:pPr>
            <a:r>
              <a:rPr lang="en-IN" sz="2800" dirty="0" smtClean="0">
                <a:latin typeface="Calibri" panose="020F0502020204030204" pitchFamily="34" charset="0"/>
                <a:cs typeface="Calibri" panose="020F0502020204030204" pitchFamily="34" charset="0"/>
              </a:rPr>
              <a:t>2</a:t>
            </a:r>
            <a:r>
              <a:rPr lang="en-IN" sz="2800" dirty="0">
                <a:latin typeface="Calibri" panose="020F0502020204030204" pitchFamily="34" charset="0"/>
                <a:cs typeface="Calibri" panose="020F0502020204030204" pitchFamily="34" charset="0"/>
              </a:rPr>
              <a:t>. Escalating privileges</a:t>
            </a:r>
          </a:p>
          <a:p>
            <a:pPr marL="400050" lvl="1" indent="0">
              <a:buNone/>
            </a:pPr>
            <a:r>
              <a:rPr lang="en-IN" sz="2800" dirty="0">
                <a:latin typeface="Calibri" panose="020F0502020204030204" pitchFamily="34" charset="0"/>
                <a:cs typeface="Calibri" panose="020F0502020204030204" pitchFamily="34" charset="0"/>
              </a:rPr>
              <a:t>3. Executing applications</a:t>
            </a:r>
          </a:p>
          <a:p>
            <a:pPr marL="400050" lvl="1" indent="0">
              <a:buNone/>
            </a:pPr>
            <a:r>
              <a:rPr lang="en-IN" sz="2800" dirty="0">
                <a:latin typeface="Calibri" panose="020F0502020204030204" pitchFamily="34" charset="0"/>
                <a:cs typeface="Calibri" panose="020F0502020204030204" pitchFamily="34" charset="0"/>
              </a:rPr>
              <a:t>4. Hiding files</a:t>
            </a:r>
          </a:p>
          <a:p>
            <a:pPr marL="400050" lvl="1" indent="0">
              <a:buNone/>
            </a:pPr>
            <a:r>
              <a:rPr lang="en-IN" sz="2800" dirty="0">
                <a:latin typeface="Calibri" panose="020F0502020204030204" pitchFamily="34" charset="0"/>
                <a:cs typeface="Calibri" panose="020F0502020204030204" pitchFamily="34" charset="0"/>
              </a:rPr>
              <a:t>5. Covering tracks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103312" y="1328738"/>
            <a:ext cx="4396338" cy="576262"/>
          </a:xfrm>
        </p:spPr>
        <p:txBody>
          <a:bodyPr/>
          <a:lstStyle/>
          <a:p>
            <a:pPr algn="ctr"/>
            <a:r>
              <a:rPr lang="en-IN" dirty="0">
                <a:solidFill>
                  <a:schemeClr val="tx1"/>
                </a:solidFill>
              </a:rPr>
              <a:t>Advantages </a:t>
            </a:r>
          </a:p>
        </p:txBody>
      </p:sp>
      <p:sp>
        <p:nvSpPr>
          <p:cNvPr id="6" name="Content Placeholder 5"/>
          <p:cNvSpPr>
            <a:spLocks noGrp="1"/>
          </p:cNvSpPr>
          <p:nvPr>
            <p:ph sz="half" idx="2"/>
          </p:nvPr>
        </p:nvSpPr>
        <p:spPr/>
        <p:txBody>
          <a:bodyPr>
            <a:normAutofit/>
          </a:bodyPr>
          <a:lstStyle/>
          <a:p>
            <a:r>
              <a:rPr lang="en-IN" sz="2000" dirty="0">
                <a:latin typeface="Times New Roman" panose="02020603050405020304" pitchFamily="18" charset="0"/>
                <a:cs typeface="Times New Roman" panose="02020603050405020304" pitchFamily="18" charset="0"/>
              </a:rPr>
              <a:t>It can handle heavy traffic, as there are dedicated paths between any two network nodes.</a:t>
            </a:r>
          </a:p>
          <a:p>
            <a:r>
              <a:rPr lang="en-IN" sz="2000" dirty="0">
                <a:latin typeface="Times New Roman" panose="02020603050405020304" pitchFamily="18" charset="0"/>
                <a:cs typeface="Times New Roman" panose="02020603050405020304" pitchFamily="18" charset="0"/>
              </a:rPr>
              <a:t>The failure of a single node does not cause the entire network to fail as there are alternate paths for data transmission</a:t>
            </a:r>
          </a:p>
        </p:txBody>
      </p:sp>
      <p:sp>
        <p:nvSpPr>
          <p:cNvPr id="7" name="Text Placeholder 6"/>
          <p:cNvSpPr>
            <a:spLocks noGrp="1"/>
          </p:cNvSpPr>
          <p:nvPr>
            <p:ph type="body" sz="quarter" idx="3"/>
          </p:nvPr>
        </p:nvSpPr>
        <p:spPr>
          <a:xfrm>
            <a:off x="5654494" y="1361907"/>
            <a:ext cx="4396339" cy="576262"/>
          </a:xfrm>
        </p:spPr>
        <p:txBody>
          <a:bodyPr/>
          <a:lstStyle/>
          <a:p>
            <a:pPr algn="ctr"/>
            <a:r>
              <a:rPr lang="en-IN" dirty="0">
                <a:solidFill>
                  <a:schemeClr val="tx1"/>
                </a:solidFill>
              </a:rPr>
              <a:t>Disadvantages</a:t>
            </a:r>
          </a:p>
        </p:txBody>
      </p:sp>
      <p:sp>
        <p:nvSpPr>
          <p:cNvPr id="8" name="Content Placeholder 7"/>
          <p:cNvSpPr>
            <a:spLocks noGrp="1"/>
          </p:cNvSpPr>
          <p:nvPr>
            <p:ph sz="quarter" idx="4"/>
          </p:nvPr>
        </p:nvSpPr>
        <p:spPr/>
        <p:txBody>
          <a:bodyPr>
            <a:normAutofit/>
          </a:bodyPr>
          <a:lstStyle/>
          <a:p>
            <a:r>
              <a:rPr lang="en-IN" sz="2000" dirty="0">
                <a:latin typeface="Times New Roman" panose="02020603050405020304" pitchFamily="18" charset="0"/>
                <a:cs typeface="Times New Roman" panose="02020603050405020304" pitchFamily="18" charset="0"/>
              </a:rPr>
              <a:t>A lot of cabling is required</a:t>
            </a:r>
          </a:p>
          <a:p>
            <a:r>
              <a:rPr lang="en-IN" sz="2000" dirty="0">
                <a:latin typeface="Times New Roman" panose="02020603050405020304" pitchFamily="18" charset="0"/>
                <a:cs typeface="Times New Roman" panose="02020603050405020304" pitchFamily="18" charset="0"/>
              </a:rPr>
              <a:t>Costs incurred in setup and maintenance are high.</a:t>
            </a:r>
          </a:p>
          <a:p>
            <a:r>
              <a:rPr lang="en-IN" sz="2000" dirty="0">
                <a:latin typeface="Times New Roman" panose="02020603050405020304" pitchFamily="18" charset="0"/>
                <a:cs typeface="Times New Roman" panose="02020603050405020304" pitchFamily="18" charset="0"/>
              </a:rPr>
              <a:t>Administration of a mesh network is difficult.</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7778" y="1302291"/>
            <a:ext cx="10101500" cy="5071213"/>
          </a:xfrm>
        </p:spPr>
        <p:txBody>
          <a:bodyPr>
            <a:normAutofit/>
          </a:bodyPr>
          <a:lstStyle/>
          <a:p>
            <a:r>
              <a:rPr lang="en-IN" sz="2400" dirty="0">
                <a:latin typeface="Calibri" panose="020F0502020204030204" pitchFamily="34" charset="0"/>
                <a:cs typeface="Calibri" panose="020F0502020204030204" pitchFamily="34" charset="0"/>
              </a:rPr>
              <a:t>Password Cracking is the method of extracting the password to gain authorized access </a:t>
            </a:r>
            <a:r>
              <a:rPr lang="en-IN" sz="2400" dirty="0" smtClean="0">
                <a:latin typeface="Calibri" panose="020F0502020204030204" pitchFamily="34" charset="0"/>
                <a:cs typeface="Calibri" panose="020F0502020204030204" pitchFamily="34" charset="0"/>
              </a:rPr>
              <a:t>to the </a:t>
            </a:r>
            <a:r>
              <a:rPr lang="en-IN" sz="2400" dirty="0">
                <a:latin typeface="Calibri" panose="020F0502020204030204" pitchFamily="34" charset="0"/>
                <a:cs typeface="Calibri" panose="020F0502020204030204" pitchFamily="34" charset="0"/>
              </a:rPr>
              <a:t>target system in the guise of a legitimate user</a:t>
            </a:r>
            <a:r>
              <a:rPr lang="en-IN" sz="2400" dirty="0" smtClean="0">
                <a:latin typeface="Calibri" panose="020F0502020204030204" pitchFamily="34" charset="0"/>
                <a:cs typeface="Calibri" panose="020F0502020204030204" pitchFamily="34" charset="0"/>
              </a:rPr>
              <a:t>.</a:t>
            </a:r>
          </a:p>
          <a:p>
            <a:pPr marL="0" indent="0">
              <a:buNone/>
            </a:pPr>
            <a:r>
              <a:rPr lang="en-IN" sz="2400" dirty="0" smtClean="0">
                <a:latin typeface="Calibri" panose="020F0502020204030204" pitchFamily="34" charset="0"/>
                <a:cs typeface="Calibri" panose="020F0502020204030204" pitchFamily="34" charset="0"/>
              </a:rPr>
              <a:t>					Usually</a:t>
            </a:r>
            <a:r>
              <a:rPr lang="en-IN" sz="2400" dirty="0">
                <a:latin typeface="Calibri" panose="020F0502020204030204" pitchFamily="34" charset="0"/>
                <a:cs typeface="Calibri" panose="020F0502020204030204" pitchFamily="34" charset="0"/>
              </a:rPr>
              <a:t>, only the username </a:t>
            </a:r>
            <a:r>
              <a:rPr lang="en-IN" sz="2400" dirty="0" smtClean="0">
                <a:latin typeface="Calibri" panose="020F0502020204030204" pitchFamily="34" charset="0"/>
                <a:cs typeface="Calibri" panose="020F0502020204030204" pitchFamily="34" charset="0"/>
              </a:rPr>
              <a:t>and password </a:t>
            </a:r>
            <a:r>
              <a:rPr lang="en-IN" sz="2400" dirty="0">
                <a:latin typeface="Calibri" panose="020F0502020204030204" pitchFamily="34" charset="0"/>
                <a:cs typeface="Calibri" panose="020F0502020204030204" pitchFamily="34" charset="0"/>
              </a:rPr>
              <a:t>authentication are configured but now, password authentication is the </a:t>
            </a:r>
            <a:r>
              <a:rPr lang="en-IN" sz="2400" dirty="0" smtClean="0">
                <a:latin typeface="Calibri" panose="020F0502020204030204" pitchFamily="34" charset="0"/>
                <a:cs typeface="Calibri" panose="020F0502020204030204" pitchFamily="34" charset="0"/>
              </a:rPr>
              <a:t>moving </a:t>
            </a:r>
            <a:r>
              <a:rPr lang="en-IN" sz="2400" b="1" dirty="0" smtClean="0">
                <a:solidFill>
                  <a:srgbClr val="FF0000"/>
                </a:solidFill>
                <a:latin typeface="Calibri" panose="020F0502020204030204" pitchFamily="34" charset="0"/>
                <a:cs typeface="Calibri" panose="020F0502020204030204" pitchFamily="34" charset="0"/>
              </a:rPr>
              <a:t>toward </a:t>
            </a:r>
            <a:r>
              <a:rPr lang="en-IN" sz="2400" b="1" dirty="0">
                <a:solidFill>
                  <a:srgbClr val="FF0000"/>
                </a:solidFill>
                <a:latin typeface="Calibri" panose="020F0502020204030204" pitchFamily="34" charset="0"/>
                <a:cs typeface="Calibri" panose="020F0502020204030204" pitchFamily="34" charset="0"/>
              </a:rPr>
              <a:t>two-factor authentication or multiple-factor authentication </a:t>
            </a:r>
            <a:r>
              <a:rPr lang="en-IN" sz="2400" dirty="0">
                <a:latin typeface="Calibri" panose="020F0502020204030204" pitchFamily="34" charset="0"/>
                <a:cs typeface="Calibri" panose="020F0502020204030204" pitchFamily="34" charset="0"/>
              </a:rPr>
              <a:t>which </a:t>
            </a:r>
            <a:r>
              <a:rPr lang="en-IN" sz="2400" dirty="0" smtClean="0">
                <a:latin typeface="Calibri" panose="020F0502020204030204" pitchFamily="34" charset="0"/>
                <a:cs typeface="Calibri" panose="020F0502020204030204" pitchFamily="34" charset="0"/>
              </a:rPr>
              <a:t>includes something </a:t>
            </a:r>
            <a:r>
              <a:rPr lang="en-IN" sz="2400" dirty="0">
                <a:latin typeface="Calibri" panose="020F0502020204030204" pitchFamily="34" charset="0"/>
                <a:cs typeface="Calibri" panose="020F0502020204030204" pitchFamily="34" charset="0"/>
              </a:rPr>
              <a:t>you have such as username and password with the biometrics</a:t>
            </a:r>
            <a:r>
              <a:rPr lang="en-IN" sz="2400" dirty="0" smtClean="0">
                <a:latin typeface="Calibri" panose="020F0502020204030204" pitchFamily="34" charset="0"/>
                <a:cs typeface="Calibri" panose="020F0502020204030204" pitchFamily="34" charset="0"/>
              </a:rPr>
              <a:t>.</a:t>
            </a:r>
          </a:p>
          <a:p>
            <a:pPr marL="0" indent="0">
              <a:buNone/>
            </a:pPr>
            <a:endParaRPr lang="en-IN" sz="2400" dirty="0">
              <a:latin typeface="Calibri" panose="020F0502020204030204" pitchFamily="34" charset="0"/>
              <a:cs typeface="Calibri" panose="020F0502020204030204" pitchFamily="34" charset="0"/>
            </a:endParaRPr>
          </a:p>
          <a:p>
            <a:r>
              <a:rPr lang="en-IN" sz="2400" dirty="0" smtClean="0">
                <a:latin typeface="Calibri" panose="020F0502020204030204" pitchFamily="34" charset="0"/>
                <a:cs typeface="Calibri" panose="020F0502020204030204" pitchFamily="34" charset="0"/>
              </a:rPr>
              <a:t>Password cracking </a:t>
            </a:r>
            <a:r>
              <a:rPr lang="en-IN" sz="2400" dirty="0">
                <a:latin typeface="Calibri" panose="020F0502020204030204" pitchFamily="34" charset="0"/>
                <a:cs typeface="Calibri" panose="020F0502020204030204" pitchFamily="34" charset="0"/>
              </a:rPr>
              <a:t>may be performed by social engineering attack or cracking through </a:t>
            </a:r>
            <a:r>
              <a:rPr lang="en-IN" sz="2400" dirty="0" smtClean="0">
                <a:latin typeface="Calibri" panose="020F0502020204030204" pitchFamily="34" charset="0"/>
                <a:cs typeface="Calibri" panose="020F0502020204030204" pitchFamily="34" charset="0"/>
              </a:rPr>
              <a:t>tempering the </a:t>
            </a:r>
            <a:r>
              <a:rPr lang="en-IN" sz="2400" dirty="0">
                <a:latin typeface="Calibri" panose="020F0502020204030204" pitchFamily="34" charset="0"/>
                <a:cs typeface="Calibri" panose="020F0502020204030204" pitchFamily="34" charset="0"/>
              </a:rPr>
              <a:t>communication and stealing the stored information</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2400" dirty="0">
                <a:latin typeface="Calibri" panose="020F0502020204030204" pitchFamily="34" charset="0"/>
                <a:cs typeface="Calibri" panose="020F0502020204030204" pitchFamily="34" charset="0"/>
              </a:rPr>
              <a:t>Password Attacks are classified into the following types: -</a:t>
            </a:r>
          </a:p>
          <a:p>
            <a:pPr marL="0" indent="0">
              <a:buNone/>
            </a:pPr>
            <a:r>
              <a:rPr lang="en-IN" sz="2400" dirty="0" smtClean="0">
                <a:latin typeface="Calibri" panose="020F0502020204030204" pitchFamily="34" charset="0"/>
                <a:cs typeface="Calibri" panose="020F0502020204030204" pitchFamily="34" charset="0"/>
              </a:rPr>
              <a:t>	1</a:t>
            </a:r>
            <a:r>
              <a:rPr lang="en-IN" sz="2400" dirty="0">
                <a:latin typeface="Calibri" panose="020F0502020204030204" pitchFamily="34" charset="0"/>
                <a:cs typeface="Calibri" panose="020F0502020204030204" pitchFamily="34" charset="0"/>
              </a:rPr>
              <a:t>. Non-Electronic Attacks</a:t>
            </a:r>
          </a:p>
          <a:p>
            <a:pPr marL="0" indent="0">
              <a:buNone/>
            </a:pPr>
            <a:r>
              <a:rPr lang="en-IN" sz="2400" dirty="0" smtClean="0">
                <a:latin typeface="Calibri" panose="020F0502020204030204" pitchFamily="34" charset="0"/>
                <a:cs typeface="Calibri" panose="020F0502020204030204" pitchFamily="34" charset="0"/>
              </a:rPr>
              <a:t>	2</a:t>
            </a:r>
            <a:r>
              <a:rPr lang="en-IN" sz="2400" dirty="0">
                <a:latin typeface="Calibri" panose="020F0502020204030204" pitchFamily="34" charset="0"/>
                <a:cs typeface="Calibri" panose="020F0502020204030204" pitchFamily="34" charset="0"/>
              </a:rPr>
              <a:t>. Active Online Attacks</a:t>
            </a:r>
          </a:p>
          <a:p>
            <a:pPr marL="0" indent="0">
              <a:buNone/>
            </a:pPr>
            <a:r>
              <a:rPr lang="en-IN" sz="2400" dirty="0" smtClean="0">
                <a:latin typeface="Calibri" panose="020F0502020204030204" pitchFamily="34" charset="0"/>
                <a:cs typeface="Calibri" panose="020F0502020204030204" pitchFamily="34" charset="0"/>
              </a:rPr>
              <a:t>	3</a:t>
            </a:r>
            <a:r>
              <a:rPr lang="en-IN" sz="2400" dirty="0">
                <a:latin typeface="Calibri" panose="020F0502020204030204" pitchFamily="34" charset="0"/>
                <a:cs typeface="Calibri" panose="020F0502020204030204" pitchFamily="34" charset="0"/>
              </a:rPr>
              <a:t>. Passive Online Attacks</a:t>
            </a:r>
          </a:p>
          <a:p>
            <a:pPr marL="0" indent="0">
              <a:buNone/>
            </a:pPr>
            <a:r>
              <a:rPr lang="en-IN" sz="2400" dirty="0" smtClean="0">
                <a:latin typeface="Calibri" panose="020F0502020204030204" pitchFamily="34" charset="0"/>
                <a:cs typeface="Calibri" panose="020F0502020204030204" pitchFamily="34" charset="0"/>
              </a:rPr>
              <a:t>	4</a:t>
            </a:r>
            <a:r>
              <a:rPr lang="en-IN" sz="2400" dirty="0">
                <a:latin typeface="Calibri" panose="020F0502020204030204" pitchFamily="34" charset="0"/>
                <a:cs typeface="Calibri" panose="020F0502020204030204" pitchFamily="34" charset="0"/>
              </a:rPr>
              <a:t>. Default Password</a:t>
            </a:r>
          </a:p>
          <a:p>
            <a:pPr marL="0" indent="0">
              <a:buNone/>
            </a:pPr>
            <a:r>
              <a:rPr lang="en-IN" sz="2400" dirty="0" smtClean="0">
                <a:latin typeface="Calibri" panose="020F0502020204030204" pitchFamily="34" charset="0"/>
                <a:cs typeface="Calibri" panose="020F0502020204030204" pitchFamily="34" charset="0"/>
              </a:rPr>
              <a:t>	5</a:t>
            </a:r>
            <a:r>
              <a:rPr lang="en-IN" sz="2400" dirty="0">
                <a:latin typeface="Calibri" panose="020F0502020204030204" pitchFamily="34" charset="0"/>
                <a:cs typeface="Calibri" panose="020F0502020204030204" pitchFamily="34" charset="0"/>
              </a:rPr>
              <a:t>. Offline Attack</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9664" y="1643486"/>
            <a:ext cx="8946541" cy="4195481"/>
          </a:xfrm>
        </p:spPr>
        <p:txBody>
          <a:bodyPr>
            <a:normAutofit/>
          </a:bodyPr>
          <a:lstStyle/>
          <a:p>
            <a:pPr marL="0" indent="0">
              <a:buNone/>
            </a:pPr>
            <a:r>
              <a:rPr lang="en-IN" sz="2400" b="1" dirty="0">
                <a:solidFill>
                  <a:srgbClr val="FF0000"/>
                </a:solidFill>
                <a:latin typeface="Calibri" panose="020F0502020204030204" pitchFamily="34" charset="0"/>
                <a:cs typeface="Calibri" panose="020F0502020204030204" pitchFamily="34" charset="0"/>
              </a:rPr>
              <a:t>Non-Electronic Attacks</a:t>
            </a:r>
          </a:p>
          <a:p>
            <a:pPr marL="0" indent="0">
              <a:buNone/>
            </a:pPr>
            <a:r>
              <a:rPr lang="en-IN" sz="2400" dirty="0" smtClean="0">
                <a:latin typeface="Calibri" panose="020F0502020204030204" pitchFamily="34" charset="0"/>
                <a:cs typeface="Calibri" panose="020F0502020204030204" pitchFamily="34" charset="0"/>
              </a:rPr>
              <a:t>	</a:t>
            </a:r>
          </a:p>
          <a:p>
            <a:pPr marL="0" indent="0">
              <a:buNone/>
            </a:pPr>
            <a:r>
              <a:rPr lang="en-IN" sz="2400" dirty="0">
                <a:latin typeface="Calibri" panose="020F0502020204030204" pitchFamily="34" charset="0"/>
                <a:cs typeface="Calibri" panose="020F0502020204030204" pitchFamily="34" charset="0"/>
              </a:rPr>
              <a:t>	</a:t>
            </a:r>
            <a:r>
              <a:rPr lang="en-IN" sz="2400" dirty="0" smtClean="0">
                <a:latin typeface="Calibri" panose="020F0502020204030204" pitchFamily="34" charset="0"/>
                <a:cs typeface="Calibri" panose="020F0502020204030204" pitchFamily="34" charset="0"/>
              </a:rPr>
              <a:t>		Non-Electronic </a:t>
            </a:r>
            <a:r>
              <a:rPr lang="en-IN" sz="2400" dirty="0">
                <a:latin typeface="Calibri" panose="020F0502020204030204" pitchFamily="34" charset="0"/>
                <a:cs typeface="Calibri" panose="020F0502020204030204" pitchFamily="34" charset="0"/>
              </a:rPr>
              <a:t>attacks or Nontechnical Attacks are the attacks which do not </a:t>
            </a:r>
            <a:r>
              <a:rPr lang="en-IN" sz="2400" dirty="0" smtClean="0">
                <a:latin typeface="Calibri" panose="020F0502020204030204" pitchFamily="34" charset="0"/>
                <a:cs typeface="Calibri" panose="020F0502020204030204" pitchFamily="34" charset="0"/>
              </a:rPr>
              <a:t>require	any </a:t>
            </a:r>
            <a:r>
              <a:rPr lang="en-IN" sz="2400" dirty="0">
                <a:latin typeface="Calibri" panose="020F0502020204030204" pitchFamily="34" charset="0"/>
                <a:cs typeface="Calibri" panose="020F0502020204030204" pitchFamily="34" charset="0"/>
              </a:rPr>
              <a:t>type of technical understanding and knowledge. </a:t>
            </a:r>
            <a:endParaRPr lang="en-IN" sz="2400" dirty="0" smtClean="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This </a:t>
            </a:r>
            <a:r>
              <a:rPr lang="en-IN" sz="2400" dirty="0">
                <a:latin typeface="Calibri" panose="020F0502020204030204" pitchFamily="34" charset="0"/>
                <a:cs typeface="Calibri" panose="020F0502020204030204" pitchFamily="34" charset="0"/>
              </a:rPr>
              <a:t>is the type of attack that </a:t>
            </a:r>
            <a:r>
              <a:rPr lang="en-IN" sz="2400" dirty="0" smtClean="0">
                <a:latin typeface="Calibri" panose="020F0502020204030204" pitchFamily="34" charset="0"/>
                <a:cs typeface="Calibri" panose="020F0502020204030204" pitchFamily="34" charset="0"/>
              </a:rPr>
              <a:t>can be </a:t>
            </a:r>
            <a:r>
              <a:rPr lang="en-IN" sz="2400" dirty="0">
                <a:latin typeface="Calibri" panose="020F0502020204030204" pitchFamily="34" charset="0"/>
                <a:cs typeface="Calibri" panose="020F0502020204030204" pitchFamily="34" charset="0"/>
              </a:rPr>
              <a:t>done by shoulder surfing, social engineering, and dumpster diving.</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038" y="551664"/>
            <a:ext cx="10237977" cy="5630772"/>
          </a:xfrm>
        </p:spPr>
        <p:txBody>
          <a:bodyPr>
            <a:noAutofit/>
          </a:bodyPr>
          <a:lstStyle/>
          <a:p>
            <a:pPr marL="0" indent="0">
              <a:buNone/>
            </a:pPr>
            <a:r>
              <a:rPr lang="en-IN" sz="2400" b="1" dirty="0">
                <a:solidFill>
                  <a:srgbClr val="FF0000"/>
                </a:solidFill>
                <a:latin typeface="Calibri" panose="020F0502020204030204" pitchFamily="34" charset="0"/>
                <a:cs typeface="Calibri" panose="020F0502020204030204" pitchFamily="34" charset="0"/>
              </a:rPr>
              <a:t>Active Online </a:t>
            </a:r>
            <a:r>
              <a:rPr lang="en-IN" sz="2400" b="1" dirty="0" smtClean="0">
                <a:solidFill>
                  <a:srgbClr val="FF0000"/>
                </a:solidFill>
                <a:latin typeface="Calibri" panose="020F0502020204030204" pitchFamily="34" charset="0"/>
                <a:cs typeface="Calibri" panose="020F0502020204030204" pitchFamily="34" charset="0"/>
              </a:rPr>
              <a:t>Attacks :- </a:t>
            </a:r>
          </a:p>
          <a:p>
            <a:pPr marL="0" indent="0">
              <a:buNone/>
            </a:pPr>
            <a:r>
              <a:rPr lang="en-IN" sz="2400" b="1" dirty="0" smtClean="0">
                <a:latin typeface="Calibri" panose="020F0502020204030204" pitchFamily="34" charset="0"/>
                <a:cs typeface="Calibri" panose="020F0502020204030204" pitchFamily="34" charset="0"/>
              </a:rPr>
              <a:t>	</a:t>
            </a:r>
            <a:r>
              <a:rPr lang="en-IN" sz="2400" dirty="0" smtClean="0">
                <a:latin typeface="Calibri" panose="020F0502020204030204" pitchFamily="34" charset="0"/>
                <a:cs typeface="Calibri" panose="020F0502020204030204" pitchFamily="34" charset="0"/>
              </a:rPr>
              <a:t>Active Online Attack includes different techniques that directly interact with the target for cracking the password. </a:t>
            </a:r>
          </a:p>
          <a:p>
            <a:pPr marL="0" indent="0">
              <a:buNone/>
            </a:pPr>
            <a:r>
              <a:rPr lang="en-IN" sz="2400" dirty="0" smtClean="0">
                <a:latin typeface="Calibri" panose="020F0502020204030204" pitchFamily="34" charset="0"/>
                <a:cs typeface="Calibri" panose="020F0502020204030204" pitchFamily="34" charset="0"/>
              </a:rPr>
              <a:t>Active Online attacks include : </a:t>
            </a:r>
          </a:p>
          <a:p>
            <a:pPr marL="0" indent="0">
              <a:buNone/>
            </a:pPr>
            <a:endParaRPr lang="en-IN" sz="2400" dirty="0" smtClean="0">
              <a:latin typeface="Calibri" panose="020F0502020204030204" pitchFamily="34" charset="0"/>
              <a:cs typeface="Calibri" panose="020F0502020204030204" pitchFamily="34" charset="0"/>
            </a:endParaRPr>
          </a:p>
          <a:p>
            <a:r>
              <a:rPr lang="en-IN" sz="2400" b="1" i="1" dirty="0">
                <a:solidFill>
                  <a:srgbClr val="FF0000"/>
                </a:solidFill>
                <a:latin typeface="Calibri" panose="020F0502020204030204" pitchFamily="34" charset="0"/>
                <a:cs typeface="Calibri" panose="020F0502020204030204" pitchFamily="34" charset="0"/>
              </a:rPr>
              <a:t>Dictionary Attack</a:t>
            </a:r>
          </a:p>
          <a:p>
            <a:pPr marL="0" indent="0">
              <a:buNone/>
            </a:pPr>
            <a:r>
              <a:rPr lang="en-IN" sz="2400" dirty="0" smtClean="0">
                <a:latin typeface="Calibri" panose="020F0502020204030204" pitchFamily="34" charset="0"/>
                <a:cs typeface="Calibri" panose="020F0502020204030204" pitchFamily="34" charset="0"/>
              </a:rPr>
              <a:t> 		In </a:t>
            </a:r>
            <a:r>
              <a:rPr lang="en-IN" sz="2400" dirty="0">
                <a:latin typeface="Calibri" panose="020F0502020204030204" pitchFamily="34" charset="0"/>
                <a:cs typeface="Calibri" panose="020F0502020204030204" pitchFamily="34" charset="0"/>
              </a:rPr>
              <a:t>the Dictionary attack to perform password cracking, a password </a:t>
            </a:r>
            <a:r>
              <a:rPr lang="en-IN" sz="2400" dirty="0" smtClean="0">
                <a:latin typeface="Calibri" panose="020F0502020204030204" pitchFamily="34" charset="0"/>
                <a:cs typeface="Calibri" panose="020F0502020204030204" pitchFamily="34" charset="0"/>
              </a:rPr>
              <a:t>cracking application </a:t>
            </a:r>
            <a:r>
              <a:rPr lang="en-IN" sz="2400" dirty="0">
                <a:latin typeface="Calibri" panose="020F0502020204030204" pitchFamily="34" charset="0"/>
                <a:cs typeface="Calibri" panose="020F0502020204030204" pitchFamily="34" charset="0"/>
              </a:rPr>
              <a:t>is used along with a dictionary file. </a:t>
            </a:r>
            <a:endParaRPr lang="en-IN" sz="2400" dirty="0" smtClean="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This </a:t>
            </a:r>
            <a:r>
              <a:rPr lang="en-IN" sz="2400" dirty="0">
                <a:latin typeface="Calibri" panose="020F0502020204030204" pitchFamily="34" charset="0"/>
                <a:cs typeface="Calibri" panose="020F0502020204030204" pitchFamily="34" charset="0"/>
              </a:rPr>
              <a:t>dictionary file contains </a:t>
            </a:r>
            <a:r>
              <a:rPr lang="en-IN" sz="2400" dirty="0" smtClean="0">
                <a:latin typeface="Calibri" panose="020F0502020204030204" pitchFamily="34" charset="0"/>
                <a:cs typeface="Calibri" panose="020F0502020204030204" pitchFamily="34" charset="0"/>
              </a:rPr>
              <a:t>entire	dictionary </a:t>
            </a:r>
            <a:r>
              <a:rPr lang="en-IN" sz="2400" dirty="0">
                <a:latin typeface="Calibri" panose="020F0502020204030204" pitchFamily="34" charset="0"/>
                <a:cs typeface="Calibri" panose="020F0502020204030204" pitchFamily="34" charset="0"/>
              </a:rPr>
              <a:t>or list of known and common words to attempt password recovery</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46" y="559559"/>
            <a:ext cx="9831489" cy="5757080"/>
          </a:xfrm>
        </p:spPr>
        <p:txBody>
          <a:bodyPr>
            <a:normAutofit/>
          </a:bodyPr>
          <a:lstStyle/>
          <a:p>
            <a:r>
              <a:rPr lang="en-IN" sz="2400" b="1" i="1" dirty="0">
                <a:solidFill>
                  <a:srgbClr val="FF0000"/>
                </a:solidFill>
                <a:latin typeface="Calibri" panose="020F0502020204030204" pitchFamily="34" charset="0"/>
                <a:cs typeface="Calibri" panose="020F0502020204030204" pitchFamily="34" charset="0"/>
              </a:rPr>
              <a:t>Brute Force Attack</a:t>
            </a:r>
          </a:p>
          <a:p>
            <a:pPr marL="0" indent="0">
              <a:buNone/>
            </a:pPr>
            <a:r>
              <a:rPr lang="en-IN" sz="2400" dirty="0" smtClean="0">
                <a:latin typeface="Calibri" panose="020F0502020204030204" pitchFamily="34" charset="0"/>
                <a:cs typeface="Calibri" panose="020F0502020204030204" pitchFamily="34" charset="0"/>
              </a:rPr>
              <a:t>		Brute </a:t>
            </a:r>
            <a:r>
              <a:rPr lang="en-IN" sz="2400" dirty="0">
                <a:latin typeface="Calibri" panose="020F0502020204030204" pitchFamily="34" charset="0"/>
                <a:cs typeface="Calibri" panose="020F0502020204030204" pitchFamily="34" charset="0"/>
              </a:rPr>
              <a:t>Force attack attempt to recover the password by trying every </a:t>
            </a:r>
            <a:r>
              <a:rPr lang="en-IN" sz="2400" dirty="0" smtClean="0">
                <a:latin typeface="Calibri" panose="020F0502020204030204" pitchFamily="34" charset="0"/>
                <a:cs typeface="Calibri" panose="020F0502020204030204" pitchFamily="34" charset="0"/>
              </a:rPr>
              <a:t>possible combination </a:t>
            </a:r>
            <a:r>
              <a:rPr lang="en-IN" sz="2400" dirty="0">
                <a:latin typeface="Calibri" panose="020F0502020204030204" pitchFamily="34" charset="0"/>
                <a:cs typeface="Calibri" panose="020F0502020204030204" pitchFamily="34" charset="0"/>
              </a:rPr>
              <a:t>of characters. </a:t>
            </a:r>
            <a:endParaRPr lang="en-IN" sz="2400" dirty="0" smtClean="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Each </a:t>
            </a:r>
            <a:r>
              <a:rPr lang="en-IN" sz="2400" dirty="0">
                <a:latin typeface="Calibri" panose="020F0502020204030204" pitchFamily="34" charset="0"/>
                <a:cs typeface="Calibri" panose="020F0502020204030204" pitchFamily="34" charset="0"/>
              </a:rPr>
              <a:t>combination pattern is attempted until </a:t>
            </a:r>
            <a:r>
              <a:rPr lang="en-IN" sz="2400" dirty="0" smtClean="0">
                <a:latin typeface="Calibri" panose="020F0502020204030204" pitchFamily="34" charset="0"/>
                <a:cs typeface="Calibri" panose="020F0502020204030204" pitchFamily="34" charset="0"/>
              </a:rPr>
              <a:t>the </a:t>
            </a:r>
            <a:r>
              <a:rPr lang="en-IN" sz="2400" dirty="0">
                <a:latin typeface="Calibri" panose="020F0502020204030204" pitchFamily="34" charset="0"/>
                <a:cs typeface="Calibri" panose="020F0502020204030204" pitchFamily="34" charset="0"/>
              </a:rPr>
              <a:t>password is accepted. Brute forcing is the common, and basic technique </a:t>
            </a:r>
            <a:r>
              <a:rPr lang="en-IN" sz="2400" dirty="0" smtClean="0">
                <a:latin typeface="Calibri" panose="020F0502020204030204" pitchFamily="34" charset="0"/>
                <a:cs typeface="Calibri" panose="020F0502020204030204" pitchFamily="34" charset="0"/>
              </a:rPr>
              <a:t>to uncover </a:t>
            </a:r>
            <a:r>
              <a:rPr lang="en-IN" sz="2400" dirty="0">
                <a:latin typeface="Calibri" panose="020F0502020204030204" pitchFamily="34" charset="0"/>
                <a:cs typeface="Calibri" panose="020F0502020204030204" pitchFamily="34" charset="0"/>
              </a:rPr>
              <a:t>password</a:t>
            </a:r>
            <a:r>
              <a:rPr lang="en-IN" sz="2400" dirty="0" smtClean="0">
                <a:latin typeface="Calibri" panose="020F0502020204030204" pitchFamily="34" charset="0"/>
                <a:cs typeface="Calibri" panose="020F0502020204030204" pitchFamily="34" charset="0"/>
              </a:rPr>
              <a:t>.</a:t>
            </a:r>
            <a:br>
              <a:rPr lang="en-IN" sz="2400" dirty="0" smtClean="0">
                <a:latin typeface="Calibri" panose="020F0502020204030204" pitchFamily="34" charset="0"/>
                <a:cs typeface="Calibri" panose="020F0502020204030204" pitchFamily="34" charset="0"/>
              </a:rPr>
            </a:br>
            <a:endParaRPr lang="en-IN" sz="2400" dirty="0" smtClean="0">
              <a:latin typeface="Calibri" panose="020F0502020204030204" pitchFamily="34" charset="0"/>
              <a:cs typeface="Calibri" panose="020F0502020204030204" pitchFamily="34" charset="0"/>
            </a:endParaRPr>
          </a:p>
          <a:p>
            <a:r>
              <a:rPr lang="en-IN" sz="2400" b="1" i="1" dirty="0">
                <a:solidFill>
                  <a:srgbClr val="FF0000"/>
                </a:solidFill>
                <a:latin typeface="Calibri" panose="020F0502020204030204" pitchFamily="34" charset="0"/>
                <a:cs typeface="Calibri" panose="020F0502020204030204" pitchFamily="34" charset="0"/>
              </a:rPr>
              <a:t>Hash Injection</a:t>
            </a:r>
          </a:p>
          <a:p>
            <a:pPr marL="0" indent="0">
              <a:buNone/>
            </a:pPr>
            <a:r>
              <a:rPr lang="en-IN" sz="2400" dirty="0" smtClean="0">
                <a:latin typeface="Calibri" panose="020F0502020204030204" pitchFamily="34" charset="0"/>
                <a:cs typeface="Calibri" panose="020F0502020204030204" pitchFamily="34" charset="0"/>
              </a:rPr>
              <a:t>	In </a:t>
            </a:r>
            <a:r>
              <a:rPr lang="en-IN" sz="2400" dirty="0">
                <a:latin typeface="Calibri" panose="020F0502020204030204" pitchFamily="34" charset="0"/>
                <a:cs typeface="Calibri" panose="020F0502020204030204" pitchFamily="34" charset="0"/>
              </a:rPr>
              <a:t>the Hash injection attack, hashing and other cryptography </a:t>
            </a:r>
            <a:r>
              <a:rPr lang="en-IN" sz="2400" dirty="0" smtClean="0">
                <a:latin typeface="Calibri" panose="020F0502020204030204" pitchFamily="34" charset="0"/>
                <a:cs typeface="Calibri" panose="020F0502020204030204" pitchFamily="34" charset="0"/>
              </a:rPr>
              <a:t>techniques knowledge </a:t>
            </a:r>
            <a:r>
              <a:rPr lang="en-IN" sz="2400" dirty="0">
                <a:latin typeface="Calibri" panose="020F0502020204030204" pitchFamily="34" charset="0"/>
                <a:cs typeface="Calibri" panose="020F0502020204030204" pitchFamily="34" charset="0"/>
              </a:rPr>
              <a:t>is required. In this type of </a:t>
            </a:r>
            <a:r>
              <a:rPr lang="en-IN" sz="2400" dirty="0" smtClean="0">
                <a:latin typeface="Calibri" panose="020F0502020204030204" pitchFamily="34" charset="0"/>
                <a:cs typeface="Calibri" panose="020F0502020204030204" pitchFamily="34" charset="0"/>
              </a:rPr>
              <a:t>attack, </a:t>
            </a:r>
          </a:p>
          <a:p>
            <a:pPr marL="457200" indent="-457200">
              <a:buAutoNum type="alphaLcPeriod"/>
            </a:pPr>
            <a:r>
              <a:rPr lang="en-IN" sz="2400" dirty="0" smtClean="0">
                <a:latin typeface="Calibri" panose="020F0502020204030204" pitchFamily="34" charset="0"/>
                <a:cs typeface="Calibri" panose="020F0502020204030204" pitchFamily="34" charset="0"/>
              </a:rPr>
              <a:t>The </a:t>
            </a:r>
            <a:r>
              <a:rPr lang="en-IN" sz="2400" dirty="0">
                <a:latin typeface="Calibri" panose="020F0502020204030204" pitchFamily="34" charset="0"/>
                <a:cs typeface="Calibri" panose="020F0502020204030204" pitchFamily="34" charset="0"/>
              </a:rPr>
              <a:t>attacker needs to extract users log on hashes, stores in </a:t>
            </a:r>
            <a:r>
              <a:rPr lang="en-IN" sz="2400" b="1" dirty="0">
                <a:latin typeface="Calibri" panose="020F0502020204030204" pitchFamily="34" charset="0"/>
                <a:cs typeface="Calibri" panose="020F0502020204030204" pitchFamily="34" charset="0"/>
              </a:rPr>
              <a:t>Security </a:t>
            </a:r>
            <a:r>
              <a:rPr lang="en-IN" sz="2400" b="1" dirty="0" smtClean="0">
                <a:latin typeface="Calibri" panose="020F0502020204030204" pitchFamily="34" charset="0"/>
                <a:cs typeface="Calibri" panose="020F0502020204030204" pitchFamily="34" charset="0"/>
              </a:rPr>
              <a:t>Account Manager </a:t>
            </a:r>
            <a:r>
              <a:rPr lang="en-IN" sz="2400" b="1" dirty="0">
                <a:latin typeface="Calibri" panose="020F0502020204030204" pitchFamily="34" charset="0"/>
                <a:cs typeface="Calibri" panose="020F0502020204030204" pitchFamily="34" charset="0"/>
              </a:rPr>
              <a:t>(SAM) </a:t>
            </a:r>
            <a:r>
              <a:rPr lang="en-IN" sz="2400" dirty="0" smtClean="0">
                <a:latin typeface="Calibri" panose="020F0502020204030204" pitchFamily="34" charset="0"/>
                <a:cs typeface="Calibri" panose="020F0502020204030204" pitchFamily="34" charset="0"/>
              </a:rPr>
              <a:t>file. </a:t>
            </a:r>
          </a:p>
          <a:p>
            <a:pPr marL="457200" indent="-457200">
              <a:buAutoNum type="alphaLcPeriod"/>
            </a:pPr>
            <a:r>
              <a:rPr lang="en-IN" sz="2400" dirty="0" smtClean="0">
                <a:latin typeface="Calibri" panose="020F0502020204030204" pitchFamily="34" charset="0"/>
                <a:cs typeface="Calibri" panose="020F0502020204030204" pitchFamily="34" charset="0"/>
              </a:rPr>
              <a:t>b</a:t>
            </a:r>
            <a:r>
              <a:rPr lang="en-IN" sz="2400" dirty="0">
                <a:latin typeface="Calibri" panose="020F0502020204030204" pitchFamily="34" charset="0"/>
                <a:cs typeface="Calibri" panose="020F0502020204030204" pitchFamily="34" charset="0"/>
              </a:rPr>
              <a:t>. By compromising a workstation, or a server by exploiting the </a:t>
            </a:r>
            <a:r>
              <a:rPr lang="en-IN" sz="2400" dirty="0" smtClean="0">
                <a:latin typeface="Calibri" panose="020F0502020204030204" pitchFamily="34" charset="0"/>
                <a:cs typeface="Calibri" panose="020F0502020204030204" pitchFamily="34" charset="0"/>
              </a:rPr>
              <a:t>vulnerabilities, attacker </a:t>
            </a:r>
            <a:r>
              <a:rPr lang="en-IN" sz="2400" dirty="0">
                <a:latin typeface="Calibri" panose="020F0502020204030204" pitchFamily="34" charset="0"/>
                <a:cs typeface="Calibri" panose="020F0502020204030204" pitchFamily="34" charset="0"/>
              </a:rPr>
              <a:t>gain access to the machine.</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660" y="504968"/>
            <a:ext cx="9804193" cy="5743432"/>
          </a:xfrm>
        </p:spPr>
        <p:txBody>
          <a:bodyPr>
            <a:normAutofit/>
          </a:bodyPr>
          <a:lstStyle/>
          <a:p>
            <a:r>
              <a:rPr lang="en-IN" sz="2400" b="1" i="1" dirty="0">
                <a:solidFill>
                  <a:srgbClr val="FF0000"/>
                </a:solidFill>
                <a:latin typeface="Calibri" panose="020F0502020204030204" pitchFamily="34" charset="0"/>
                <a:cs typeface="Calibri" panose="020F0502020204030204" pitchFamily="34" charset="0"/>
              </a:rPr>
              <a:t>Passive Online </a:t>
            </a:r>
            <a:r>
              <a:rPr lang="en-IN" sz="2400" b="1" i="1" dirty="0" smtClean="0">
                <a:solidFill>
                  <a:srgbClr val="FF0000"/>
                </a:solidFill>
                <a:latin typeface="Calibri" panose="020F0502020204030204" pitchFamily="34" charset="0"/>
                <a:cs typeface="Calibri" panose="020F0502020204030204" pitchFamily="34" charset="0"/>
              </a:rPr>
              <a:t>Attacks </a:t>
            </a:r>
          </a:p>
          <a:p>
            <a:pPr marL="0" indent="0">
              <a:buNone/>
            </a:pPr>
            <a:r>
              <a:rPr lang="en-IN" sz="2400" b="1" i="1" dirty="0">
                <a:solidFill>
                  <a:srgbClr val="FF0000"/>
                </a:solidFill>
                <a:latin typeface="Calibri" panose="020F0502020204030204" pitchFamily="34" charset="0"/>
                <a:cs typeface="Calibri" panose="020F0502020204030204" pitchFamily="34" charset="0"/>
              </a:rPr>
              <a:t>	</a:t>
            </a:r>
            <a:r>
              <a:rPr lang="en-IN" sz="2400" b="1" i="1" dirty="0" smtClean="0">
                <a:solidFill>
                  <a:srgbClr val="FF0000"/>
                </a:solidFill>
                <a:latin typeface="Calibri" panose="020F0502020204030204" pitchFamily="34" charset="0"/>
                <a:cs typeface="Calibri" panose="020F0502020204030204" pitchFamily="34" charset="0"/>
              </a:rPr>
              <a:t>	</a:t>
            </a:r>
            <a:r>
              <a:rPr lang="en-IN" sz="2200" dirty="0" smtClean="0"/>
              <a:t>Passive </a:t>
            </a:r>
            <a:r>
              <a:rPr lang="en-IN" sz="2200" dirty="0"/>
              <a:t>online attacks are performed without interfering with the target. </a:t>
            </a:r>
            <a:r>
              <a:rPr lang="en-IN" sz="2200" dirty="0" smtClean="0"/>
              <a:t>Importance </a:t>
            </a:r>
            <a:r>
              <a:rPr lang="en-IN" sz="2400" dirty="0" smtClean="0"/>
              <a:t>of </a:t>
            </a:r>
            <a:r>
              <a:rPr lang="en-IN" sz="2400" dirty="0"/>
              <a:t>these attacks is because of extraction of the password without revealing </a:t>
            </a:r>
            <a:r>
              <a:rPr lang="en-IN" sz="2400" dirty="0" smtClean="0"/>
              <a:t>the information </a:t>
            </a:r>
            <a:r>
              <a:rPr lang="en-IN" sz="2400" dirty="0"/>
              <a:t>as it obtains password without directly probing the </a:t>
            </a:r>
            <a:r>
              <a:rPr lang="en-IN" sz="2400" dirty="0" smtClean="0"/>
              <a:t>target.</a:t>
            </a:r>
          </a:p>
          <a:p>
            <a:pPr marL="0" indent="0">
              <a:buNone/>
            </a:pPr>
            <a:endParaRPr lang="en-IN" sz="2400" i="1" dirty="0">
              <a:solidFill>
                <a:srgbClr val="FF0000"/>
              </a:solidFill>
              <a:latin typeface="Calibri" panose="020F0502020204030204" pitchFamily="34" charset="0"/>
              <a:cs typeface="Calibri" panose="020F0502020204030204" pitchFamily="34" charset="0"/>
            </a:endParaRPr>
          </a:p>
          <a:p>
            <a:pPr marL="0" indent="0">
              <a:buNone/>
            </a:pPr>
            <a:r>
              <a:rPr lang="en-IN" sz="2400" b="1" i="1" dirty="0"/>
              <a:t>Wire </a:t>
            </a:r>
            <a:r>
              <a:rPr lang="en-IN" sz="2400" b="1" i="1" dirty="0" smtClean="0"/>
              <a:t>Sniffing</a:t>
            </a:r>
          </a:p>
          <a:p>
            <a:pPr marL="0" indent="0">
              <a:buNone/>
            </a:pPr>
            <a:r>
              <a:rPr lang="en-IN" sz="2400" b="1" i="1" dirty="0"/>
              <a:t>Man-in-the-Middle </a:t>
            </a:r>
            <a:r>
              <a:rPr lang="en-IN" sz="2400" b="1" i="1" dirty="0" smtClean="0"/>
              <a:t>Attack</a:t>
            </a:r>
            <a:endParaRPr lang="en-IN" sz="2400" b="1" i="1" dirty="0"/>
          </a:p>
          <a:p>
            <a:pPr marL="0" indent="0">
              <a:buNone/>
            </a:pPr>
            <a:r>
              <a:rPr lang="en-IN" sz="2400" b="1" i="1" dirty="0"/>
              <a:t>Replay Attack</a:t>
            </a:r>
            <a:endParaRPr lang="en-IN" sz="2400" i="1" dirty="0">
              <a:solidFill>
                <a:srgbClr val="FF0000"/>
              </a:solidFill>
              <a:latin typeface="Calibri" panose="020F0502020204030204" pitchFamily="34" charset="0"/>
              <a:cs typeface="Calibri" panose="020F050202020403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779699" y="737407"/>
            <a:ext cx="10520745" cy="5280579"/>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604" y="559559"/>
            <a:ext cx="9763250" cy="5729784"/>
          </a:xfrm>
        </p:spPr>
        <p:txBody>
          <a:bodyPr>
            <a:normAutofit/>
          </a:bodyPr>
          <a:lstStyle/>
          <a:p>
            <a:pPr marL="0" indent="0">
              <a:buNone/>
            </a:pPr>
            <a:r>
              <a:rPr lang="en-IN" sz="2400" b="1" dirty="0">
                <a:latin typeface="Calibri" panose="020F0502020204030204" pitchFamily="34" charset="0"/>
                <a:cs typeface="Calibri" panose="020F0502020204030204" pitchFamily="34" charset="0"/>
              </a:rPr>
              <a:t>Default Password</a:t>
            </a:r>
          </a:p>
          <a:p>
            <a:pPr marL="0" indent="0">
              <a:buNone/>
            </a:pPr>
            <a:r>
              <a:rPr lang="en-IN" sz="2400" dirty="0" smtClean="0">
                <a:latin typeface="Calibri" panose="020F0502020204030204" pitchFamily="34" charset="0"/>
                <a:cs typeface="Calibri" panose="020F0502020204030204" pitchFamily="34" charset="0"/>
              </a:rPr>
              <a:t>		Every </a:t>
            </a:r>
            <a:r>
              <a:rPr lang="en-IN" sz="2400" dirty="0">
                <a:latin typeface="Calibri" panose="020F0502020204030204" pitchFamily="34" charset="0"/>
                <a:cs typeface="Calibri" panose="020F0502020204030204" pitchFamily="34" charset="0"/>
              </a:rPr>
              <a:t>new equipment is configured with </a:t>
            </a:r>
            <a:r>
              <a:rPr lang="en-IN" sz="2400" dirty="0">
                <a:solidFill>
                  <a:srgbClr val="FF0000"/>
                </a:solidFill>
                <a:latin typeface="Calibri" panose="020F0502020204030204" pitchFamily="34" charset="0"/>
                <a:cs typeface="Calibri" panose="020F0502020204030204" pitchFamily="34" charset="0"/>
              </a:rPr>
              <a:t>a default password by the manufactures</a:t>
            </a:r>
            <a:r>
              <a:rPr lang="en-IN" sz="2400" dirty="0">
                <a:latin typeface="Calibri" panose="020F0502020204030204" pitchFamily="34" charset="0"/>
                <a:cs typeface="Calibri" panose="020F0502020204030204" pitchFamily="34" charset="0"/>
              </a:rPr>
              <a:t>. It </a:t>
            </a:r>
            <a:r>
              <a:rPr lang="en-IN" sz="2400" dirty="0" smtClean="0">
                <a:latin typeface="Calibri" panose="020F0502020204030204" pitchFamily="34" charset="0"/>
                <a:cs typeface="Calibri" panose="020F0502020204030204" pitchFamily="34" charset="0"/>
              </a:rPr>
              <a:t>is recommended </a:t>
            </a:r>
            <a:r>
              <a:rPr lang="en-IN" sz="2400" dirty="0">
                <a:latin typeface="Calibri" panose="020F0502020204030204" pitchFamily="34" charset="0"/>
                <a:cs typeface="Calibri" panose="020F0502020204030204" pitchFamily="34" charset="0"/>
              </a:rPr>
              <a:t>to change the default password to a unique, secret set of characters</a:t>
            </a:r>
            <a:r>
              <a:rPr lang="en-IN" sz="2400" dirty="0" smtClean="0">
                <a:latin typeface="Calibri" panose="020F0502020204030204" pitchFamily="34" charset="0"/>
                <a:cs typeface="Calibri" panose="020F0502020204030204" pitchFamily="34" charset="0"/>
              </a:rPr>
              <a:t>.</a:t>
            </a:r>
          </a:p>
          <a:p>
            <a:pPr marL="0" indent="0">
              <a:buNone/>
            </a:pPr>
            <a:r>
              <a:rPr lang="en-IN" sz="2400" dirty="0">
                <a:latin typeface="Calibri" panose="020F0502020204030204" pitchFamily="34" charset="0"/>
                <a:cs typeface="Calibri" panose="020F0502020204030204" pitchFamily="34" charset="0"/>
              </a:rPr>
              <a:t>	</a:t>
            </a:r>
            <a:r>
              <a:rPr lang="en-IN" sz="2400" dirty="0" smtClean="0">
                <a:latin typeface="Calibri" panose="020F0502020204030204" pitchFamily="34" charset="0"/>
                <a:cs typeface="Calibri" panose="020F0502020204030204" pitchFamily="34" charset="0"/>
              </a:rPr>
              <a:t>	 An attacker </a:t>
            </a:r>
            <a:r>
              <a:rPr lang="en-IN" sz="2400" dirty="0">
                <a:latin typeface="Calibri" panose="020F0502020204030204" pitchFamily="34" charset="0"/>
                <a:cs typeface="Calibri" panose="020F0502020204030204" pitchFamily="34" charset="0"/>
              </a:rPr>
              <a:t>using default passwords by searching through the official website of </a:t>
            </a:r>
            <a:r>
              <a:rPr lang="en-IN" sz="2400" dirty="0" smtClean="0">
                <a:latin typeface="Calibri" panose="020F0502020204030204" pitchFamily="34" charset="0"/>
                <a:cs typeface="Calibri" panose="020F0502020204030204" pitchFamily="34" charset="0"/>
              </a:rPr>
              <a:t>device manufacturer </a:t>
            </a:r>
            <a:r>
              <a:rPr lang="en-IN" sz="2400" dirty="0">
                <a:latin typeface="Calibri" panose="020F0502020204030204" pitchFamily="34" charset="0"/>
                <a:cs typeface="Calibri" panose="020F0502020204030204" pitchFamily="34" charset="0"/>
              </a:rPr>
              <a:t>or through online tools for searching default passwords can attempt </a:t>
            </a:r>
            <a:r>
              <a:rPr lang="en-IN" sz="2400" dirty="0" smtClean="0">
                <a:latin typeface="Calibri" panose="020F0502020204030204" pitchFamily="34" charset="0"/>
                <a:cs typeface="Calibri" panose="020F0502020204030204" pitchFamily="34" charset="0"/>
              </a:rPr>
              <a:t>this type </a:t>
            </a:r>
            <a:r>
              <a:rPr lang="en-IN" sz="2400" dirty="0">
                <a:latin typeface="Calibri" panose="020F0502020204030204" pitchFamily="34" charset="0"/>
                <a:cs typeface="Calibri" panose="020F0502020204030204" pitchFamily="34" charset="0"/>
              </a:rPr>
              <a:t>of attack</a:t>
            </a:r>
            <a:r>
              <a:rPr lang="en-IN" sz="2400" dirty="0" smtClean="0">
                <a:latin typeface="Calibri" panose="020F0502020204030204" pitchFamily="34" charset="0"/>
                <a:cs typeface="Calibri" panose="020F0502020204030204" pitchFamily="34" charset="0"/>
              </a:rPr>
              <a:t>.</a:t>
            </a:r>
          </a:p>
          <a:p>
            <a:pPr marL="0" indent="0">
              <a:buNone/>
            </a:pPr>
            <a:endParaRPr lang="en-IN" sz="2400" dirty="0">
              <a:latin typeface="Calibri" panose="020F0502020204030204" pitchFamily="34" charset="0"/>
              <a:cs typeface="Calibri" panose="020F0502020204030204" pitchFamily="34" charset="0"/>
            </a:endParaRPr>
          </a:p>
          <a:p>
            <a:r>
              <a:rPr lang="en-IN" sz="2400" dirty="0"/>
              <a:t> </a:t>
            </a:r>
            <a:r>
              <a:rPr lang="en-IN" sz="2400" dirty="0" smtClean="0"/>
              <a:t>https</a:t>
            </a:r>
            <a:r>
              <a:rPr lang="en-IN" sz="2400" dirty="0"/>
              <a:t>://cirt.net/</a:t>
            </a:r>
          </a:p>
          <a:p>
            <a:r>
              <a:rPr lang="en-IN" sz="2400" dirty="0" smtClean="0"/>
              <a:t>https</a:t>
            </a:r>
            <a:r>
              <a:rPr lang="en-IN" sz="2400" dirty="0"/>
              <a:t>://default-password.info/</a:t>
            </a:r>
          </a:p>
          <a:p>
            <a:r>
              <a:rPr lang="en-IN" sz="2400" dirty="0" smtClean="0"/>
              <a:t>http</a:t>
            </a:r>
            <a:r>
              <a:rPr lang="en-IN" sz="2400" dirty="0"/>
              <a:t>://www.passwordsdatabase.com/</a:t>
            </a:r>
            <a:endParaRPr lang="en-IN" sz="2400" dirty="0">
              <a:latin typeface="Calibri" panose="020F0502020204030204" pitchFamily="34" charset="0"/>
              <a:cs typeface="Calibri" panose="020F050202020403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891731" y="1481563"/>
            <a:ext cx="9369702" cy="4766836"/>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038" y="592608"/>
            <a:ext cx="10865774" cy="5712658"/>
          </a:xfrm>
        </p:spPr>
        <p:txBody>
          <a:bodyPr>
            <a:normAutofit/>
          </a:bodyPr>
          <a:lstStyle/>
          <a:p>
            <a:pPr marL="0" indent="0">
              <a:buNone/>
            </a:pPr>
            <a:r>
              <a:rPr lang="en-IN" sz="2400" b="1" i="1" dirty="0">
                <a:solidFill>
                  <a:srgbClr val="FF0000"/>
                </a:solidFill>
                <a:latin typeface="Calibri" panose="020F0502020204030204" pitchFamily="34" charset="0"/>
                <a:cs typeface="Calibri" panose="020F0502020204030204" pitchFamily="34" charset="0"/>
              </a:rPr>
              <a:t>Microsoft </a:t>
            </a:r>
            <a:r>
              <a:rPr lang="en-IN" sz="2400" b="1" i="1" dirty="0" smtClean="0">
                <a:solidFill>
                  <a:srgbClr val="FF0000"/>
                </a:solidFill>
                <a:latin typeface="Calibri" panose="020F0502020204030204" pitchFamily="34" charset="0"/>
                <a:cs typeface="Calibri" panose="020F0502020204030204" pitchFamily="34" charset="0"/>
              </a:rPr>
              <a:t>Authentication</a:t>
            </a:r>
          </a:p>
          <a:p>
            <a:pPr marL="0" indent="0">
              <a:buNone/>
            </a:pPr>
            <a:r>
              <a:rPr lang="en-IN" sz="2400" b="1" i="1" dirty="0">
                <a:latin typeface="Calibri" panose="020F0502020204030204" pitchFamily="34" charset="0"/>
                <a:cs typeface="Calibri" panose="020F0502020204030204" pitchFamily="34" charset="0"/>
              </a:rPr>
              <a:t>	</a:t>
            </a:r>
            <a:r>
              <a:rPr lang="en-IN" sz="2400" b="1" i="1" dirty="0" smtClean="0">
                <a:latin typeface="Calibri" panose="020F0502020204030204" pitchFamily="34" charset="0"/>
                <a:cs typeface="Calibri" panose="020F0502020204030204" pitchFamily="34" charset="0"/>
              </a:rPr>
              <a:t>			</a:t>
            </a:r>
            <a:r>
              <a:rPr lang="en-IN" sz="2400" dirty="0" smtClean="0">
                <a:latin typeface="Calibri" panose="020F0502020204030204" pitchFamily="34" charset="0"/>
                <a:cs typeface="Calibri" panose="020F0502020204030204" pitchFamily="34" charset="0"/>
              </a:rPr>
              <a:t>Microsoft </a:t>
            </a:r>
            <a:r>
              <a:rPr lang="en-IN" sz="2400" dirty="0">
                <a:latin typeface="Calibri" panose="020F0502020204030204" pitchFamily="34" charset="0"/>
                <a:cs typeface="Calibri" panose="020F0502020204030204" pitchFamily="34" charset="0"/>
              </a:rPr>
              <a:t>platform, operating system implements a default set of </a:t>
            </a:r>
            <a:r>
              <a:rPr lang="en-IN" sz="2400" dirty="0" smtClean="0">
                <a:latin typeface="Calibri" panose="020F0502020204030204" pitchFamily="34" charset="0"/>
                <a:cs typeface="Calibri" panose="020F0502020204030204" pitchFamily="34" charset="0"/>
              </a:rPr>
              <a:t>authentication protocols</a:t>
            </a:r>
            <a:r>
              <a:rPr lang="en-IN" sz="2400" dirty="0">
                <a:latin typeface="Calibri" panose="020F0502020204030204" pitchFamily="34" charset="0"/>
                <a:cs typeface="Calibri" panose="020F0502020204030204" pitchFamily="34" charset="0"/>
              </a:rPr>
              <a:t>, including, Kerberos, Security Account Manager (SAM), NT LAN </a:t>
            </a:r>
            <a:r>
              <a:rPr lang="en-IN" sz="2400" dirty="0" smtClean="0">
                <a:latin typeface="Calibri" panose="020F0502020204030204" pitchFamily="34" charset="0"/>
                <a:cs typeface="Calibri" panose="020F0502020204030204" pitchFamily="34" charset="0"/>
              </a:rPr>
              <a:t>Manager (NTLM</a:t>
            </a:r>
            <a:r>
              <a:rPr lang="en-IN" sz="2400" dirty="0">
                <a:latin typeface="Calibri" panose="020F0502020204030204" pitchFamily="34" charset="0"/>
                <a:cs typeface="Calibri" panose="020F0502020204030204" pitchFamily="34" charset="0"/>
              </a:rPr>
              <a:t>), LM, and other authentication mechanisms. These protocols ensure </a:t>
            </a:r>
            <a:r>
              <a:rPr lang="en-IN" sz="2400" dirty="0" smtClean="0">
                <a:latin typeface="Calibri" panose="020F0502020204030204" pitchFamily="34" charset="0"/>
                <a:cs typeface="Calibri" panose="020F0502020204030204" pitchFamily="34" charset="0"/>
              </a:rPr>
              <a:t>the authentication </a:t>
            </a:r>
            <a:r>
              <a:rPr lang="en-IN" sz="2400" dirty="0">
                <a:latin typeface="Calibri" panose="020F0502020204030204" pitchFamily="34" charset="0"/>
                <a:cs typeface="Calibri" panose="020F0502020204030204" pitchFamily="34" charset="0"/>
              </a:rPr>
              <a:t>of users, computers, and </a:t>
            </a:r>
            <a:r>
              <a:rPr lang="en-IN" sz="2400" dirty="0" smtClean="0">
                <a:latin typeface="Calibri" panose="020F0502020204030204" pitchFamily="34" charset="0"/>
                <a:cs typeface="Calibri" panose="020F0502020204030204" pitchFamily="34" charset="0"/>
              </a:rPr>
              <a:t>services.</a:t>
            </a:r>
          </a:p>
          <a:p>
            <a:pPr marL="0" indent="0">
              <a:buNone/>
            </a:pPr>
            <a:endParaRPr lang="en-IN" sz="2400" dirty="0">
              <a:latin typeface="Calibri" panose="020F0502020204030204" pitchFamily="34" charset="0"/>
              <a:cs typeface="Calibri" panose="020F0502020204030204" pitchFamily="34" charset="0"/>
            </a:endParaRPr>
          </a:p>
          <a:p>
            <a:r>
              <a:rPr lang="en-IN" sz="2400" b="1" i="1" dirty="0" smtClean="0">
                <a:solidFill>
                  <a:srgbClr val="FF0000"/>
                </a:solidFill>
                <a:latin typeface="Calibri" panose="020F0502020204030204" pitchFamily="34" charset="0"/>
                <a:cs typeface="Calibri" panose="020F0502020204030204" pitchFamily="34" charset="0"/>
              </a:rPr>
              <a:t>Security </a:t>
            </a:r>
            <a:r>
              <a:rPr lang="en-IN" sz="2400" b="1" i="1" dirty="0">
                <a:solidFill>
                  <a:srgbClr val="FF0000"/>
                </a:solidFill>
                <a:latin typeface="Calibri" panose="020F0502020204030204" pitchFamily="34" charset="0"/>
                <a:cs typeface="Calibri" panose="020F0502020204030204" pitchFamily="34" charset="0"/>
              </a:rPr>
              <a:t>Account Manager (SAM)</a:t>
            </a:r>
          </a:p>
          <a:p>
            <a:pPr marL="0" indent="0">
              <a:buNone/>
            </a:pPr>
            <a:r>
              <a:rPr lang="en-IN" sz="2400" dirty="0" smtClean="0">
                <a:latin typeface="Calibri" panose="020F0502020204030204" pitchFamily="34" charset="0"/>
                <a:cs typeface="Calibri" panose="020F0502020204030204" pitchFamily="34" charset="0"/>
              </a:rPr>
              <a:t>	Security </a:t>
            </a:r>
            <a:r>
              <a:rPr lang="en-IN" sz="2400" dirty="0">
                <a:latin typeface="Calibri" panose="020F0502020204030204" pitchFamily="34" charset="0"/>
                <a:cs typeface="Calibri" panose="020F0502020204030204" pitchFamily="34" charset="0"/>
              </a:rPr>
              <a:t>Account Manager SAM is a database that stores credentials and other </a:t>
            </a:r>
            <a:r>
              <a:rPr lang="en-IN" sz="2400" dirty="0" smtClean="0">
                <a:latin typeface="Calibri" panose="020F0502020204030204" pitchFamily="34" charset="0"/>
                <a:cs typeface="Calibri" panose="020F0502020204030204" pitchFamily="34" charset="0"/>
              </a:rPr>
              <a:t>account parameters </a:t>
            </a:r>
            <a:r>
              <a:rPr lang="en-IN" sz="2400" dirty="0">
                <a:latin typeface="Calibri" panose="020F0502020204030204" pitchFamily="34" charset="0"/>
                <a:cs typeface="Calibri" panose="020F0502020204030204" pitchFamily="34" charset="0"/>
              </a:rPr>
              <a:t>such as passwords for the authentication process in a Windows </a:t>
            </a:r>
            <a:r>
              <a:rPr lang="en-IN" sz="2400" dirty="0" smtClean="0">
                <a:latin typeface="Calibri" panose="020F0502020204030204" pitchFamily="34" charset="0"/>
                <a:cs typeface="Calibri" panose="020F0502020204030204" pitchFamily="34" charset="0"/>
              </a:rPr>
              <a:t>Operating system.</a:t>
            </a:r>
          </a:p>
          <a:p>
            <a:pPr marL="0" indent="0">
              <a:buNone/>
            </a:pPr>
            <a:r>
              <a:rPr lang="en-IN" sz="2400" dirty="0"/>
              <a:t>The SAM file located in directory c:\windows\system32\config\SAM.</a:t>
            </a:r>
            <a:endParaRPr lang="en-IN" sz="2400" dirty="0">
              <a:latin typeface="Calibri" panose="020F0502020204030204" pitchFamily="34" charset="0"/>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955" y="698377"/>
            <a:ext cx="9404723" cy="956534"/>
          </a:xfrm>
        </p:spPr>
        <p:txBody>
          <a:bodyPr/>
          <a:lstStyle/>
          <a:p>
            <a:pPr algn="ctr"/>
            <a:r>
              <a:rPr lang="en-US" altLang="en-US" sz="4400" dirty="0">
                <a:latin typeface="Times New Roman" panose="02020603050405020304" pitchFamily="18" charset="0"/>
              </a:rPr>
              <a:t>Hybrid Topology</a:t>
            </a:r>
            <a:endParaRPr lang="en-IN" dirty="0"/>
          </a:p>
        </p:txBody>
      </p:sp>
      <p:pic>
        <p:nvPicPr>
          <p:cNvPr id="4" name="Content Placeholder 3"/>
          <p:cNvPicPr>
            <a:picLocks noGrp="1" noChangeAspect="1"/>
          </p:cNvPicPr>
          <p:nvPr>
            <p:ph idx="1"/>
          </p:nvPr>
        </p:nvPicPr>
        <p:blipFill>
          <a:blip r:embed="rId2"/>
          <a:stretch>
            <a:fillRect/>
          </a:stretch>
        </p:blipFill>
        <p:spPr>
          <a:xfrm>
            <a:off x="6970955" y="2728358"/>
            <a:ext cx="4949714" cy="3009467"/>
          </a:xfrm>
          <a:prstGeom prst="rect">
            <a:avLst/>
          </a:prstGeom>
        </p:spPr>
      </p:pic>
      <p:sp>
        <p:nvSpPr>
          <p:cNvPr id="3" name="Rectangle 2"/>
          <p:cNvSpPr/>
          <p:nvPr/>
        </p:nvSpPr>
        <p:spPr>
          <a:xfrm>
            <a:off x="874955" y="1944009"/>
            <a:ext cx="6096000" cy="2677656"/>
          </a:xfrm>
          <a:prstGeom prst="rect">
            <a:avLst/>
          </a:prstGeom>
        </p:spPr>
        <p:txBody>
          <a:bodyPr>
            <a:spAutoFit/>
          </a:bodyPr>
          <a:lstStyle/>
          <a:p>
            <a:pPr marL="285750" indent="-28575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It is two different types of topologies which is a mixture of two or more topologies.</a:t>
            </a:r>
          </a:p>
          <a:p>
            <a:pPr marL="285750" indent="-28575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For example if in an office in one department ring topology is used and in another star topology is used, connecting these topologies will result in Hybrid Topology</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413842" y="777922"/>
            <a:ext cx="10359306" cy="5590926"/>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9509" y="2521988"/>
            <a:ext cx="10746298" cy="2542539"/>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1933"/>
          </a:xfrm>
        </p:spPr>
        <p:txBody>
          <a:bodyPr/>
          <a:lstStyle/>
          <a:p>
            <a:pPr algn="ctr"/>
            <a:r>
              <a:rPr lang="en-IN" b="1" dirty="0"/>
              <a:t>Denial-of-Services</a:t>
            </a:r>
            <a:endParaRPr lang="en-IN" dirty="0"/>
          </a:p>
        </p:txBody>
      </p:sp>
      <p:sp>
        <p:nvSpPr>
          <p:cNvPr id="3" name="Content Placeholder 2"/>
          <p:cNvSpPr>
            <a:spLocks noGrp="1"/>
          </p:cNvSpPr>
          <p:nvPr>
            <p:ph idx="1"/>
          </p:nvPr>
        </p:nvSpPr>
        <p:spPr>
          <a:xfrm>
            <a:off x="846162" y="1692322"/>
            <a:ext cx="9203692" cy="4556077"/>
          </a:xfrm>
        </p:spPr>
        <p:txBody>
          <a:bodyPr/>
          <a:lstStyle/>
          <a:p>
            <a:r>
              <a:rPr lang="en-IN" dirty="0"/>
              <a:t>Denial-of-Service (</a:t>
            </a:r>
            <a:r>
              <a:rPr lang="en-IN" dirty="0" err="1"/>
              <a:t>DoS</a:t>
            </a:r>
            <a:r>
              <a:rPr lang="en-IN" dirty="0"/>
              <a:t>) is a type of attack in which service offered by a system or </a:t>
            </a:r>
            <a:r>
              <a:rPr lang="en-IN" dirty="0" smtClean="0"/>
              <a:t>a network </a:t>
            </a:r>
            <a:r>
              <a:rPr lang="en-IN" b="1" dirty="0">
                <a:solidFill>
                  <a:srgbClr val="FF0000"/>
                </a:solidFill>
              </a:rPr>
              <a:t>is denied</a:t>
            </a:r>
            <a:r>
              <a:rPr lang="en-IN" b="1" dirty="0" smtClean="0">
                <a:solidFill>
                  <a:srgbClr val="FF0000"/>
                </a:solidFill>
              </a:rPr>
              <a:t>.</a:t>
            </a:r>
          </a:p>
          <a:p>
            <a:pPr lvl="1"/>
            <a:r>
              <a:rPr lang="en-IN" dirty="0"/>
              <a:t>Services may either be </a:t>
            </a:r>
            <a:r>
              <a:rPr lang="en-IN" dirty="0" smtClean="0"/>
              <a:t>denied</a:t>
            </a:r>
            <a:endParaRPr lang="en-IN" dirty="0"/>
          </a:p>
          <a:p>
            <a:pPr lvl="1"/>
            <a:r>
              <a:rPr lang="en-IN" dirty="0"/>
              <a:t>R</a:t>
            </a:r>
            <a:r>
              <a:rPr lang="en-IN" dirty="0" smtClean="0"/>
              <a:t>educed </a:t>
            </a:r>
            <a:r>
              <a:rPr lang="en-IN" dirty="0"/>
              <a:t>the </a:t>
            </a:r>
            <a:r>
              <a:rPr lang="en-IN" dirty="0" smtClean="0"/>
              <a:t>functionality.</a:t>
            </a:r>
          </a:p>
          <a:p>
            <a:pPr lvl="1"/>
            <a:r>
              <a:rPr lang="en-IN" dirty="0" smtClean="0"/>
              <a:t>Prevent the </a:t>
            </a:r>
            <a:r>
              <a:rPr lang="en-IN" dirty="0"/>
              <a:t>access to the </a:t>
            </a:r>
            <a:r>
              <a:rPr lang="en-IN" dirty="0" smtClean="0"/>
              <a:t>resources (Legitimate).</a:t>
            </a:r>
          </a:p>
          <a:p>
            <a:pPr lvl="1"/>
            <a:endParaRPr lang="en-IN" b="1" dirty="0">
              <a:solidFill>
                <a:srgbClr val="FF0000"/>
              </a:solidFill>
            </a:endParaRPr>
          </a:p>
          <a:p>
            <a:r>
              <a:rPr lang="en-IN" dirty="0"/>
              <a:t>G</a:t>
            </a:r>
            <a:r>
              <a:rPr lang="en-IN" dirty="0" smtClean="0"/>
              <a:t>enerating </a:t>
            </a:r>
            <a:r>
              <a:rPr lang="en-IN" dirty="0"/>
              <a:t>a large number of request to the target system </a:t>
            </a:r>
            <a:r>
              <a:rPr lang="en-IN" dirty="0" smtClean="0"/>
              <a:t>for service.</a:t>
            </a:r>
            <a:r>
              <a:rPr lang="en-IN" dirty="0"/>
              <a:t> request overload the system capacity </a:t>
            </a:r>
            <a:r>
              <a:rPr lang="en-IN" dirty="0" smtClean="0"/>
              <a:t>to entertain </a:t>
            </a:r>
            <a:r>
              <a:rPr lang="en-IN" dirty="0"/>
              <a:t>resulting denial of service.</a:t>
            </a:r>
            <a:endParaRPr lang="en-IN" b="1" dirty="0">
              <a:solidFill>
                <a:srgbClr val="FF0000"/>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3458" y="1898072"/>
            <a:ext cx="9176396" cy="4350327"/>
          </a:xfrm>
        </p:spPr>
        <p:txBody>
          <a:bodyPr/>
          <a:lstStyle/>
          <a:p>
            <a:pPr marL="0" indent="0">
              <a:buNone/>
            </a:pPr>
            <a:r>
              <a:rPr lang="en-IN" dirty="0"/>
              <a:t>Symptoms of </a:t>
            </a:r>
            <a:r>
              <a:rPr lang="en-IN" dirty="0" err="1"/>
              <a:t>DoS</a:t>
            </a:r>
            <a:r>
              <a:rPr lang="en-IN" dirty="0"/>
              <a:t> attack are: </a:t>
            </a:r>
            <a:r>
              <a:rPr lang="en-IN" dirty="0" smtClean="0"/>
              <a:t>-</a:t>
            </a:r>
          </a:p>
          <a:p>
            <a:pPr lvl="1">
              <a:buFont typeface="Wingdings" panose="05000000000000000000" pitchFamily="2" charset="2"/>
              <a:buChar char="v"/>
            </a:pPr>
            <a:r>
              <a:rPr lang="en-IN" sz="2000" dirty="0" smtClean="0"/>
              <a:t>Slow </a:t>
            </a:r>
            <a:r>
              <a:rPr lang="en-IN" sz="2000" dirty="0"/>
              <a:t>performance</a:t>
            </a:r>
          </a:p>
          <a:p>
            <a:pPr lvl="1">
              <a:buFont typeface="Wingdings" panose="05000000000000000000" pitchFamily="2" charset="2"/>
              <a:buChar char="v"/>
            </a:pPr>
            <a:r>
              <a:rPr lang="en-IN" sz="2000" dirty="0" smtClean="0"/>
              <a:t>Increase </a:t>
            </a:r>
            <a:r>
              <a:rPr lang="en-IN" sz="2000" dirty="0"/>
              <a:t>in spam emails</a:t>
            </a:r>
          </a:p>
          <a:p>
            <a:pPr lvl="1">
              <a:buFont typeface="Wingdings" panose="05000000000000000000" pitchFamily="2" charset="2"/>
              <a:buChar char="v"/>
            </a:pPr>
            <a:r>
              <a:rPr lang="en-IN" sz="2000" dirty="0" smtClean="0"/>
              <a:t>Unavailability </a:t>
            </a:r>
            <a:r>
              <a:rPr lang="en-IN" sz="2000" dirty="0"/>
              <a:t>of a </a:t>
            </a:r>
            <a:r>
              <a:rPr lang="en-IN" sz="2000" dirty="0" smtClean="0"/>
              <a:t>resource</a:t>
            </a:r>
          </a:p>
          <a:p>
            <a:pPr lvl="1">
              <a:buFont typeface="Wingdings" panose="05000000000000000000" pitchFamily="2" charset="2"/>
              <a:buChar char="v"/>
            </a:pPr>
            <a:r>
              <a:rPr lang="en-IN" sz="2000" dirty="0"/>
              <a:t>Loss of access to a </a:t>
            </a:r>
            <a:r>
              <a:rPr lang="en-IN" sz="2000" dirty="0" smtClean="0"/>
              <a:t>website</a:t>
            </a:r>
          </a:p>
          <a:p>
            <a:pPr lvl="1">
              <a:buFont typeface="Wingdings" panose="05000000000000000000" pitchFamily="2" charset="2"/>
              <a:buChar char="v"/>
            </a:pPr>
            <a:r>
              <a:rPr lang="en-IN" sz="2000" dirty="0"/>
              <a:t>Denial of access to any internet services.</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9664" y="723331"/>
            <a:ext cx="9787602" cy="5388590"/>
          </a:xfrm>
        </p:spPr>
        <p:txBody>
          <a:bodyPr/>
          <a:lstStyle/>
          <a:p>
            <a:r>
              <a:rPr lang="en-IN" b="1" dirty="0"/>
              <a:t>Distributed Denial of Service (DDoS</a:t>
            </a:r>
            <a:r>
              <a:rPr lang="en-IN" b="1" dirty="0" smtClean="0"/>
              <a:t>)</a:t>
            </a:r>
          </a:p>
          <a:p>
            <a:pPr lvl="1"/>
            <a:r>
              <a:rPr lang="en-IN" dirty="0"/>
              <a:t>Distributed </a:t>
            </a:r>
            <a:r>
              <a:rPr lang="en-IN" dirty="0" err="1"/>
              <a:t>DoS</a:t>
            </a:r>
            <a:r>
              <a:rPr lang="en-IN" dirty="0"/>
              <a:t> attack, multiple compromised systems are involved to attack a </a:t>
            </a:r>
            <a:r>
              <a:rPr lang="en-IN" dirty="0" smtClean="0"/>
              <a:t>target causing </a:t>
            </a:r>
            <a:r>
              <a:rPr lang="en-IN" dirty="0"/>
              <a:t>a denial of service. Botnets are used for DDoS attack</a:t>
            </a:r>
          </a:p>
        </p:txBody>
      </p:sp>
      <p:pic>
        <p:nvPicPr>
          <p:cNvPr id="4" name="Picture 3"/>
          <p:cNvPicPr>
            <a:picLocks noChangeAspect="1"/>
          </p:cNvPicPr>
          <p:nvPr/>
        </p:nvPicPr>
        <p:blipFill>
          <a:blip r:embed="rId2"/>
          <a:stretch>
            <a:fillRect/>
          </a:stretch>
        </p:blipFill>
        <p:spPr>
          <a:xfrm>
            <a:off x="1842448" y="1896099"/>
            <a:ext cx="8584442" cy="4611538"/>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12058"/>
          </a:xfrm>
        </p:spPr>
        <p:txBody>
          <a:bodyPr/>
          <a:lstStyle/>
          <a:p>
            <a:r>
              <a:rPr lang="en-IN" b="1" dirty="0" err="1"/>
              <a:t>DoS</a:t>
            </a:r>
            <a:r>
              <a:rPr lang="en-IN" b="1" dirty="0"/>
              <a:t>/DDoS Attack Techniques</a:t>
            </a:r>
            <a:endParaRPr lang="en-IN" dirty="0"/>
          </a:p>
        </p:txBody>
      </p:sp>
      <p:sp>
        <p:nvSpPr>
          <p:cNvPr id="3" name="Content Placeholder 2"/>
          <p:cNvSpPr>
            <a:spLocks noGrp="1"/>
          </p:cNvSpPr>
          <p:nvPr>
            <p:ph idx="1"/>
          </p:nvPr>
        </p:nvSpPr>
        <p:spPr>
          <a:xfrm>
            <a:off x="818866" y="1651380"/>
            <a:ext cx="9230987" cy="4597020"/>
          </a:xfrm>
        </p:spPr>
        <p:txBody>
          <a:bodyPr/>
          <a:lstStyle/>
          <a:p>
            <a:r>
              <a:rPr lang="en-IN" dirty="0"/>
              <a:t>Bandwidth </a:t>
            </a:r>
            <a:r>
              <a:rPr lang="en-IN" dirty="0" smtClean="0"/>
              <a:t>Attacks</a:t>
            </a:r>
          </a:p>
          <a:p>
            <a:pPr marL="0" indent="0">
              <a:buNone/>
            </a:pPr>
            <a:r>
              <a:rPr lang="en-IN" dirty="0"/>
              <a:t>	Bandwidth attack requires multiple sources to generate a request to overload the target</a:t>
            </a:r>
          </a:p>
        </p:txBody>
      </p:sp>
      <p:pic>
        <p:nvPicPr>
          <p:cNvPr id="4" name="Picture 3"/>
          <p:cNvPicPr>
            <a:picLocks noChangeAspect="1"/>
          </p:cNvPicPr>
          <p:nvPr/>
        </p:nvPicPr>
        <p:blipFill>
          <a:blip r:embed="rId2"/>
          <a:stretch>
            <a:fillRect/>
          </a:stretch>
        </p:blipFill>
        <p:spPr>
          <a:xfrm>
            <a:off x="1429728" y="3279728"/>
            <a:ext cx="8620125" cy="24003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b="1" dirty="0" smtClean="0"/>
              <a:t>Land </a:t>
            </a:r>
          </a:p>
          <a:p>
            <a:pPr marL="0" indent="0">
              <a:buNone/>
            </a:pPr>
            <a:r>
              <a:rPr lang="en-IN" b="1" dirty="0"/>
              <a:t>	</a:t>
            </a:r>
            <a:r>
              <a:rPr lang="en-IN" dirty="0" smtClean="0"/>
              <a:t>A </a:t>
            </a:r>
            <a:r>
              <a:rPr lang="en-IN" i="1" dirty="0"/>
              <a:t>land attack </a:t>
            </a:r>
            <a:r>
              <a:rPr lang="en-IN" dirty="0"/>
              <a:t>sends traffic to the target machine with the source spoofed as the </a:t>
            </a:r>
            <a:r>
              <a:rPr lang="en-IN" dirty="0" smtClean="0"/>
              <a:t>target	machine </a:t>
            </a:r>
            <a:r>
              <a:rPr lang="en-IN" dirty="0"/>
              <a:t>itself. The victim attempts to acknowledge the request repeatedly with no </a:t>
            </a:r>
            <a:r>
              <a:rPr lang="en-IN" dirty="0" smtClean="0"/>
              <a:t>end.</a:t>
            </a:r>
          </a:p>
          <a:p>
            <a:r>
              <a:rPr lang="en-IN" b="1" dirty="0"/>
              <a:t>Flood </a:t>
            </a:r>
            <a:endParaRPr lang="en-IN" b="1" dirty="0" smtClean="0"/>
          </a:p>
          <a:p>
            <a:pPr marL="0" indent="0">
              <a:buNone/>
            </a:pPr>
            <a:r>
              <a:rPr lang="en-IN" b="1" dirty="0"/>
              <a:t>	</a:t>
            </a:r>
            <a:r>
              <a:rPr lang="en-IN" b="1" dirty="0" smtClean="0"/>
              <a:t>	</a:t>
            </a:r>
            <a:r>
              <a:rPr lang="en-IN" dirty="0" smtClean="0"/>
              <a:t>This </a:t>
            </a:r>
            <a:r>
              <a:rPr lang="en-IN" dirty="0"/>
              <a:t>attack overwhelms the target with traffic to make it difficult or impossible </a:t>
            </a:r>
            <a:r>
              <a:rPr lang="en-IN" dirty="0" smtClean="0"/>
              <a:t>to respond </a:t>
            </a:r>
            <a:r>
              <a:rPr lang="en-IN" dirty="0"/>
              <a:t>to legitimate requests</a:t>
            </a:r>
            <a:r>
              <a:rPr lang="en-IN" dirty="0" smtClean="0"/>
              <a:t>.</a:t>
            </a:r>
          </a:p>
          <a:p>
            <a:pPr marL="0" indent="0">
              <a:buNone/>
            </a:pPr>
            <a:endParaRPr lang="en-IN"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698379"/>
            <a:ext cx="9404723" cy="871115"/>
          </a:xfrm>
        </p:spPr>
        <p:txBody>
          <a:bodyPr/>
          <a:lstStyle/>
          <a:p>
            <a:pPr algn="ctr"/>
            <a:r>
              <a:rPr lang="en-IN" dirty="0"/>
              <a:t>Service Request Floods</a:t>
            </a:r>
          </a:p>
        </p:txBody>
      </p:sp>
      <p:sp>
        <p:nvSpPr>
          <p:cNvPr id="3" name="Content Placeholder 2"/>
          <p:cNvSpPr>
            <a:spLocks noGrp="1"/>
          </p:cNvSpPr>
          <p:nvPr>
            <p:ph idx="1"/>
          </p:nvPr>
        </p:nvSpPr>
        <p:spPr>
          <a:xfrm>
            <a:off x="1050878" y="1998985"/>
            <a:ext cx="8998975" cy="4678906"/>
          </a:xfrm>
        </p:spPr>
        <p:txBody>
          <a:bodyPr/>
          <a:lstStyle/>
          <a:p>
            <a:pPr marL="0" indent="0">
              <a:buNone/>
            </a:pPr>
            <a:r>
              <a:rPr lang="en-IN" dirty="0"/>
              <a:t>Service Request Flood is a </a:t>
            </a:r>
            <a:r>
              <a:rPr lang="en-IN" dirty="0" err="1"/>
              <a:t>DoS</a:t>
            </a:r>
            <a:r>
              <a:rPr lang="en-IN" dirty="0"/>
              <a:t> attack in which attacker flood the request towards </a:t>
            </a:r>
            <a:r>
              <a:rPr lang="en-IN" dirty="0" smtClean="0"/>
              <a:t>a service </a:t>
            </a:r>
            <a:r>
              <a:rPr lang="en-IN" dirty="0"/>
              <a:t>such </a:t>
            </a:r>
            <a:r>
              <a:rPr lang="en-IN" dirty="0" smtClean="0"/>
              <a:t>as</a:t>
            </a:r>
          </a:p>
          <a:p>
            <a:pPr lvl="1"/>
            <a:endParaRPr lang="en-IN" b="1" dirty="0" smtClean="0">
              <a:solidFill>
                <a:srgbClr val="FF0000"/>
              </a:solidFill>
            </a:endParaRPr>
          </a:p>
          <a:p>
            <a:pPr lvl="1"/>
            <a:r>
              <a:rPr lang="en-IN" b="1" dirty="0" smtClean="0">
                <a:solidFill>
                  <a:srgbClr val="FF0000"/>
                </a:solidFill>
              </a:rPr>
              <a:t> </a:t>
            </a:r>
            <a:r>
              <a:rPr lang="en-IN" b="1" dirty="0">
                <a:solidFill>
                  <a:srgbClr val="FF0000"/>
                </a:solidFill>
              </a:rPr>
              <a:t>Web </a:t>
            </a:r>
            <a:r>
              <a:rPr lang="en-IN" b="1" dirty="0" smtClean="0">
                <a:solidFill>
                  <a:srgbClr val="FF0000"/>
                </a:solidFill>
              </a:rPr>
              <a:t>application </a:t>
            </a:r>
            <a:r>
              <a:rPr lang="en-IN" b="1" dirty="0">
                <a:solidFill>
                  <a:srgbClr val="FF0000"/>
                </a:solidFill>
              </a:rPr>
              <a:t>or Web server </a:t>
            </a:r>
            <a:r>
              <a:rPr lang="en-IN" dirty="0"/>
              <a:t>until all the service is </a:t>
            </a:r>
            <a:r>
              <a:rPr lang="en-IN" dirty="0" smtClean="0"/>
              <a:t>overloaded</a:t>
            </a:r>
          </a:p>
          <a:p>
            <a:pPr marL="457200" lvl="1" indent="0">
              <a:buNone/>
            </a:pPr>
            <a:endParaRPr lang="en-IN" dirty="0" smtClean="0"/>
          </a:p>
          <a:p>
            <a:pPr marL="0" indent="0">
              <a:buNone/>
            </a:pPr>
            <a:r>
              <a:rPr lang="en-IN" b="1" dirty="0"/>
              <a:t>SYN Attack / </a:t>
            </a:r>
            <a:r>
              <a:rPr lang="en-IN" b="1" dirty="0" smtClean="0"/>
              <a:t>Flooding</a:t>
            </a:r>
          </a:p>
          <a:p>
            <a:pPr marL="0" indent="0">
              <a:buNone/>
            </a:pPr>
            <a:r>
              <a:rPr lang="en-IN" b="1" dirty="0"/>
              <a:t>	</a:t>
            </a:r>
            <a:r>
              <a:rPr lang="en-IN" b="1" dirty="0" smtClean="0"/>
              <a:t>					</a:t>
            </a:r>
            <a:r>
              <a:rPr lang="en-IN" dirty="0" smtClean="0"/>
              <a:t>SYN </a:t>
            </a:r>
            <a:r>
              <a:rPr lang="en-IN" dirty="0"/>
              <a:t>Attack or SYN Flooding exploits the three-way handshaking. The attacker, </a:t>
            </a:r>
            <a:r>
              <a:rPr lang="en-IN" dirty="0" smtClean="0"/>
              <a:t>by sending </a:t>
            </a:r>
            <a:r>
              <a:rPr lang="en-IN" dirty="0"/>
              <a:t>a lot of SYN request to a target server with the intention of tying up a </a:t>
            </a:r>
            <a:r>
              <a:rPr lang="en-IN" dirty="0" smtClean="0"/>
              <a:t>system.</a:t>
            </a:r>
            <a:endParaRPr lang="en-IN"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3235" y="591264"/>
            <a:ext cx="9044656" cy="5873706"/>
          </a:xfrm>
          <a:prstGeom prst="rect">
            <a:avLst/>
          </a:prstGeom>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692" y="1524000"/>
            <a:ext cx="9163162" cy="4724399"/>
          </a:xfrm>
        </p:spPr>
        <p:txBody>
          <a:bodyPr/>
          <a:lstStyle/>
          <a:p>
            <a:r>
              <a:rPr lang="en-IN" b="1" i="1" dirty="0"/>
              <a:t>ICMP Flood </a:t>
            </a:r>
            <a:r>
              <a:rPr lang="en-IN" b="1" i="1" dirty="0" smtClean="0"/>
              <a:t>Attack</a:t>
            </a:r>
            <a:r>
              <a:rPr lang="en-IN" dirty="0" smtClean="0"/>
              <a:t>	/ </a:t>
            </a:r>
            <a:r>
              <a:rPr lang="en-IN" b="1" dirty="0"/>
              <a:t>Smurf </a:t>
            </a:r>
            <a:r>
              <a:rPr lang="en-IN" b="1" dirty="0" smtClean="0"/>
              <a:t>Attack</a:t>
            </a:r>
            <a:endParaRPr lang="en-IN" dirty="0" smtClean="0"/>
          </a:p>
          <a:p>
            <a:pPr marL="0" indent="0">
              <a:buNone/>
            </a:pPr>
            <a:r>
              <a:rPr lang="en-IN" b="1" i="1" dirty="0" smtClean="0"/>
              <a:t>				</a:t>
            </a:r>
            <a:r>
              <a:rPr lang="en-IN" dirty="0" smtClean="0"/>
              <a:t>Internet </a:t>
            </a:r>
            <a:r>
              <a:rPr lang="en-IN" dirty="0"/>
              <a:t>Control Message Protocol (ICMP) is the type of attack in which attacker </a:t>
            </a:r>
            <a:r>
              <a:rPr lang="en-IN" dirty="0" smtClean="0"/>
              <a:t>attack using </a:t>
            </a:r>
            <a:r>
              <a:rPr lang="en-IN" dirty="0"/>
              <a:t>ICMP </a:t>
            </a:r>
            <a:r>
              <a:rPr lang="en-IN" dirty="0" smtClean="0"/>
              <a:t>request.</a:t>
            </a:r>
            <a:r>
              <a:rPr lang="en-IN" dirty="0"/>
              <a:t> ICMP is a supporting protocol used by network devices to </a:t>
            </a:r>
            <a:r>
              <a:rPr lang="en-IN" dirty="0" smtClean="0"/>
              <a:t>operation information</a:t>
            </a:r>
            <a:r>
              <a:rPr lang="en-IN" dirty="0"/>
              <a:t>, errors and </a:t>
            </a:r>
            <a:r>
              <a:rPr lang="en-IN" dirty="0" smtClean="0"/>
              <a:t>indications.</a:t>
            </a:r>
          </a:p>
          <a:p>
            <a:r>
              <a:rPr lang="en-IN" b="1" i="1" dirty="0"/>
              <a:t>Permanent Denial-of-Service </a:t>
            </a:r>
            <a:r>
              <a:rPr lang="en-IN" b="1" i="1" dirty="0" smtClean="0"/>
              <a:t>Attack</a:t>
            </a:r>
          </a:p>
          <a:p>
            <a:pPr marL="0" indent="0">
              <a:buNone/>
            </a:pPr>
            <a:r>
              <a:rPr lang="en-IN" dirty="0" smtClean="0"/>
              <a:t>				The </a:t>
            </a:r>
            <a:r>
              <a:rPr lang="en-IN" dirty="0"/>
              <a:t>permanent Denial-of-Service attack is the </a:t>
            </a:r>
            <a:r>
              <a:rPr lang="en-IN" dirty="0" err="1"/>
              <a:t>DoS</a:t>
            </a:r>
            <a:r>
              <a:rPr lang="en-IN" dirty="0"/>
              <a:t> attack which instead of focusing </a:t>
            </a:r>
            <a:r>
              <a:rPr lang="en-IN" dirty="0" smtClean="0"/>
              <a:t>on denial </a:t>
            </a:r>
            <a:r>
              <a:rPr lang="en-IN" dirty="0"/>
              <a:t>of services, focused on hardware sabotage. </a:t>
            </a:r>
            <a:endParaRPr lang="en-IN" dirty="0" smtClean="0"/>
          </a:p>
          <a:p>
            <a:pPr lvl="1"/>
            <a:r>
              <a:rPr lang="en-IN" dirty="0" smtClean="0"/>
              <a:t>Affected </a:t>
            </a:r>
            <a:r>
              <a:rPr lang="en-IN" dirty="0"/>
              <a:t>hardware by </a:t>
            </a:r>
            <a:r>
              <a:rPr lang="en-IN" dirty="0" err="1"/>
              <a:t>PDoS</a:t>
            </a:r>
            <a:r>
              <a:rPr lang="en-IN" dirty="0"/>
              <a:t> attack </a:t>
            </a:r>
            <a:r>
              <a:rPr lang="en-IN" dirty="0" smtClean="0"/>
              <a:t>is damaged </a:t>
            </a:r>
            <a:r>
              <a:rPr lang="en-IN" dirty="0"/>
              <a:t>requiring replacement or reinstallation of hardware.</a:t>
            </a:r>
            <a:endParaRPr lang="en-IN" b="1" i="1"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pPr lvl="0"/>
            <a:r>
              <a:rPr lang="en-IN" smtClean="0"/>
              <a:t>1.</a:t>
            </a:r>
            <a:fld id="{9A0DB2DC-4C9A-4742-B13C-FB6460FD3503}" type="slidenum">
              <a:rPr lang="en-US" sz="2000" b="1">
                <a:latin typeface="Arial" panose="020B0604020202020204" pitchFamily="34" charset="0"/>
              </a:rPr>
              <a:t>17</a:t>
            </a:fld>
            <a:endParaRPr lang="en-US" sz="2000" b="1">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813009" y="696037"/>
            <a:ext cx="11077771" cy="5661292"/>
          </a:xfrm>
          <a:prstGeom prst="rect">
            <a:avLst/>
          </a:prstGeom>
        </p:spPr>
      </p:pic>
    </p:spTree>
    <p:extLst>
      <p:ext uri="{BB962C8B-B14F-4D97-AF65-F5344CB8AC3E}">
        <p14:creationId xmlns:p14="http://schemas.microsoft.com/office/powerpoint/2010/main" val="340375429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SYN Flooding Attack using Hping3</a:t>
            </a:r>
            <a:endParaRPr lang="en-IN" dirty="0"/>
          </a:p>
        </p:txBody>
      </p:sp>
      <p:pic>
        <p:nvPicPr>
          <p:cNvPr id="4" name="Content Placeholder 3"/>
          <p:cNvPicPr>
            <a:picLocks noGrp="1" noChangeAspect="1"/>
          </p:cNvPicPr>
          <p:nvPr>
            <p:ph idx="1"/>
          </p:nvPr>
        </p:nvPicPr>
        <p:blipFill>
          <a:blip r:embed="rId2"/>
          <a:stretch>
            <a:fillRect/>
          </a:stretch>
        </p:blipFill>
        <p:spPr>
          <a:xfrm>
            <a:off x="1230684" y="2642972"/>
            <a:ext cx="8820150" cy="3790950"/>
          </a:xfrm>
          <a:prstGeom prst="rect">
            <a:avLst/>
          </a:prstGeom>
        </p:spPr>
      </p:pic>
      <p:sp>
        <p:nvSpPr>
          <p:cNvPr id="5" name="Rectangle 4"/>
          <p:cNvSpPr/>
          <p:nvPr/>
        </p:nvSpPr>
        <p:spPr>
          <a:xfrm>
            <a:off x="1066800" y="1720380"/>
            <a:ext cx="9947564" cy="369332"/>
          </a:xfrm>
          <a:prstGeom prst="rect">
            <a:avLst/>
          </a:prstGeom>
        </p:spPr>
        <p:txBody>
          <a:bodyPr wrap="square">
            <a:spAutoFit/>
          </a:bodyPr>
          <a:lstStyle/>
          <a:p>
            <a:r>
              <a:rPr lang="en-IN" dirty="0">
                <a:latin typeface="Constantia" panose="02030602050306030303" pitchFamily="18" charset="0"/>
              </a:rPr>
              <a:t>SYN Flood attack on Windows </a:t>
            </a:r>
            <a:r>
              <a:rPr lang="en-IN" dirty="0" smtClean="0">
                <a:latin typeface="Constantia" panose="02030602050306030303" pitchFamily="18" charset="0"/>
              </a:rPr>
              <a:t>7 machine using </a:t>
            </a:r>
            <a:r>
              <a:rPr lang="en-IN" dirty="0">
                <a:latin typeface="Constantia" panose="02030602050306030303" pitchFamily="18" charset="0"/>
              </a:rPr>
              <a:t>the Hping3 command.</a:t>
            </a:r>
            <a:endParaRPr lang="en-IN"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46491" y="1211451"/>
            <a:ext cx="10544175" cy="5172075"/>
          </a:xfrm>
          <a:prstGeom prst="rect">
            <a:avLst/>
          </a:prstGeom>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Counter-measures</a:t>
            </a:r>
            <a:endParaRPr lang="en-IN" dirty="0"/>
          </a:p>
        </p:txBody>
      </p:sp>
      <p:sp>
        <p:nvSpPr>
          <p:cNvPr id="3" name="Content Placeholder 2"/>
          <p:cNvSpPr>
            <a:spLocks noGrp="1"/>
          </p:cNvSpPr>
          <p:nvPr>
            <p:ph idx="1"/>
          </p:nvPr>
        </p:nvSpPr>
        <p:spPr>
          <a:xfrm>
            <a:off x="1039092" y="1690256"/>
            <a:ext cx="9010762" cy="4558144"/>
          </a:xfrm>
        </p:spPr>
        <p:txBody>
          <a:bodyPr/>
          <a:lstStyle/>
          <a:p>
            <a:r>
              <a:rPr lang="en-IN" b="1" dirty="0" err="1"/>
              <a:t>DoS</a:t>
            </a:r>
            <a:r>
              <a:rPr lang="en-IN" b="1" dirty="0"/>
              <a:t>/DDoS Countermeasure </a:t>
            </a:r>
            <a:r>
              <a:rPr lang="en-IN" b="1" dirty="0" smtClean="0"/>
              <a:t>Strategies</a:t>
            </a:r>
          </a:p>
          <a:p>
            <a:pPr lvl="1"/>
            <a:r>
              <a:rPr lang="en-IN" dirty="0"/>
              <a:t>Detect and neutralize </a:t>
            </a:r>
            <a:r>
              <a:rPr lang="en-IN" dirty="0" smtClean="0"/>
              <a:t>handlers</a:t>
            </a:r>
          </a:p>
          <a:p>
            <a:pPr lvl="1"/>
            <a:r>
              <a:rPr lang="en-IN" dirty="0"/>
              <a:t>M</a:t>
            </a:r>
            <a:r>
              <a:rPr lang="en-IN" dirty="0" smtClean="0"/>
              <a:t>onitoring </a:t>
            </a:r>
            <a:r>
              <a:rPr lang="en-IN" dirty="0"/>
              <a:t>the activities running on a system or </a:t>
            </a:r>
            <a:r>
              <a:rPr lang="en-IN" dirty="0" smtClean="0"/>
              <a:t>network.</a:t>
            </a:r>
          </a:p>
          <a:p>
            <a:pPr lvl="1"/>
            <a:r>
              <a:rPr lang="en-IN" dirty="0"/>
              <a:t>Deflect attacks by diverting it to </a:t>
            </a:r>
            <a:r>
              <a:rPr lang="en-IN" dirty="0" smtClean="0"/>
              <a:t>honeypots</a:t>
            </a:r>
          </a:p>
          <a:p>
            <a:pPr lvl="1"/>
            <a:r>
              <a:rPr lang="en-IN" dirty="0"/>
              <a:t>Mitigate attacks by load </a:t>
            </a:r>
            <a:r>
              <a:rPr lang="en-IN" dirty="0" smtClean="0"/>
              <a:t>balancing</a:t>
            </a:r>
          </a:p>
          <a:p>
            <a:pPr lvl="1"/>
            <a:r>
              <a:rPr lang="en-IN" dirty="0"/>
              <a:t>Mitigate attacks disabling unnecessary </a:t>
            </a:r>
            <a:r>
              <a:rPr lang="en-IN" dirty="0" smtClean="0"/>
              <a:t>services</a:t>
            </a:r>
          </a:p>
          <a:p>
            <a:pPr lvl="1"/>
            <a:r>
              <a:rPr lang="en-IN" dirty="0"/>
              <a:t>Intrusion Detection </a:t>
            </a:r>
            <a:r>
              <a:rPr lang="en-IN" dirty="0" smtClean="0"/>
              <a:t>Systems</a:t>
            </a:r>
          </a:p>
          <a:p>
            <a:pPr lvl="1"/>
            <a:r>
              <a:rPr lang="en-IN" dirty="0"/>
              <a:t>Wavelet Analysis</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3001"/>
          </a:xfrm>
        </p:spPr>
        <p:txBody>
          <a:bodyPr/>
          <a:lstStyle/>
          <a:p>
            <a:pPr algn="ctr"/>
            <a:r>
              <a:rPr lang="en-IN" dirty="0"/>
              <a:t>Metasploit Test </a:t>
            </a:r>
          </a:p>
        </p:txBody>
      </p:sp>
      <p:pic>
        <p:nvPicPr>
          <p:cNvPr id="4" name="Content Placeholder 3"/>
          <p:cNvPicPr>
            <a:picLocks noGrp="1" noChangeAspect="1"/>
          </p:cNvPicPr>
          <p:nvPr>
            <p:ph idx="1"/>
          </p:nvPr>
        </p:nvPicPr>
        <p:blipFill>
          <a:blip r:embed="rId2"/>
          <a:stretch>
            <a:fillRect/>
          </a:stretch>
        </p:blipFill>
        <p:spPr>
          <a:xfrm>
            <a:off x="2083441" y="1405719"/>
            <a:ext cx="6965955" cy="5088340"/>
          </a:xfrm>
          <a:prstGeom prst="rect">
            <a:avLst/>
          </a:prstGeom>
        </p:spPr>
      </p:pic>
    </p:spTree>
    <p:extLst>
      <p:ext uri="{BB962C8B-B14F-4D97-AF65-F5344CB8AC3E}">
        <p14:creationId xmlns:p14="http://schemas.microsoft.com/office/powerpoint/2010/main" val="421698257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052919"/>
            <a:ext cx="8946541" cy="3187822"/>
          </a:xfrm>
        </p:spPr>
        <p:txBody>
          <a:bodyPr/>
          <a:lstStyle/>
          <a:p>
            <a:r>
              <a:rPr lang="en-IN" dirty="0"/>
              <a:t>Metasploit so popular is the wide range of tasks that it can perform to ease the work of </a:t>
            </a:r>
            <a:r>
              <a:rPr lang="en-IN" b="1" dirty="0">
                <a:solidFill>
                  <a:srgbClr val="FF0000"/>
                </a:solidFill>
              </a:rPr>
              <a:t>penetration testing </a:t>
            </a:r>
            <a:r>
              <a:rPr lang="en-IN" dirty="0"/>
              <a:t>to make systems more secure. </a:t>
            </a:r>
            <a:endParaRPr lang="en-IN" dirty="0" smtClean="0"/>
          </a:p>
          <a:p>
            <a:r>
              <a:rPr lang="en-IN" dirty="0" smtClean="0"/>
              <a:t>Metasploit </a:t>
            </a:r>
            <a:r>
              <a:rPr lang="en-IN" dirty="0"/>
              <a:t>is available for all popular operating </a:t>
            </a:r>
            <a:r>
              <a:rPr lang="en-IN" dirty="0" smtClean="0"/>
              <a:t>systems</a:t>
            </a:r>
          </a:p>
          <a:p>
            <a:pPr lvl="1"/>
            <a:r>
              <a:rPr lang="en-IN" dirty="0" smtClean="0"/>
              <a:t>Vulnerability </a:t>
            </a:r>
          </a:p>
          <a:p>
            <a:pPr lvl="1"/>
            <a:r>
              <a:rPr lang="en-IN" dirty="0" smtClean="0"/>
              <a:t>Exploit </a:t>
            </a:r>
          </a:p>
          <a:p>
            <a:pPr lvl="1"/>
            <a:r>
              <a:rPr lang="en-IN" dirty="0" smtClean="0"/>
              <a:t>Payload</a:t>
            </a:r>
          </a:p>
          <a:p>
            <a:pPr lvl="1"/>
            <a:r>
              <a:rPr lang="en-IN" dirty="0" smtClean="0"/>
              <a:t>Meterpreter</a:t>
            </a:r>
            <a:endParaRPr lang="en-IN" dirty="0"/>
          </a:p>
        </p:txBody>
      </p:sp>
    </p:spTree>
    <p:extLst>
      <p:ext uri="{BB962C8B-B14F-4D97-AF65-F5344CB8AC3E}">
        <p14:creationId xmlns:p14="http://schemas.microsoft.com/office/powerpoint/2010/main" val="28498675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Important Commands </a:t>
            </a:r>
            <a:endParaRPr lang="en-IN" dirty="0"/>
          </a:p>
        </p:txBody>
      </p:sp>
      <p:sp>
        <p:nvSpPr>
          <p:cNvPr id="3" name="Content Placeholder 2"/>
          <p:cNvSpPr>
            <a:spLocks noGrp="1"/>
          </p:cNvSpPr>
          <p:nvPr>
            <p:ph idx="1"/>
          </p:nvPr>
        </p:nvSpPr>
        <p:spPr/>
        <p:txBody>
          <a:bodyPr/>
          <a:lstStyle/>
          <a:p>
            <a:r>
              <a:rPr lang="en-IN" dirty="0"/>
              <a:t>To start metasploit framework we type </a:t>
            </a:r>
            <a:r>
              <a:rPr lang="en-IN" b="1" dirty="0">
                <a:solidFill>
                  <a:srgbClr val="FF0000"/>
                </a:solidFill>
              </a:rPr>
              <a:t>msfconsole</a:t>
            </a:r>
            <a:r>
              <a:rPr lang="en-IN" dirty="0"/>
              <a:t> on the terminal</a:t>
            </a:r>
            <a:r>
              <a:rPr lang="en-IN" dirty="0" smtClean="0"/>
              <a:t>.</a:t>
            </a:r>
          </a:p>
          <a:p>
            <a:r>
              <a:rPr lang="en-IN" dirty="0"/>
              <a:t>check for the basic commands by using “help” command.</a:t>
            </a:r>
          </a:p>
          <a:p>
            <a:pPr lvl="2"/>
            <a:r>
              <a:rPr lang="en-IN" sz="2000" b="1" dirty="0" err="1"/>
              <a:t>msf</a:t>
            </a:r>
            <a:r>
              <a:rPr lang="en-IN" sz="2000" b="1" dirty="0"/>
              <a:t> &gt; </a:t>
            </a:r>
            <a:r>
              <a:rPr lang="en-IN" sz="2000" b="1" dirty="0" smtClean="0"/>
              <a:t>help</a:t>
            </a:r>
            <a:r>
              <a:rPr lang="en-IN" sz="2000" dirty="0" smtClean="0"/>
              <a:t>	</a:t>
            </a:r>
          </a:p>
          <a:p>
            <a:pPr lvl="2"/>
            <a:r>
              <a:rPr lang="en-IN" sz="2000" b="1" dirty="0" err="1"/>
              <a:t>msf</a:t>
            </a:r>
            <a:r>
              <a:rPr lang="en-IN" sz="2000" b="1" dirty="0"/>
              <a:t> &gt;</a:t>
            </a:r>
            <a:r>
              <a:rPr lang="en-IN" sz="2000" dirty="0"/>
              <a:t> </a:t>
            </a:r>
            <a:r>
              <a:rPr lang="en-IN" sz="2000" b="1" dirty="0"/>
              <a:t>show </a:t>
            </a:r>
            <a:r>
              <a:rPr lang="en-IN" sz="2000" b="1" dirty="0" smtClean="0"/>
              <a:t>payloads</a:t>
            </a:r>
          </a:p>
          <a:p>
            <a:pPr lvl="2"/>
            <a:r>
              <a:rPr lang="en-IN" sz="2000" b="1" dirty="0" err="1"/>
              <a:t>msf</a:t>
            </a:r>
            <a:r>
              <a:rPr lang="en-IN" sz="2000" b="1" dirty="0"/>
              <a:t> &gt; show </a:t>
            </a:r>
            <a:r>
              <a:rPr lang="en-IN" sz="2000" b="1" dirty="0" smtClean="0"/>
              <a:t>exploits</a:t>
            </a:r>
          </a:p>
          <a:p>
            <a:pPr lvl="2"/>
            <a:r>
              <a:rPr lang="en-IN" sz="2000" b="1" dirty="0" err="1"/>
              <a:t>msf</a:t>
            </a:r>
            <a:r>
              <a:rPr lang="en-IN" sz="2000" b="1" dirty="0"/>
              <a:t> &gt; show auxiliary</a:t>
            </a:r>
            <a:endParaRPr lang="en-IN" sz="2000" dirty="0"/>
          </a:p>
        </p:txBody>
      </p:sp>
    </p:spTree>
    <p:extLst>
      <p:ext uri="{BB962C8B-B14F-4D97-AF65-F5344CB8AC3E}">
        <p14:creationId xmlns:p14="http://schemas.microsoft.com/office/powerpoint/2010/main" val="285894366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8468" y="1817784"/>
            <a:ext cx="9091386" cy="4430616"/>
          </a:xfrm>
        </p:spPr>
        <p:txBody>
          <a:bodyPr/>
          <a:lstStyle/>
          <a:p>
            <a:pPr marL="0" indent="0">
              <a:buNone/>
            </a:pPr>
            <a:r>
              <a:rPr lang="en-IN" dirty="0"/>
              <a:t>LHOST: </a:t>
            </a:r>
            <a:r>
              <a:rPr lang="en-IN" dirty="0" err="1"/>
              <a:t>lhost</a:t>
            </a:r>
            <a:r>
              <a:rPr lang="en-IN" dirty="0"/>
              <a:t> is attacker </a:t>
            </a:r>
            <a:r>
              <a:rPr lang="en-IN" dirty="0" err="1"/>
              <a:t>ip</a:t>
            </a:r>
            <a:r>
              <a:rPr lang="en-IN" dirty="0"/>
              <a:t> address</a:t>
            </a:r>
            <a:br>
              <a:rPr lang="en-IN" dirty="0"/>
            </a:br>
            <a:r>
              <a:rPr lang="en-IN" dirty="0"/>
              <a:t>LPORT: it is port number that you want to use</a:t>
            </a:r>
            <a:br>
              <a:rPr lang="en-IN" dirty="0"/>
            </a:br>
            <a:r>
              <a:rPr lang="en-IN" dirty="0"/>
              <a:t>RHOST: This is </a:t>
            </a:r>
            <a:r>
              <a:rPr lang="en-IN" dirty="0" err="1"/>
              <a:t>ip</a:t>
            </a:r>
            <a:r>
              <a:rPr lang="en-IN" dirty="0"/>
              <a:t> address of victim machine</a:t>
            </a:r>
            <a:br>
              <a:rPr lang="en-IN" dirty="0"/>
            </a:br>
            <a:r>
              <a:rPr lang="en-IN" dirty="0"/>
              <a:t>RPORT: Port number of the victim.</a:t>
            </a:r>
          </a:p>
        </p:txBody>
      </p:sp>
    </p:spTree>
    <p:extLst>
      <p:ext uri="{BB962C8B-B14F-4D97-AF65-F5344CB8AC3E}">
        <p14:creationId xmlns:p14="http://schemas.microsoft.com/office/powerpoint/2010/main" val="205647183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2583" y="2304424"/>
            <a:ext cx="10252236" cy="2694939"/>
          </a:xfrm>
          <a:prstGeom prst="rect">
            <a:avLst/>
          </a:prstGeom>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8910" y="1385029"/>
            <a:ext cx="10471871" cy="4409209"/>
          </a:xfrm>
          <a:prstGeom prst="rect">
            <a:avLst/>
          </a:prstGeom>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103312" y="2052919"/>
            <a:ext cx="8946541" cy="3890682"/>
          </a:xfrm>
        </p:spPr>
        <p:txBody>
          <a:bodyPr/>
          <a:lstStyle/>
          <a:p>
            <a:r>
              <a:rPr lang="en-IN" b="1" dirty="0"/>
              <a:t>DDoS Attack </a:t>
            </a:r>
            <a:r>
              <a:rPr lang="en-IN" b="1" dirty="0" smtClean="0"/>
              <a:t>tools</a:t>
            </a:r>
          </a:p>
          <a:p>
            <a:pPr lvl="1">
              <a:buFont typeface="Wingdings" panose="05000000000000000000" pitchFamily="2" charset="2"/>
              <a:buChar char="q"/>
            </a:pPr>
            <a:r>
              <a:rPr lang="en-IN" dirty="0"/>
              <a:t>Derail</a:t>
            </a:r>
          </a:p>
          <a:p>
            <a:pPr lvl="1">
              <a:buFont typeface="Wingdings" panose="05000000000000000000" pitchFamily="2" charset="2"/>
              <a:buChar char="q"/>
            </a:pPr>
            <a:r>
              <a:rPr lang="en-IN" dirty="0" smtClean="0"/>
              <a:t>HOIC</a:t>
            </a:r>
            <a:endParaRPr lang="en-IN" dirty="0"/>
          </a:p>
          <a:p>
            <a:pPr lvl="1">
              <a:buFont typeface="Wingdings" panose="05000000000000000000" pitchFamily="2" charset="2"/>
              <a:buChar char="q"/>
            </a:pPr>
            <a:r>
              <a:rPr lang="en-IN" dirty="0" err="1" smtClean="0"/>
              <a:t>DoS</a:t>
            </a:r>
            <a:r>
              <a:rPr lang="en-IN" dirty="0" smtClean="0"/>
              <a:t> </a:t>
            </a:r>
            <a:r>
              <a:rPr lang="en-IN" dirty="0"/>
              <a:t>HTTP</a:t>
            </a:r>
          </a:p>
          <a:p>
            <a:pPr lvl="1">
              <a:buFont typeface="Wingdings" panose="05000000000000000000" pitchFamily="2" charset="2"/>
              <a:buChar char="q"/>
            </a:pPr>
            <a:r>
              <a:rPr lang="en-IN" dirty="0" err="1" smtClean="0"/>
              <a:t>BanglaDos</a:t>
            </a:r>
            <a:endParaRPr lang="en-IN" dirty="0" smtClean="0"/>
          </a:p>
          <a:p>
            <a:pPr lvl="1">
              <a:buFont typeface="Wingdings" panose="05000000000000000000" pitchFamily="2" charset="2"/>
              <a:buChar char="q"/>
            </a:pPr>
            <a:r>
              <a:rPr lang="en-IN" dirty="0"/>
              <a:t>Low Orbit Ion Cannon (LOIC)</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123" y="589196"/>
            <a:ext cx="9404723" cy="1400530"/>
          </a:xfrm>
        </p:spPr>
        <p:txBody>
          <a:bodyPr/>
          <a:lstStyle/>
          <a:p>
            <a:r>
              <a:rPr lang="en-IN" dirty="0" smtClean="0"/>
              <a:t>Layered communication </a:t>
            </a:r>
            <a:endParaRPr lang="en-IN" dirty="0"/>
          </a:p>
        </p:txBody>
      </p:sp>
      <p:pic>
        <p:nvPicPr>
          <p:cNvPr id="5" name="Content Placeholder 4"/>
          <p:cNvPicPr>
            <a:picLocks noGrp="1" noChangeAspect="1"/>
          </p:cNvPicPr>
          <p:nvPr>
            <p:ph idx="1"/>
          </p:nvPr>
        </p:nvPicPr>
        <p:blipFill>
          <a:blip r:embed="rId2"/>
          <a:stretch>
            <a:fillRect/>
          </a:stretch>
        </p:blipFill>
        <p:spPr>
          <a:xfrm>
            <a:off x="1801504" y="1774347"/>
            <a:ext cx="8884692" cy="4664233"/>
          </a:xfrm>
          <a:prstGeom prst="rect">
            <a:avLst/>
          </a:prstGeom>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7811" y="2908451"/>
            <a:ext cx="5062468" cy="539827"/>
          </a:xfrm>
        </p:spPr>
        <p:txBody>
          <a:bodyPr>
            <a:noAutofit/>
          </a:bodyPr>
          <a:lstStyle/>
          <a:p>
            <a:pPr marL="0" indent="0">
              <a:buNone/>
            </a:pPr>
            <a:r>
              <a:rPr lang="en-IN" sz="3200" dirty="0">
                <a:latin typeface="Times New Roman" panose="02020603050405020304" pitchFamily="18" charset="0"/>
                <a:cs typeface="Times New Roman" panose="02020603050405020304" pitchFamily="18" charset="0"/>
              </a:rPr>
              <a:t>MALWARE AND ITS TYPE </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6869" y="2096987"/>
            <a:ext cx="8946541" cy="2970774"/>
          </a:xfrm>
        </p:spPr>
        <p:txBody>
          <a:bodyPr>
            <a:normAutofit/>
          </a:bodyPr>
          <a:lstStyle/>
          <a:p>
            <a:r>
              <a:rPr lang="en-IN" sz="2400" dirty="0">
                <a:latin typeface="Times New Roman" panose="02020603050405020304" pitchFamily="18" charset="0"/>
                <a:cs typeface="Times New Roman" panose="02020603050405020304" pitchFamily="18" charset="0"/>
              </a:rPr>
              <a:t>Malware stands for </a:t>
            </a:r>
            <a:r>
              <a:rPr lang="en-IN" sz="2400" b="1" dirty="0">
                <a:solidFill>
                  <a:srgbClr val="FF0000"/>
                </a:solidFill>
                <a:latin typeface="Times New Roman" panose="02020603050405020304" pitchFamily="18" charset="0"/>
                <a:cs typeface="Times New Roman" panose="02020603050405020304" pitchFamily="18" charset="0"/>
              </a:rPr>
              <a:t>“Malicious Software” </a:t>
            </a:r>
            <a:r>
              <a:rPr lang="en-IN" sz="2400" dirty="0">
                <a:latin typeface="Times New Roman" panose="02020603050405020304" pitchFamily="18" charset="0"/>
                <a:cs typeface="Times New Roman" panose="02020603050405020304" pitchFamily="18" charset="0"/>
              </a:rPr>
              <a:t>and it is designed to gain access or installed into the computer without the consent of the user. </a:t>
            </a:r>
            <a:endParaRPr lang="en-IN"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They perform unwanted tasks in the host computer for the benefit of a third party. There is a full range of malwares which can seriously degrade the performance of the host machine. </a:t>
            </a:r>
            <a:endParaRPr lang="en-IN"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There are various types of malwares present in the Internet</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3470" y="1410159"/>
            <a:ext cx="9926951" cy="4401347"/>
          </a:xfrm>
          <a:prstGeom prst="rect">
            <a:avLst/>
          </a:prstGeom>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2853" y="771181"/>
            <a:ext cx="2401677" cy="782198"/>
          </a:xfrm>
        </p:spPr>
        <p:txBody>
          <a:bodyPr/>
          <a:lstStyle/>
          <a:p>
            <a:r>
              <a:rPr lang="en-IN" dirty="0"/>
              <a:t>Adware</a:t>
            </a:r>
          </a:p>
        </p:txBody>
      </p:sp>
      <p:sp>
        <p:nvSpPr>
          <p:cNvPr id="3" name="Content Placeholder 2"/>
          <p:cNvSpPr>
            <a:spLocks noGrp="1"/>
          </p:cNvSpPr>
          <p:nvPr>
            <p:ph idx="1"/>
          </p:nvPr>
        </p:nvSpPr>
        <p:spPr>
          <a:xfrm>
            <a:off x="971111" y="1953766"/>
            <a:ext cx="5925450" cy="4195481"/>
          </a:xfrm>
        </p:spPr>
        <p:txBody>
          <a:bodyPr>
            <a:normAutofit/>
          </a:bodyPr>
          <a:lstStyle/>
          <a:p>
            <a:r>
              <a:rPr lang="en-IN" sz="2400" dirty="0">
                <a:latin typeface="Times New Roman" panose="02020603050405020304" pitchFamily="18" charset="0"/>
                <a:cs typeface="Times New Roman" panose="02020603050405020304" pitchFamily="18" charset="0"/>
              </a:rPr>
              <a:t>It is a special type of malware which is used for forced </a:t>
            </a:r>
            <a:r>
              <a:rPr lang="en-IN" sz="2400" dirty="0" smtClean="0">
                <a:latin typeface="Times New Roman" panose="02020603050405020304" pitchFamily="18" charset="0"/>
                <a:cs typeface="Times New Roman" panose="02020603050405020304" pitchFamily="18" charset="0"/>
              </a:rPr>
              <a:t>advertising.</a:t>
            </a:r>
          </a:p>
          <a:p>
            <a:r>
              <a:rPr lang="en-IN" sz="2400" dirty="0">
                <a:latin typeface="Times New Roman" panose="02020603050405020304" pitchFamily="18" charset="0"/>
                <a:cs typeface="Times New Roman" panose="02020603050405020304" pitchFamily="18" charset="0"/>
              </a:rPr>
              <a:t>They either redirect the page to some advertising page or pop-up an additional page which promotes some product or event. </a:t>
            </a:r>
            <a:endParaRPr lang="en-IN"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These adware are financially supported by the organizations whose products are advertised</a:t>
            </a:r>
          </a:p>
        </p:txBody>
      </p:sp>
      <p:pic>
        <p:nvPicPr>
          <p:cNvPr id="5" name="Picture 4"/>
          <p:cNvPicPr>
            <a:picLocks noChangeAspect="1"/>
          </p:cNvPicPr>
          <p:nvPr/>
        </p:nvPicPr>
        <p:blipFill>
          <a:blip r:embed="rId2"/>
          <a:stretch>
            <a:fillRect/>
          </a:stretch>
        </p:blipFill>
        <p:spPr>
          <a:xfrm>
            <a:off x="6896561" y="1953766"/>
            <a:ext cx="5251006" cy="3459067"/>
          </a:xfrm>
          <a:prstGeom prst="rect">
            <a:avLst/>
          </a:prstGeom>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86838" y="1101688"/>
            <a:ext cx="7335123" cy="5067903"/>
          </a:xfrm>
          <a:prstGeom prst="rect">
            <a:avLst/>
          </a:prstGeom>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511584"/>
            <a:ext cx="9404723" cy="1107896"/>
          </a:xfrm>
        </p:spPr>
        <p:txBody>
          <a:bodyPr/>
          <a:lstStyle/>
          <a:p>
            <a:pPr algn="ctr"/>
            <a:r>
              <a:rPr lang="en-IN" dirty="0"/>
              <a:t>Spyware</a:t>
            </a:r>
          </a:p>
        </p:txBody>
      </p:sp>
      <p:sp>
        <p:nvSpPr>
          <p:cNvPr id="3" name="Content Placeholder 2"/>
          <p:cNvSpPr>
            <a:spLocks noGrp="1"/>
          </p:cNvSpPr>
          <p:nvPr>
            <p:ph idx="1"/>
          </p:nvPr>
        </p:nvSpPr>
        <p:spPr>
          <a:xfrm>
            <a:off x="980502" y="1861852"/>
            <a:ext cx="9069352" cy="4386548"/>
          </a:xfrm>
        </p:spPr>
        <p:txBody>
          <a:bodyPr>
            <a:normAutofit/>
          </a:bodyPr>
          <a:lstStyle/>
          <a:p>
            <a:r>
              <a:rPr lang="en-IN" sz="2400" dirty="0">
                <a:latin typeface="Times New Roman" panose="02020603050405020304" pitchFamily="18" charset="0"/>
                <a:cs typeface="Times New Roman" panose="02020603050405020304" pitchFamily="18" charset="0"/>
              </a:rPr>
              <a:t>It is a special type of which is installed in the target computer </a:t>
            </a:r>
            <a:r>
              <a:rPr lang="en-IN" sz="2400" b="1" dirty="0">
                <a:solidFill>
                  <a:srgbClr val="FF0000"/>
                </a:solidFill>
                <a:latin typeface="Times New Roman" panose="02020603050405020304" pitchFamily="18" charset="0"/>
                <a:cs typeface="Times New Roman" panose="02020603050405020304" pitchFamily="18" charset="0"/>
              </a:rPr>
              <a:t>with or without </a:t>
            </a:r>
            <a:r>
              <a:rPr lang="en-IN" sz="2400" dirty="0">
                <a:latin typeface="Times New Roman" panose="02020603050405020304" pitchFamily="18" charset="0"/>
                <a:cs typeface="Times New Roman" panose="02020603050405020304" pitchFamily="18" charset="0"/>
              </a:rPr>
              <a:t>the user permission and is designed to </a:t>
            </a:r>
            <a:r>
              <a:rPr lang="en-IN" sz="2400" b="1" dirty="0">
                <a:solidFill>
                  <a:srgbClr val="FF0000"/>
                </a:solidFill>
                <a:latin typeface="Times New Roman" panose="02020603050405020304" pitchFamily="18" charset="0"/>
                <a:cs typeface="Times New Roman" panose="02020603050405020304" pitchFamily="18" charset="0"/>
              </a:rPr>
              <a:t>steal sensitive information</a:t>
            </a:r>
            <a:r>
              <a:rPr lang="en-IN" sz="2400" dirty="0">
                <a:latin typeface="Times New Roman" panose="02020603050405020304" pitchFamily="18" charset="0"/>
                <a:cs typeface="Times New Roman" panose="02020603050405020304" pitchFamily="18" charset="0"/>
              </a:rPr>
              <a:t> from the target machine. </a:t>
            </a:r>
            <a:endParaRPr lang="en-IN"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Mostly it gathers the browsing habits of the user and the send it to the remote server without the knowledge of the owner of the </a:t>
            </a:r>
            <a:r>
              <a:rPr lang="en-IN" sz="2400" dirty="0" smtClean="0">
                <a:latin typeface="Times New Roman" panose="02020603050405020304" pitchFamily="18" charset="0"/>
                <a:cs typeface="Times New Roman" panose="02020603050405020304" pitchFamily="18" charset="0"/>
              </a:rPr>
              <a:t>computer</a:t>
            </a:r>
          </a:p>
          <a:p>
            <a:r>
              <a:rPr lang="en-IN" sz="2400" dirty="0">
                <a:latin typeface="Times New Roman" panose="02020603050405020304" pitchFamily="18" charset="0"/>
                <a:cs typeface="Times New Roman" panose="02020603050405020304" pitchFamily="18" charset="0"/>
              </a:rPr>
              <a:t>Most of the time they are downloaded in to the host computer while downloading freeware i.e. free application programmes from the internet. </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8120" y="760164"/>
            <a:ext cx="8012714" cy="1093084"/>
          </a:xfrm>
        </p:spPr>
        <p:txBody>
          <a:bodyPr/>
          <a:lstStyle/>
          <a:p>
            <a:r>
              <a:rPr lang="en-IN" dirty="0"/>
              <a:t>Browser hijacking software</a:t>
            </a:r>
          </a:p>
        </p:txBody>
      </p:sp>
      <p:sp>
        <p:nvSpPr>
          <p:cNvPr id="3" name="Content Placeholder 2"/>
          <p:cNvSpPr>
            <a:spLocks noGrp="1"/>
          </p:cNvSpPr>
          <p:nvPr>
            <p:ph idx="1"/>
          </p:nvPr>
        </p:nvSpPr>
        <p:spPr>
          <a:xfrm>
            <a:off x="1103312" y="2052918"/>
            <a:ext cx="8946541" cy="2942163"/>
          </a:xfrm>
        </p:spPr>
        <p:txBody>
          <a:bodyPr>
            <a:normAutofit/>
          </a:bodyPr>
          <a:lstStyle/>
          <a:p>
            <a:r>
              <a:rPr lang="en-IN" sz="2400" dirty="0">
                <a:latin typeface="Times New Roman" panose="02020603050405020304" pitchFamily="18" charset="0"/>
                <a:cs typeface="Times New Roman" panose="02020603050405020304" pitchFamily="18" charset="0"/>
              </a:rPr>
              <a:t>There is some malicious software which are downloaded along with the free software offered over the internet and installed in the host computer without the knowledge of the user.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software modifies the browsers setting and redirect links to other unintentional sites.</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15714" y="1152983"/>
            <a:ext cx="6365827" cy="4612366"/>
          </a:xfrm>
          <a:prstGeom prst="rect">
            <a:avLst/>
          </a:prstGeom>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90492"/>
          </a:xfrm>
        </p:spPr>
        <p:txBody>
          <a:bodyPr/>
          <a:lstStyle/>
          <a:p>
            <a:pPr algn="ctr"/>
            <a:r>
              <a:rPr lang="en-IN" dirty="0"/>
              <a:t>Trojan Horse</a:t>
            </a:r>
          </a:p>
        </p:txBody>
      </p:sp>
      <p:sp>
        <p:nvSpPr>
          <p:cNvPr id="3" name="Content Placeholder 2"/>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Trojan horse is a malicious code that is installed in the host machine by pretending to be useful </a:t>
            </a:r>
            <a:r>
              <a:rPr lang="en-IN" sz="2400" dirty="0" smtClean="0">
                <a:latin typeface="Times New Roman" panose="02020603050405020304" pitchFamily="18" charset="0"/>
                <a:cs typeface="Times New Roman" panose="02020603050405020304" pitchFamily="18" charset="0"/>
              </a:rPr>
              <a:t>software.</a:t>
            </a:r>
          </a:p>
          <a:p>
            <a:r>
              <a:rPr lang="en-IN" sz="2400" dirty="0">
                <a:latin typeface="Times New Roman" panose="02020603050405020304" pitchFamily="18" charset="0"/>
                <a:cs typeface="Times New Roman" panose="02020603050405020304" pitchFamily="18" charset="0"/>
              </a:rPr>
              <a:t>It not only damages the host computer by manipulating the data but also it creates a backdoor in the host computer so that it could be controlled by a remote computer. </a:t>
            </a:r>
            <a:endParaRPr lang="en-IN"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It can become a part of botnet(robot-network), a network of computers which are infected by malicious code and controlled by central controller.</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068636"/>
            <a:ext cx="9682201" cy="5179764"/>
          </a:xfrm>
        </p:spPr>
        <p:txBody>
          <a:bodyPr>
            <a:normAutofit/>
          </a:bodyPr>
          <a:lstStyle/>
          <a:p>
            <a:r>
              <a:rPr lang="en-IN" sz="2400" dirty="0">
                <a:latin typeface="Times New Roman" panose="02020603050405020304" pitchFamily="18" charset="0"/>
                <a:cs typeface="Times New Roman" panose="02020603050405020304" pitchFamily="18" charset="0"/>
              </a:rPr>
              <a:t>The computers of this network which are infected by malicious code are known as </a:t>
            </a:r>
            <a:r>
              <a:rPr lang="en-IN" sz="2400" b="1" dirty="0">
                <a:solidFill>
                  <a:srgbClr val="FF0000"/>
                </a:solidFill>
                <a:latin typeface="Times New Roman" panose="02020603050405020304" pitchFamily="18" charset="0"/>
                <a:cs typeface="Times New Roman" panose="02020603050405020304" pitchFamily="18" charset="0"/>
              </a:rPr>
              <a:t>zombies</a:t>
            </a:r>
            <a:r>
              <a:rPr lang="en-IN" sz="2400"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stretch>
            <a:fillRect/>
          </a:stretch>
        </p:blipFill>
        <p:spPr>
          <a:xfrm>
            <a:off x="3072280" y="2135551"/>
            <a:ext cx="5457825" cy="3600450"/>
          </a:xfrm>
          <a:prstGeom prst="rect">
            <a:avLst/>
          </a:prstGeom>
        </p:spPr>
      </p:pic>
      <p:sp>
        <p:nvSpPr>
          <p:cNvPr id="5" name="Rectangle 4"/>
          <p:cNvSpPr/>
          <p:nvPr/>
        </p:nvSpPr>
        <p:spPr>
          <a:xfrm>
            <a:off x="1202467" y="5879068"/>
            <a:ext cx="3463384" cy="369332"/>
          </a:xfrm>
          <a:prstGeom prst="rect">
            <a:avLst/>
          </a:prstGeom>
        </p:spPr>
        <p:txBody>
          <a:bodyPr wrap="none">
            <a:spAutoFit/>
          </a:bodyPr>
          <a:lstStyle/>
          <a:p>
            <a:r>
              <a:rPr lang="en-IN" b="1" i="1" dirty="0">
                <a:latin typeface="Constantia-BoldItalic"/>
              </a:rPr>
              <a:t>Remote Access Trojans (RAT)</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723330"/>
            <a:ext cx="9404723" cy="1129917"/>
          </a:xfrm>
        </p:spPr>
        <p:txBody>
          <a:bodyPr/>
          <a:lstStyle/>
          <a:p>
            <a:pPr algn="ctr"/>
            <a:r>
              <a:rPr lang="en-IN" sz="4400" dirty="0">
                <a:effectLst>
                  <a:outerShdw blurRad="38100" dist="38100" dir="2700000">
                    <a:srgbClr val="C0C0C0"/>
                  </a:outerShdw>
                </a:effectLst>
                <a:latin typeface="Times" pitchFamily="18" charset="0"/>
              </a:rPr>
              <a:t>THE OSI MODEL</a:t>
            </a:r>
          </a:p>
        </p:txBody>
      </p:sp>
      <p:sp>
        <p:nvSpPr>
          <p:cNvPr id="3" name="Content Placeholder 2"/>
          <p:cNvSpPr>
            <a:spLocks noGrp="1"/>
          </p:cNvSpPr>
          <p:nvPr>
            <p:ph idx="1"/>
          </p:nvPr>
        </p:nvSpPr>
        <p:spPr>
          <a:xfrm>
            <a:off x="966834" y="1853247"/>
            <a:ext cx="9378169" cy="4347882"/>
          </a:xfrm>
        </p:spPr>
        <p:txBody>
          <a:bodyPr>
            <a:normAutofit/>
          </a:bodyPr>
          <a:lstStyle/>
          <a:p>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International Standards Organization (</a:t>
            </a:r>
            <a:r>
              <a:rPr lang="en-IN" sz="2400" dirty="0">
                <a:solidFill>
                  <a:schemeClr val="hlink"/>
                </a:solidFill>
                <a:latin typeface="Times New Roman" panose="02020603050405020304" pitchFamily="18" charset="0"/>
                <a:cs typeface="Times New Roman" panose="02020603050405020304" pitchFamily="18" charset="0"/>
              </a:rPr>
              <a:t>ISO</a:t>
            </a:r>
            <a:r>
              <a:rPr lang="en-IN" sz="2400" dirty="0">
                <a:latin typeface="Times New Roman" panose="02020603050405020304" pitchFamily="18" charset="0"/>
                <a:cs typeface="Times New Roman" panose="02020603050405020304" pitchFamily="18" charset="0"/>
              </a:rPr>
              <a:t>) is a multinational body dedicated to worldwide agreement on international </a:t>
            </a:r>
            <a:r>
              <a:rPr lang="en-IN" sz="2400" dirty="0" smtClean="0">
                <a:latin typeface="Times New Roman" panose="02020603050405020304" pitchFamily="18" charset="0"/>
                <a:cs typeface="Times New Roman" panose="02020603050405020304" pitchFamily="18" charset="0"/>
              </a:rPr>
              <a:t>standards</a:t>
            </a:r>
          </a:p>
          <a:p>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Open Systems Interconnection (</a:t>
            </a:r>
            <a:r>
              <a:rPr lang="en-IN" sz="2400" dirty="0">
                <a:solidFill>
                  <a:schemeClr val="hlink"/>
                </a:solidFill>
                <a:latin typeface="Times New Roman" panose="02020603050405020304" pitchFamily="18" charset="0"/>
                <a:cs typeface="Times New Roman" panose="02020603050405020304" pitchFamily="18" charset="0"/>
              </a:rPr>
              <a:t>OSI</a:t>
            </a:r>
            <a:r>
              <a:rPr lang="en-IN" sz="2400" dirty="0">
                <a:latin typeface="Times New Roman" panose="02020603050405020304" pitchFamily="18" charset="0"/>
                <a:cs typeface="Times New Roman" panose="02020603050405020304" pitchFamily="18" charset="0"/>
              </a:rPr>
              <a:t>) model</a:t>
            </a:r>
            <a:r>
              <a:rPr lang="en-IN" sz="2400" dirty="0" smtClean="0">
                <a:latin typeface="Times New Roman" panose="02020603050405020304" pitchFamily="18" charset="0"/>
                <a:cs typeface="Times New Roman" panose="02020603050405020304" pitchFamily="18" charset="0"/>
              </a:rPr>
              <a:t>.</a:t>
            </a:r>
          </a:p>
          <a:p>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It was first introduced in the late </a:t>
            </a:r>
            <a:r>
              <a:rPr lang="en-IN" sz="2400" dirty="0" smtClean="0">
                <a:latin typeface="Times New Roman" panose="02020603050405020304" pitchFamily="18" charset="0"/>
                <a:cs typeface="Times New Roman" panose="02020603050405020304" pitchFamily="18" charset="0"/>
              </a:rPr>
              <a:t>1980s.</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156946" y="4135273"/>
            <a:ext cx="8997944" cy="1351129"/>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95230" y="805218"/>
            <a:ext cx="9568522" cy="5579659"/>
          </a:xfrm>
          <a:prstGeom prst="rect">
            <a:avLst/>
          </a:prstGeom>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392" y="628988"/>
            <a:ext cx="9404723" cy="979475"/>
          </a:xfrm>
        </p:spPr>
        <p:txBody>
          <a:bodyPr/>
          <a:lstStyle/>
          <a:p>
            <a:pPr algn="ctr"/>
            <a:r>
              <a:rPr lang="en-IN" dirty="0"/>
              <a:t>Scareware</a:t>
            </a:r>
          </a:p>
        </p:txBody>
      </p:sp>
      <p:sp>
        <p:nvSpPr>
          <p:cNvPr id="3" name="Content Placeholder 2"/>
          <p:cNvSpPr>
            <a:spLocks noGrp="1"/>
          </p:cNvSpPr>
          <p:nvPr>
            <p:ph idx="1"/>
          </p:nvPr>
        </p:nvSpPr>
        <p:spPr>
          <a:xfrm>
            <a:off x="1421176" y="1894901"/>
            <a:ext cx="8970200" cy="4551801"/>
          </a:xfrm>
        </p:spPr>
        <p:txBody>
          <a:bodyPr/>
          <a:lstStyle/>
          <a:p>
            <a:r>
              <a:rPr lang="en-IN" sz="2400" dirty="0">
                <a:latin typeface="Times New Roman" panose="02020603050405020304" pitchFamily="18" charset="0"/>
                <a:cs typeface="Times New Roman" panose="02020603050405020304" pitchFamily="18" charset="0"/>
              </a:rPr>
              <a:t>Internet has changed how we talk, shop, play etc. It has even changed the way how </a:t>
            </a:r>
            <a:r>
              <a:rPr lang="en-IN" sz="2400" b="1" dirty="0">
                <a:solidFill>
                  <a:srgbClr val="FF0000"/>
                </a:solidFill>
                <a:latin typeface="Times New Roman" panose="02020603050405020304" pitchFamily="18" charset="0"/>
                <a:cs typeface="Times New Roman" panose="02020603050405020304" pitchFamily="18" charset="0"/>
              </a:rPr>
              <a:t>the criminal target the people for ransom. </a:t>
            </a:r>
            <a:endParaRPr lang="en-IN" sz="2400" b="1" dirty="0" smtClean="0">
              <a:solidFill>
                <a:srgbClr val="FF0000"/>
              </a:solidFill>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While surfing the Internet, suddenly a pop-up alert appears in the screen which warns the presence of dangerous virus, spywares, etc. in the </a:t>
            </a:r>
            <a:r>
              <a:rPr lang="en-IN" sz="2400" dirty="0" smtClean="0">
                <a:latin typeface="Times New Roman" panose="02020603050405020304" pitchFamily="18" charset="0"/>
                <a:cs typeface="Times New Roman" panose="02020603050405020304" pitchFamily="18" charset="0"/>
              </a:rPr>
              <a:t>users </a:t>
            </a:r>
            <a:r>
              <a:rPr lang="en-IN" sz="2400" dirty="0">
                <a:latin typeface="Times New Roman" panose="02020603050405020304" pitchFamily="18" charset="0"/>
                <a:cs typeface="Times New Roman" panose="02020603050405020304" pitchFamily="18" charset="0"/>
              </a:rPr>
              <a:t>computer. </a:t>
            </a:r>
            <a:endParaRPr lang="en-IN"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As a remedial measure, the message suggests the used download the full paid version of the software. As the user proceeds to download, a malicious code, known as scareware is downloaded into the host computer</a:t>
            </a:r>
            <a:r>
              <a:rPr lang="en-IN" dirty="0"/>
              <a:t>. </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14405" y="933449"/>
            <a:ext cx="3524250" cy="5314950"/>
          </a:xfrm>
          <a:prstGeom prst="rect">
            <a:avLst/>
          </a:prstGeom>
        </p:spPr>
      </p:pic>
      <p:pic>
        <p:nvPicPr>
          <p:cNvPr id="5" name="Picture 4"/>
          <p:cNvPicPr>
            <a:picLocks noChangeAspect="1"/>
          </p:cNvPicPr>
          <p:nvPr/>
        </p:nvPicPr>
        <p:blipFill>
          <a:blip r:embed="rId3"/>
          <a:stretch>
            <a:fillRect/>
          </a:stretch>
        </p:blipFill>
        <p:spPr>
          <a:xfrm>
            <a:off x="5094440" y="2052918"/>
            <a:ext cx="5991225" cy="3619500"/>
          </a:xfrm>
          <a:prstGeom prst="rect">
            <a:avLst/>
          </a:prstGeom>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35407"/>
          </a:xfrm>
        </p:spPr>
        <p:txBody>
          <a:bodyPr/>
          <a:lstStyle/>
          <a:p>
            <a:pPr algn="ctr"/>
            <a:r>
              <a:rPr lang="en-IN" b="1" dirty="0" smtClean="0"/>
              <a:t>Key logger</a:t>
            </a:r>
            <a:endParaRPr lang="en-IN" dirty="0"/>
          </a:p>
        </p:txBody>
      </p:sp>
      <p:sp>
        <p:nvSpPr>
          <p:cNvPr id="3" name="Content Placeholder 2"/>
          <p:cNvSpPr>
            <a:spLocks noGrp="1"/>
          </p:cNvSpPr>
          <p:nvPr>
            <p:ph idx="1"/>
          </p:nvPr>
        </p:nvSpPr>
        <p:spPr>
          <a:xfrm>
            <a:off x="1013552" y="1685582"/>
            <a:ext cx="9036301" cy="4120307"/>
          </a:xfrm>
        </p:spPr>
        <p:txBody>
          <a:bodyPr>
            <a:normAutofit/>
          </a:bodyPr>
          <a:lstStyle/>
          <a:p>
            <a:r>
              <a:rPr lang="en-IN" dirty="0"/>
              <a:t>The </a:t>
            </a:r>
            <a:r>
              <a:rPr lang="en-IN" dirty="0" smtClean="0"/>
              <a:t>Key logger </a:t>
            </a:r>
            <a:r>
              <a:rPr lang="en-IN" dirty="0"/>
              <a:t>records every keystroke that a user makes on their device by running in the background. It steals user credentials and confidential data and forwards it to the hacker for malicious purpose</a:t>
            </a:r>
            <a:r>
              <a:rPr lang="en-IN" dirty="0" smtClean="0"/>
              <a:t>.</a:t>
            </a:r>
          </a:p>
          <a:p>
            <a:pPr marL="0" indent="0" algn="ctr">
              <a:buNone/>
            </a:pPr>
            <a:r>
              <a:rPr lang="en-IN" sz="4000" b="1" dirty="0" smtClean="0"/>
              <a:t>Rootkit</a:t>
            </a:r>
            <a:endParaRPr lang="en-IN" sz="4000" b="1" dirty="0"/>
          </a:p>
          <a:p>
            <a:r>
              <a:rPr lang="en-IN" dirty="0"/>
              <a:t>A rootkit is malicious software that takes control of the “root” levels of a victim’s computer. That control can be used to perform illegal or undetected activity on the victim’s personal or work computer that would not otherwise be allowed</a:t>
            </a:r>
          </a:p>
          <a:p>
            <a:endParaRPr lang="en-IN"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Countermeasures</a:t>
            </a:r>
            <a:endParaRPr lang="en-IN" dirty="0"/>
          </a:p>
        </p:txBody>
      </p:sp>
      <p:sp>
        <p:nvSpPr>
          <p:cNvPr id="3" name="Content Placeholder 2"/>
          <p:cNvSpPr>
            <a:spLocks noGrp="1"/>
          </p:cNvSpPr>
          <p:nvPr>
            <p:ph idx="1"/>
          </p:nvPr>
        </p:nvSpPr>
        <p:spPr/>
        <p:txBody>
          <a:bodyPr/>
          <a:lstStyle/>
          <a:p>
            <a:r>
              <a:rPr lang="en-IN" dirty="0"/>
              <a:t>Avoid to Click on Suspected Email </a:t>
            </a:r>
            <a:r>
              <a:rPr lang="en-IN" dirty="0" smtClean="0"/>
              <a:t>Attachments</a:t>
            </a:r>
          </a:p>
          <a:p>
            <a:r>
              <a:rPr lang="en-IN" dirty="0"/>
              <a:t>Block unused </a:t>
            </a:r>
            <a:r>
              <a:rPr lang="en-IN" dirty="0" smtClean="0"/>
              <a:t>ports</a:t>
            </a:r>
          </a:p>
          <a:p>
            <a:r>
              <a:rPr lang="en-IN" dirty="0"/>
              <a:t>Monitor Network </a:t>
            </a:r>
            <a:r>
              <a:rPr lang="en-IN" dirty="0" smtClean="0"/>
              <a:t>Traffic</a:t>
            </a:r>
          </a:p>
          <a:p>
            <a:r>
              <a:rPr lang="en-IN" dirty="0"/>
              <a:t>Avoid Download from Untrusted </a:t>
            </a:r>
            <a:r>
              <a:rPr lang="en-IN" dirty="0" smtClean="0"/>
              <a:t>Source</a:t>
            </a:r>
          </a:p>
          <a:p>
            <a:r>
              <a:rPr lang="en-IN" dirty="0" smtClean="0"/>
              <a:t>Check File integrity</a:t>
            </a:r>
          </a:p>
          <a:p>
            <a:r>
              <a:rPr lang="en-IN" dirty="0"/>
              <a:t>Configured Host-Based Firewall</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805218"/>
            <a:ext cx="8947522" cy="777922"/>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Phishing</a:t>
            </a:r>
            <a:r>
              <a:rPr lang="en-IN" dirty="0"/>
              <a:t/>
            </a:r>
            <a:br>
              <a:rPr lang="en-IN" dirty="0"/>
            </a:br>
            <a:endParaRPr lang="en-IN" dirty="0"/>
          </a:p>
        </p:txBody>
      </p:sp>
      <p:sp>
        <p:nvSpPr>
          <p:cNvPr id="3" name="Content Placeholder 2"/>
          <p:cNvSpPr>
            <a:spLocks noGrp="1"/>
          </p:cNvSpPr>
          <p:nvPr>
            <p:ph idx="1"/>
          </p:nvPr>
        </p:nvSpPr>
        <p:spPr>
          <a:xfrm>
            <a:off x="1103312" y="2006222"/>
            <a:ext cx="8946541" cy="4242178"/>
          </a:xfrm>
        </p:spPr>
        <p:txBody>
          <a:bodyPr>
            <a:normAutofit/>
          </a:bodyPr>
          <a:lstStyle/>
          <a:p>
            <a:r>
              <a:rPr lang="en-IN" sz="2400" dirty="0">
                <a:latin typeface="Times New Roman" panose="02020603050405020304" pitchFamily="18" charset="0"/>
                <a:cs typeface="Times New Roman" panose="02020603050405020304" pitchFamily="18" charset="0"/>
              </a:rPr>
              <a:t>Using an email disguised as a legitimate message, hackers entice the recipient to open either an infected attachment or click a link that takes them to an infected </a:t>
            </a:r>
            <a:r>
              <a:rPr lang="en-IN" sz="2400" dirty="0" smtClean="0">
                <a:latin typeface="Times New Roman" panose="02020603050405020304" pitchFamily="18" charset="0"/>
                <a:cs typeface="Times New Roman" panose="02020603050405020304" pitchFamily="18" charset="0"/>
              </a:rPr>
              <a:t>website.</a:t>
            </a:r>
          </a:p>
          <a:p>
            <a:r>
              <a:rPr lang="en-IN" sz="2400" dirty="0">
                <a:latin typeface="Times New Roman" panose="02020603050405020304" pitchFamily="18" charset="0"/>
                <a:cs typeface="Times New Roman" panose="02020603050405020304" pitchFamily="18" charset="0"/>
              </a:rPr>
              <a:t>The goal is to lure individuals to give up their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S</a:t>
            </a:r>
            <a:r>
              <a:rPr lang="en-IN" sz="2400" dirty="0" smtClean="0">
                <a:latin typeface="Times New Roman" panose="02020603050405020304" pitchFamily="18" charset="0"/>
                <a:cs typeface="Times New Roman" panose="02020603050405020304" pitchFamily="18" charset="0"/>
              </a:rPr>
              <a:t>ensitive </a:t>
            </a:r>
            <a:r>
              <a:rPr lang="en-IN" sz="2400" dirty="0">
                <a:latin typeface="Times New Roman" panose="02020603050405020304" pitchFamily="18" charset="0"/>
                <a:cs typeface="Times New Roman" panose="02020603050405020304" pitchFamily="18" charset="0"/>
              </a:rPr>
              <a:t>data, such as personally identifiable information,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B</a:t>
            </a:r>
            <a:r>
              <a:rPr lang="en-IN" sz="2400" dirty="0" smtClean="0">
                <a:latin typeface="Times New Roman" panose="02020603050405020304" pitchFamily="18" charset="0"/>
                <a:cs typeface="Times New Roman" panose="02020603050405020304" pitchFamily="18" charset="0"/>
              </a:rPr>
              <a:t>anking </a:t>
            </a:r>
            <a:r>
              <a:rPr lang="en-IN" sz="2400" dirty="0">
                <a:latin typeface="Times New Roman" panose="02020603050405020304" pitchFamily="18" charset="0"/>
                <a:cs typeface="Times New Roman" panose="02020603050405020304" pitchFamily="18" charset="0"/>
              </a:rPr>
              <a:t>and credit card numbers,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a:t>
            </a:r>
            <a:r>
              <a:rPr lang="en-IN" sz="2400" dirty="0" smtClean="0">
                <a:latin typeface="Times New Roman" panose="02020603050405020304" pitchFamily="18" charset="0"/>
                <a:cs typeface="Times New Roman" panose="02020603050405020304" pitchFamily="18" charset="0"/>
              </a:rPr>
              <a:t>asswords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85420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765" y="821208"/>
            <a:ext cx="9404723" cy="802876"/>
          </a:xfrm>
        </p:spPr>
        <p:txBody>
          <a:bodyPr/>
          <a:lstStyle/>
          <a:p>
            <a:pPr algn="ctr"/>
            <a:r>
              <a:rPr lang="en-IN" sz="3600" cap="all" dirty="0">
                <a:latin typeface="Times New Roman" panose="02020603050405020304" pitchFamily="18" charset="0"/>
                <a:cs typeface="Times New Roman" panose="02020603050405020304" pitchFamily="18" charset="0"/>
              </a:rPr>
              <a:t>PHISHING TECHNIQUES</a:t>
            </a:r>
            <a:br>
              <a:rPr lang="en-IN" sz="3600" cap="all"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1801504"/>
            <a:ext cx="9175631" cy="4446895"/>
          </a:xfrm>
        </p:spPr>
        <p:txBody>
          <a:bodyPr>
            <a:normAutofit lnSpcReduction="10000"/>
          </a:bodyPr>
          <a:lstStyle/>
          <a:p>
            <a:pPr marL="0" indent="0">
              <a:buNone/>
            </a:pPr>
            <a:r>
              <a:rPr lang="en-IN" sz="2400" b="1" cap="all" dirty="0">
                <a:solidFill>
                  <a:srgbClr val="FF0000"/>
                </a:solidFill>
                <a:latin typeface="Times New Roman" panose="02020603050405020304" pitchFamily="18" charset="0"/>
                <a:cs typeface="Times New Roman" panose="02020603050405020304" pitchFamily="18" charset="0"/>
              </a:rPr>
              <a:t>EMAIL PHISHING </a:t>
            </a:r>
            <a:r>
              <a:rPr lang="en-IN" sz="2400" b="1" cap="all" dirty="0" smtClean="0">
                <a:solidFill>
                  <a:srgbClr val="FF0000"/>
                </a:solidFill>
                <a:latin typeface="Times New Roman" panose="02020603050405020304" pitchFamily="18" charset="0"/>
                <a:cs typeface="Times New Roman" panose="02020603050405020304" pitchFamily="18" charset="0"/>
              </a:rPr>
              <a:t>SCAMS</a:t>
            </a:r>
          </a:p>
          <a:p>
            <a:pPr marL="0" indent="0">
              <a:buNone/>
            </a:pPr>
            <a:r>
              <a:rPr lang="en-IN" sz="2400" dirty="0" smtClean="0">
                <a:latin typeface="Times New Roman" panose="02020603050405020304" pitchFamily="18" charset="0"/>
                <a:cs typeface="Times New Roman" panose="02020603050405020304" pitchFamily="18" charset="0"/>
              </a:rPr>
              <a:t>								The </a:t>
            </a:r>
            <a:r>
              <a:rPr lang="en-IN" sz="2400" dirty="0">
                <a:latin typeface="Times New Roman" panose="02020603050405020304" pitchFamily="18" charset="0"/>
                <a:cs typeface="Times New Roman" panose="02020603050405020304" pitchFamily="18" charset="0"/>
              </a:rPr>
              <a:t>most common form of phishing is the general, mass-mailed type, where someone sends an email pretending to be someone else and tries to trick the recipient in doing something, usually logging into a website or downloading malware.</a:t>
            </a:r>
            <a:endParaRPr lang="en-IN" sz="2400" cap="all" dirty="0" smtClean="0">
              <a:latin typeface="Times New Roman" panose="02020603050405020304" pitchFamily="18" charset="0"/>
              <a:cs typeface="Times New Roman" panose="02020603050405020304" pitchFamily="18" charset="0"/>
            </a:endParaRPr>
          </a:p>
          <a:p>
            <a:pPr marL="0" indent="0">
              <a:buNone/>
            </a:pPr>
            <a:endParaRPr lang="en-IN" sz="2400" cap="all" dirty="0" smtClean="0">
              <a:latin typeface="Times New Roman" panose="02020603050405020304" pitchFamily="18" charset="0"/>
              <a:cs typeface="Times New Roman" panose="02020603050405020304" pitchFamily="18" charset="0"/>
            </a:endParaRPr>
          </a:p>
          <a:p>
            <a:pPr marL="0" indent="0">
              <a:buNone/>
            </a:pPr>
            <a:r>
              <a:rPr lang="en-IN" sz="2400" b="1" cap="all" dirty="0">
                <a:solidFill>
                  <a:srgbClr val="FF0000"/>
                </a:solidFill>
                <a:latin typeface="Times New Roman" panose="02020603050405020304" pitchFamily="18" charset="0"/>
                <a:cs typeface="Times New Roman" panose="02020603050405020304" pitchFamily="18" charset="0"/>
              </a:rPr>
              <a:t>SPEAR PHISHING</a:t>
            </a:r>
          </a:p>
          <a:p>
            <a:pPr>
              <a:buFont typeface="Wingdings" panose="05000000000000000000" pitchFamily="2" charset="2"/>
              <a:buChar char="ü"/>
            </a:pPr>
            <a:r>
              <a:rPr lang="en-IN" sz="2400" b="1" dirty="0">
                <a:solidFill>
                  <a:srgbClr val="FF0000"/>
                </a:solidFill>
                <a:latin typeface="Times New Roman" panose="02020603050405020304" pitchFamily="18" charset="0"/>
                <a:cs typeface="Times New Roman" panose="02020603050405020304" pitchFamily="18" charset="0"/>
                <a:hlinkClick r:id="rId2"/>
              </a:rPr>
              <a:t>Spear phishing</a:t>
            </a:r>
            <a:r>
              <a:rPr lang="en-IN" sz="2400" dirty="0">
                <a:latin typeface="Times New Roman" panose="02020603050405020304" pitchFamily="18" charset="0"/>
                <a:cs typeface="Times New Roman" panose="02020603050405020304" pitchFamily="18" charset="0"/>
              </a:rPr>
              <a:t> targets a specific person or enterprise, as opposed to random application users. </a:t>
            </a: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It’s </a:t>
            </a:r>
            <a:r>
              <a:rPr lang="en-IN" sz="2400" dirty="0">
                <a:latin typeface="Times New Roman" panose="02020603050405020304" pitchFamily="18" charset="0"/>
                <a:cs typeface="Times New Roman" panose="02020603050405020304" pitchFamily="18" charset="0"/>
              </a:rPr>
              <a:t>a more in depth version of phishing that requires special knowledge about an organization, including its power structure.</a:t>
            </a:r>
            <a:endParaRPr lang="en-IN" sz="2400" cap="all"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83209029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0733" y="1733267"/>
            <a:ext cx="9405464" cy="4801736"/>
          </a:xfrm>
        </p:spPr>
        <p:txBody>
          <a:bodyPr>
            <a:normAutofit/>
          </a:bodyPr>
          <a:lstStyle/>
          <a:p>
            <a:pPr marL="0" indent="0">
              <a:buNone/>
            </a:pPr>
            <a:r>
              <a:rPr lang="en-IN" sz="2400" b="1" cap="all" dirty="0" smtClean="0">
                <a:solidFill>
                  <a:srgbClr val="FF0000"/>
                </a:solidFill>
                <a:latin typeface="Times New Roman" panose="02020603050405020304" pitchFamily="18" charset="0"/>
                <a:cs typeface="Times New Roman" panose="02020603050405020304" pitchFamily="18" charset="0"/>
              </a:rPr>
              <a:t>WHALING</a:t>
            </a:r>
          </a:p>
          <a:p>
            <a:pPr marL="0" indent="0">
              <a:buNone/>
            </a:pPr>
            <a:r>
              <a:rPr lang="en-IN" sz="2400" cap="all"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Whaling uses deceptive email messages targeting high-level decision makers within an </a:t>
            </a:r>
            <a:r>
              <a:rPr lang="en-IN" sz="2400" dirty="0" smtClean="0">
                <a:latin typeface="Times New Roman" panose="02020603050405020304" pitchFamily="18" charset="0"/>
                <a:cs typeface="Times New Roman" panose="02020603050405020304" pitchFamily="18" charset="0"/>
              </a:rPr>
              <a:t>organization</a:t>
            </a:r>
          </a:p>
          <a:p>
            <a:pPr marL="0" indent="0">
              <a:buNone/>
            </a:pPr>
            <a:r>
              <a:rPr lang="en-IN" sz="2400" dirty="0">
                <a:latin typeface="Times New Roman" panose="02020603050405020304" pitchFamily="18" charset="0"/>
                <a:cs typeface="Times New Roman" panose="02020603050405020304" pitchFamily="18" charset="0"/>
              </a:rPr>
              <a:t>S</a:t>
            </a:r>
            <a:r>
              <a:rPr lang="en-IN" sz="2400" dirty="0" smtClean="0">
                <a:latin typeface="Times New Roman" panose="02020603050405020304" pitchFamily="18" charset="0"/>
                <a:cs typeface="Times New Roman" panose="02020603050405020304" pitchFamily="18" charset="0"/>
              </a:rPr>
              <a:t>uch </a:t>
            </a:r>
            <a:r>
              <a:rPr lang="en-IN" sz="2400" dirty="0">
                <a:latin typeface="Times New Roman" panose="02020603050405020304" pitchFamily="18" charset="0"/>
                <a:cs typeface="Times New Roman" panose="02020603050405020304" pitchFamily="18" charset="0"/>
              </a:rPr>
              <a:t>as </a:t>
            </a:r>
            <a:r>
              <a:rPr lang="en-IN" sz="2400" b="1" u="sng" dirty="0">
                <a:latin typeface="Times New Roman" panose="02020603050405020304" pitchFamily="18" charset="0"/>
                <a:cs typeface="Times New Roman" panose="02020603050405020304" pitchFamily="18" charset="0"/>
              </a:rPr>
              <a:t>CEOs, CFOs, </a:t>
            </a:r>
            <a:r>
              <a:rPr lang="en-IN" sz="2400" dirty="0">
                <a:latin typeface="Times New Roman" panose="02020603050405020304" pitchFamily="18" charset="0"/>
                <a:cs typeface="Times New Roman" panose="02020603050405020304" pitchFamily="18" charset="0"/>
              </a:rPr>
              <a:t>and other executives</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r>
              <a:rPr lang="en-IN" sz="2400" cap="all"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The difference between whaling and spear phishing is that whaling exclusively targets high-ranking individuals within an organization, while spear phishing usually goes after a category of individuals with a lower profile.</a:t>
            </a:r>
            <a:endParaRPr lang="en-IN" sz="2400" cap="al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15475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59580" y="578885"/>
            <a:ext cx="7249926" cy="4854067"/>
          </a:xfrm>
          <a:prstGeom prst="rect">
            <a:avLst/>
          </a:prstGeom>
        </p:spPr>
      </p:pic>
      <p:sp>
        <p:nvSpPr>
          <p:cNvPr id="5" name="Rectangle 4"/>
          <p:cNvSpPr/>
          <p:nvPr/>
        </p:nvSpPr>
        <p:spPr>
          <a:xfrm>
            <a:off x="1146413" y="5583077"/>
            <a:ext cx="9867330" cy="923330"/>
          </a:xfrm>
          <a:prstGeom prst="rect">
            <a:avLst/>
          </a:prstGeom>
        </p:spPr>
        <p:txBody>
          <a:bodyPr wrap="square">
            <a:spAutoFit/>
          </a:bodyPr>
          <a:lstStyle/>
          <a:p>
            <a:pPr>
              <a:buFont typeface="Wingdings" panose="05000000000000000000" pitchFamily="2" charset="2"/>
              <a:buChar char="ü"/>
            </a:pPr>
            <a:r>
              <a:rPr lang="en-IN" dirty="0"/>
              <a:t>The user is redirected to </a:t>
            </a:r>
            <a:r>
              <a:rPr lang="en-IN" b="1" i="1" dirty="0">
                <a:solidFill>
                  <a:srgbClr val="FF0000"/>
                </a:solidFill>
              </a:rPr>
              <a:t>myuniversity.edurenewal.com</a:t>
            </a:r>
            <a:r>
              <a:rPr lang="en-IN" dirty="0"/>
              <a:t>, a bogus page appearing exactly like the real renewal page, where both new and existing passwords are requested. </a:t>
            </a:r>
          </a:p>
        </p:txBody>
      </p:sp>
    </p:spTree>
    <p:extLst>
      <p:ext uri="{BB962C8B-B14F-4D97-AF65-F5344CB8AC3E}">
        <p14:creationId xmlns:p14="http://schemas.microsoft.com/office/powerpoint/2010/main" val="65219357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33118" y="1055303"/>
            <a:ext cx="7711384" cy="5206744"/>
          </a:xfrm>
          <a:prstGeom prst="rect">
            <a:avLst/>
          </a:prstGeom>
        </p:spPr>
      </p:pic>
    </p:spTree>
    <p:extLst>
      <p:ext uri="{BB962C8B-B14F-4D97-AF65-F5344CB8AC3E}">
        <p14:creationId xmlns:p14="http://schemas.microsoft.com/office/powerpoint/2010/main" val="381606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30" y="764689"/>
            <a:ext cx="9404723" cy="644562"/>
          </a:xfrm>
        </p:spPr>
        <p:txBody>
          <a:bodyPr/>
          <a:lstStyle/>
          <a:p>
            <a:pPr algn="ctr"/>
            <a:r>
              <a:rPr lang="en-IN" sz="2400" dirty="0">
                <a:latin typeface="Times New Roman" panose="02020603050405020304" pitchFamily="18" charset="0"/>
                <a:cs typeface="Times New Roman" panose="02020603050405020304" pitchFamily="18" charset="0"/>
              </a:rPr>
              <a:t>NETWORK TOPOLOGIES</a:t>
            </a:r>
            <a:r>
              <a:rPr lang="en-IN" dirty="0"/>
              <a:t/>
            </a:r>
            <a:br>
              <a:rPr lang="en-IN" dirty="0"/>
            </a:br>
            <a:endParaRPr lang="en-IN" dirty="0"/>
          </a:p>
        </p:txBody>
      </p:sp>
      <p:sp>
        <p:nvSpPr>
          <p:cNvPr id="3" name="Content Placeholder 2"/>
          <p:cNvSpPr>
            <a:spLocks noGrp="1"/>
          </p:cNvSpPr>
          <p:nvPr>
            <p:ph idx="1"/>
          </p:nvPr>
        </p:nvSpPr>
        <p:spPr>
          <a:xfrm>
            <a:off x="849854" y="1549102"/>
            <a:ext cx="9199999" cy="4699298"/>
          </a:xfrm>
        </p:spPr>
        <p:txBody>
          <a:bodyPr/>
          <a:lstStyle/>
          <a:p>
            <a:r>
              <a:rPr lang="en-IN" dirty="0">
                <a:latin typeface="Times New Roman" panose="02020603050405020304" pitchFamily="18" charset="0"/>
                <a:cs typeface="Times New Roman" panose="02020603050405020304" pitchFamily="18" charset="0"/>
              </a:rPr>
              <a:t>A Network Topology is the  arrangement with which  computer systems or network Devices are connected to each other.</a:t>
            </a:r>
          </a:p>
          <a:p>
            <a:r>
              <a:rPr lang="en-IN" dirty="0">
                <a:latin typeface="Times New Roman" panose="02020603050405020304" pitchFamily="18" charset="0"/>
                <a:cs typeface="Times New Roman" panose="02020603050405020304" pitchFamily="18" charset="0"/>
              </a:rPr>
              <a:t>For communication to occur, two devices must be connected in some way to the same link at the same </a:t>
            </a:r>
            <a:r>
              <a:rPr lang="en-IN" dirty="0" smtClean="0">
                <a:latin typeface="Times New Roman" panose="02020603050405020304" pitchFamily="18" charset="0"/>
                <a:cs typeface="Times New Roman" panose="02020603050405020304" pitchFamily="18" charset="0"/>
              </a:rPr>
              <a:t>time</a:t>
            </a:r>
          </a:p>
          <a:p>
            <a:r>
              <a:rPr lang="en-IN" dirty="0"/>
              <a:t>A network is simply a way for machines / computers to communicate.</a:t>
            </a:r>
          </a:p>
          <a:p>
            <a:endParaRPr lang="en-IN"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645" y="739321"/>
            <a:ext cx="9404723" cy="1400530"/>
          </a:xfrm>
        </p:spPr>
        <p:txBody>
          <a:bodyPr/>
          <a:lstStyle/>
          <a:p>
            <a:pPr algn="ctr"/>
            <a:r>
              <a:rPr lang="en-IN" sz="4000" dirty="0">
                <a:latin typeface="Times New Roman" panose="02020603050405020304" pitchFamily="18" charset="0"/>
                <a:cs typeface="Times New Roman" panose="02020603050405020304" pitchFamily="18" charset="0"/>
              </a:rPr>
              <a:t>Seven layers of the OSI model</a:t>
            </a:r>
            <a:r>
              <a:rPr lang="en-IN" sz="4400" i="1" dirty="0"/>
              <a:t/>
            </a:r>
            <a:br>
              <a:rPr lang="en-IN" sz="4400" i="1" dirty="0"/>
            </a:br>
            <a:endParaRPr lang="en-IN" dirty="0"/>
          </a:p>
        </p:txBody>
      </p:sp>
      <p:pic>
        <p:nvPicPr>
          <p:cNvPr id="5" name="Picture 4"/>
          <p:cNvPicPr>
            <a:picLocks noChangeAspect="1"/>
          </p:cNvPicPr>
          <p:nvPr/>
        </p:nvPicPr>
        <p:blipFill>
          <a:blip r:embed="rId2"/>
          <a:stretch>
            <a:fillRect/>
          </a:stretch>
        </p:blipFill>
        <p:spPr>
          <a:xfrm>
            <a:off x="2988262" y="1692322"/>
            <a:ext cx="6169385" cy="4838617"/>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3" y="764274"/>
            <a:ext cx="9095491" cy="914401"/>
          </a:xfrm>
        </p:spPr>
        <p:txBody>
          <a:bodyPr/>
          <a:lstStyle/>
          <a:p>
            <a:pPr algn="ctr"/>
            <a:r>
              <a:rPr lang="en-IN" sz="4000" cap="all" dirty="0">
                <a:latin typeface="Times New Roman" panose="02020603050405020304" pitchFamily="18" charset="0"/>
                <a:cs typeface="Times New Roman" panose="02020603050405020304" pitchFamily="18" charset="0"/>
              </a:rPr>
              <a:t>PHISHING MITIGATION</a:t>
            </a:r>
            <a:r>
              <a:rPr lang="en-IN" cap="all" dirty="0"/>
              <a:t/>
            </a:r>
            <a:br>
              <a:rPr lang="en-IN" cap="all" dirty="0"/>
            </a:br>
            <a:endParaRPr lang="en-IN" dirty="0"/>
          </a:p>
        </p:txBody>
      </p:sp>
      <p:sp>
        <p:nvSpPr>
          <p:cNvPr id="3" name="Content Placeholder 2"/>
          <p:cNvSpPr>
            <a:spLocks noGrp="1"/>
          </p:cNvSpPr>
          <p:nvPr>
            <p:ph idx="1"/>
          </p:nvPr>
        </p:nvSpPr>
        <p:spPr>
          <a:xfrm>
            <a:off x="955344" y="1787858"/>
            <a:ext cx="9094510" cy="4460542"/>
          </a:xfrm>
        </p:spPr>
        <p:txBody>
          <a:bodyPr/>
          <a:lstStyle/>
          <a:p>
            <a:r>
              <a:rPr lang="en-IN" cap="all" dirty="0"/>
              <a:t>TWO FACTOR AUTHENTICATION</a:t>
            </a:r>
          </a:p>
          <a:p>
            <a:r>
              <a:rPr lang="en-IN" cap="all" dirty="0"/>
              <a:t>PASSWORD MANAGEMENT POLICIES</a:t>
            </a:r>
          </a:p>
          <a:p>
            <a:r>
              <a:rPr lang="en-IN" cap="all" dirty="0"/>
              <a:t>EDUCATIONAL CAMPAIGNS</a:t>
            </a:r>
          </a:p>
          <a:p>
            <a:endParaRPr lang="en-IN" dirty="0"/>
          </a:p>
        </p:txBody>
      </p:sp>
    </p:spTree>
    <p:extLst>
      <p:ext uri="{BB962C8B-B14F-4D97-AF65-F5344CB8AC3E}">
        <p14:creationId xmlns:p14="http://schemas.microsoft.com/office/powerpoint/2010/main" val="251034461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960" y="846160"/>
            <a:ext cx="8947522" cy="1252747"/>
          </a:xfrm>
        </p:spPr>
        <p:txBody>
          <a:bodyPr/>
          <a:lstStyle/>
          <a:p>
            <a:pPr algn="ctr"/>
            <a:r>
              <a:rPr lang="en-IN" dirty="0" smtClean="0">
                <a:solidFill>
                  <a:srgbClr val="FF0000"/>
                </a:solidFill>
                <a:latin typeface="Times New Roman" panose="02020603050405020304" pitchFamily="18" charset="0"/>
                <a:cs typeface="Times New Roman" panose="02020603050405020304" pitchFamily="18" charset="0"/>
              </a:rPr>
              <a:t>Ransomware </a:t>
            </a:r>
            <a:r>
              <a:rPr lang="en-IN" dirty="0"/>
              <a:t/>
            </a:r>
            <a:br>
              <a:rPr lang="en-IN" dirty="0"/>
            </a:br>
            <a:endParaRPr lang="en-IN" dirty="0"/>
          </a:p>
        </p:txBody>
      </p:sp>
      <p:sp>
        <p:nvSpPr>
          <p:cNvPr id="3" name="Content Placeholder 2"/>
          <p:cNvSpPr>
            <a:spLocks noGrp="1"/>
          </p:cNvSpPr>
          <p:nvPr>
            <p:ph idx="1"/>
          </p:nvPr>
        </p:nvSpPr>
        <p:spPr>
          <a:xfrm>
            <a:off x="1362620" y="2210937"/>
            <a:ext cx="9664772" cy="3750859"/>
          </a:xfrm>
        </p:spPr>
        <p:txBody>
          <a:bodyPr/>
          <a:lstStyle/>
          <a:p>
            <a:pPr marL="0" indent="0">
              <a:buNone/>
            </a:pPr>
            <a:r>
              <a:rPr lang="en-IN" dirty="0" smtClean="0"/>
              <a:t>				</a:t>
            </a:r>
            <a:r>
              <a:rPr lang="en-IN" sz="2400" dirty="0" smtClean="0">
                <a:latin typeface="Times New Roman" panose="02020603050405020304" pitchFamily="18" charset="0"/>
                <a:cs typeface="Times New Roman" panose="02020603050405020304" pitchFamily="18" charset="0"/>
              </a:rPr>
              <a:t>Ransomware, </a:t>
            </a:r>
            <a:r>
              <a:rPr lang="en-IN" sz="2400" dirty="0">
                <a:latin typeface="Times New Roman" panose="02020603050405020304" pitchFamily="18" charset="0"/>
                <a:cs typeface="Times New Roman" panose="02020603050405020304" pitchFamily="18" charset="0"/>
              </a:rPr>
              <a:t>short for </a:t>
            </a:r>
            <a:r>
              <a:rPr lang="en-IN" sz="2400" b="1" u="sng" dirty="0">
                <a:solidFill>
                  <a:srgbClr val="FF0000"/>
                </a:solidFill>
                <a:latin typeface="Times New Roman" panose="02020603050405020304" pitchFamily="18" charset="0"/>
                <a:cs typeface="Times New Roman" panose="02020603050405020304" pitchFamily="18" charset="0"/>
              </a:rPr>
              <a:t>“malicious software,” </a:t>
            </a:r>
            <a:r>
              <a:rPr lang="en-IN" sz="2400" dirty="0">
                <a:latin typeface="Times New Roman" panose="02020603050405020304" pitchFamily="18" charset="0"/>
                <a:cs typeface="Times New Roman" panose="02020603050405020304" pitchFamily="18" charset="0"/>
              </a:rPr>
              <a:t>is software (or script or code) designed to disrupt computer operation, </a:t>
            </a:r>
            <a:r>
              <a:rPr lang="en-IN" sz="2400" dirty="0" smtClean="0">
                <a:latin typeface="Times New Roman" panose="02020603050405020304" pitchFamily="18" charset="0"/>
                <a:cs typeface="Times New Roman" panose="02020603050405020304" pitchFamily="18" charset="0"/>
              </a:rPr>
              <a:t>encrypt information</a:t>
            </a:r>
            <a:r>
              <a:rPr lang="en-IN" sz="2400" dirty="0">
                <a:latin typeface="Times New Roman" panose="02020603050405020304" pitchFamily="18" charset="0"/>
                <a:cs typeface="Times New Roman" panose="02020603050405020304" pitchFamily="18" charset="0"/>
              </a:rPr>
              <a:t>, or gain unauthorized access to computer systems and mobile </a:t>
            </a:r>
            <a:r>
              <a:rPr lang="en-IN" sz="2400" dirty="0" smtClean="0">
                <a:latin typeface="Times New Roman" panose="02020603050405020304" pitchFamily="18" charset="0"/>
                <a:cs typeface="Times New Roman" panose="02020603050405020304" pitchFamily="18" charset="0"/>
              </a:rPr>
              <a:t>devices</a:t>
            </a:r>
          </a:p>
          <a:p>
            <a:r>
              <a:rPr lang="en-IN" sz="2400" dirty="0">
                <a:latin typeface="Times New Roman" panose="02020603050405020304" pitchFamily="18" charset="0"/>
                <a:cs typeface="Times New Roman" panose="02020603050405020304" pitchFamily="18" charset="0"/>
              </a:rPr>
              <a:t>Ransomware can take different forms, but in its essence it denies access to a device or files until a ransom has been paid.</a:t>
            </a:r>
          </a:p>
          <a:p>
            <a:r>
              <a:rPr lang="en-IN" sz="2400" dirty="0">
                <a:latin typeface="Times New Roman" panose="02020603050405020304" pitchFamily="18" charset="0"/>
                <a:cs typeface="Times New Roman" panose="02020603050405020304" pitchFamily="18" charset="0"/>
              </a:rPr>
              <a:t>Ransomware is designed for direct revenue generation</a:t>
            </a:r>
            <a:endParaRPr lang="en-IN" sz="2400" dirty="0"/>
          </a:p>
        </p:txBody>
      </p:sp>
    </p:spTree>
    <p:extLst>
      <p:ext uri="{BB962C8B-B14F-4D97-AF65-F5344CB8AC3E}">
        <p14:creationId xmlns:p14="http://schemas.microsoft.com/office/powerpoint/2010/main" val="170349988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655092"/>
            <a:ext cx="9404723" cy="887105"/>
          </a:xfrm>
        </p:spPr>
        <p:txBody>
          <a:bodyPr/>
          <a:lstStyle/>
          <a:p>
            <a:pPr algn="ctr"/>
            <a:r>
              <a:rPr lang="en-IN" altLang="en-US" dirty="0">
                <a:solidFill>
                  <a:srgbClr val="FF0000"/>
                </a:solidFill>
                <a:latin typeface="+mj-ea"/>
                <a:cs typeface="+mj-ea"/>
              </a:rPr>
              <a:t>Types of Ransomwares </a:t>
            </a:r>
            <a:endParaRPr lang="en-IN" dirty="0"/>
          </a:p>
        </p:txBody>
      </p:sp>
      <p:sp>
        <p:nvSpPr>
          <p:cNvPr id="3" name="Content Placeholder 2"/>
          <p:cNvSpPr>
            <a:spLocks noGrp="1"/>
          </p:cNvSpPr>
          <p:nvPr>
            <p:ph idx="1"/>
          </p:nvPr>
        </p:nvSpPr>
        <p:spPr>
          <a:xfrm>
            <a:off x="1050878" y="1924334"/>
            <a:ext cx="8998973" cy="4160291"/>
          </a:xfrm>
        </p:spPr>
        <p:txBody>
          <a:bodyPr/>
          <a:lstStyle/>
          <a:p>
            <a:pPr marL="0" indent="0">
              <a:buNone/>
            </a:pPr>
            <a:r>
              <a:rPr lang="en-US" sz="2400" dirty="0" smtClean="0">
                <a:latin typeface="Times New Roman" panose="02020603050405020304" pitchFamily="18" charset="0"/>
                <a:cs typeface="Times New Roman" panose="02020603050405020304" pitchFamily="18" charset="0"/>
              </a:rPr>
              <a:t>	Ransomware </a:t>
            </a:r>
            <a:r>
              <a:rPr lang="en-US" sz="2400" dirty="0">
                <a:latin typeface="Times New Roman" panose="02020603050405020304" pitchFamily="18" charset="0"/>
                <a:cs typeface="Times New Roman" panose="02020603050405020304" pitchFamily="18" charset="0"/>
              </a:rPr>
              <a:t>is frequently divided into two different categories: </a:t>
            </a:r>
            <a:r>
              <a:rPr lang="en-US" sz="2400" b="1" dirty="0">
                <a:solidFill>
                  <a:srgbClr val="FF0000"/>
                </a:solidFill>
                <a:latin typeface="Times New Roman" panose="02020603050405020304" pitchFamily="18" charset="0"/>
                <a:cs typeface="Times New Roman" panose="02020603050405020304" pitchFamily="18" charset="0"/>
              </a:rPr>
              <a:t>Locker </a:t>
            </a:r>
            <a:r>
              <a:rPr lang="en-US" sz="2400" dirty="0">
                <a:latin typeface="Times New Roman" panose="02020603050405020304" pitchFamily="18" charset="0"/>
                <a:cs typeface="Times New Roman" panose="02020603050405020304" pitchFamily="18" charset="0"/>
              </a:rPr>
              <a:t>and </a:t>
            </a:r>
            <a:r>
              <a:rPr lang="en-US" sz="2400" b="1" dirty="0" smtClean="0">
                <a:solidFill>
                  <a:srgbClr val="FF0000"/>
                </a:solidFill>
                <a:latin typeface="Times New Roman" panose="02020603050405020304" pitchFamily="18" charset="0"/>
                <a:cs typeface="Times New Roman" panose="02020603050405020304" pitchFamily="18" charset="0"/>
              </a:rPr>
              <a:t>Crypto</a:t>
            </a:r>
          </a:p>
          <a:p>
            <a:pPr marL="0" indent="0">
              <a:buNone/>
            </a:pPr>
            <a:endParaRPr lang="en-US" sz="2400" b="1" dirty="0" smtClean="0">
              <a:solidFill>
                <a:srgbClr val="FF0000"/>
              </a:solidFill>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Locker ransomware (Computer locker)</a:t>
            </a:r>
          </a:p>
          <a:p>
            <a:pPr marL="0" indent="0">
              <a:buNone/>
            </a:pP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It</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is </a:t>
            </a:r>
            <a:r>
              <a:rPr lang="en-US" sz="2400" dirty="0">
                <a:latin typeface="Times New Roman" panose="02020603050405020304" pitchFamily="18" charset="0"/>
                <a:cs typeface="Times New Roman" panose="02020603050405020304" pitchFamily="18" charset="0"/>
              </a:rPr>
              <a:t>designed to deny access to computing </a:t>
            </a:r>
            <a:r>
              <a:rPr lang="en-US" sz="2400" dirty="0" smtClean="0">
                <a:latin typeface="Times New Roman" panose="02020603050405020304" pitchFamily="18" charset="0"/>
                <a:cs typeface="Times New Roman" panose="02020603050405020304" pitchFamily="18" charset="0"/>
              </a:rPr>
              <a:t>resources</a:t>
            </a:r>
            <a:r>
              <a:rPr lang="en-US" sz="2400" dirty="0">
                <a:latin typeface="Times New Roman" panose="02020603050405020304" pitchFamily="18" charset="0"/>
                <a:cs typeface="Times New Roman" panose="02020603050405020304" pitchFamily="18" charset="0"/>
              </a:rPr>
              <a:t>. This typically takes the form of locking the computer’s or device’s user interface and then asking the user to pay a fee in order to restore access to it.</a:t>
            </a:r>
          </a:p>
          <a:p>
            <a:pPr marL="0" indent="0">
              <a:buNone/>
            </a:pPr>
            <a:endParaRPr lang="en-US" sz="24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91944967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028" y="1739019"/>
            <a:ext cx="8946541" cy="4195481"/>
          </a:xfrm>
        </p:spPr>
        <p:txBody>
          <a:bodyPr/>
          <a:lstStyle/>
          <a:p>
            <a:pPr marL="0" indent="0">
              <a:buNone/>
            </a:pPr>
            <a:r>
              <a:rPr lang="en-US" sz="2400" b="1" dirty="0" smtClean="0">
                <a:latin typeface="Times New Roman" panose="02020603050405020304" pitchFamily="18" charset="0"/>
                <a:cs typeface="Times New Roman" panose="02020603050405020304" pitchFamily="18" charset="0"/>
              </a:rPr>
              <a:t>Crypto </a:t>
            </a:r>
            <a:r>
              <a:rPr lang="en-US" sz="2400" b="1" dirty="0">
                <a:latin typeface="Times New Roman" panose="02020603050405020304" pitchFamily="18" charset="0"/>
                <a:cs typeface="Times New Roman" panose="02020603050405020304" pitchFamily="18" charset="0"/>
              </a:rPr>
              <a:t>ransomware (Data locker) </a:t>
            </a:r>
            <a:endParaRPr lang="en-US" sz="2400" b="1" dirty="0" smtClean="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type of ransomware is designed to find and encrypt valuable data stored on the computer, making the data useless unless the user obtains the decryption key. </a:t>
            </a: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IN" altLang="en-US" sz="2400" i="1" u="sng" dirty="0">
                <a:latin typeface="Times New Roman" panose="02020603050405020304" pitchFamily="18" charset="0"/>
                <a:cs typeface="Times New Roman" panose="02020603050405020304" pitchFamily="18" charset="0"/>
              </a:rPr>
              <a:t>“</a:t>
            </a:r>
            <a:r>
              <a:rPr lang="en-US" sz="2400" i="1" u="sng" dirty="0">
                <a:latin typeface="Times New Roman" panose="02020603050405020304" pitchFamily="18" charset="0"/>
                <a:cs typeface="Times New Roman" panose="02020603050405020304" pitchFamily="18" charset="0"/>
              </a:rPr>
              <a:t>In the past 12 months, 64 percent of ransomware detected have been crypto ransomware while  locker ransomware made up the remaining 36 </a:t>
            </a:r>
            <a:r>
              <a:rPr lang="en-US" sz="2400" i="1" u="sng" dirty="0" smtClean="0">
                <a:latin typeface="Times New Roman" panose="02020603050405020304" pitchFamily="18" charset="0"/>
                <a:cs typeface="Times New Roman" panose="02020603050405020304" pitchFamily="18" charset="0"/>
              </a:rPr>
              <a:t>percent</a:t>
            </a:r>
            <a:r>
              <a:rPr lang="en-IN" sz="2400" i="1" u="sng" dirty="0" smtClean="0">
                <a:latin typeface="Times New Roman" panose="02020603050405020304" pitchFamily="18" charset="0"/>
                <a:cs typeface="Times New Roman" panose="02020603050405020304" pitchFamily="18" charset="0"/>
              </a:rPr>
              <a:t>”</a:t>
            </a:r>
            <a:endParaRPr lang="en-IN" altLang="en-US" sz="2400" i="1" u="sng"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1872387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103312" y="701913"/>
            <a:ext cx="7864476" cy="5351567"/>
          </a:xfrm>
          <a:prstGeom prst="rect">
            <a:avLst/>
          </a:prstGeom>
        </p:spPr>
      </p:pic>
    </p:spTree>
    <p:extLst>
      <p:ext uri="{BB962C8B-B14F-4D97-AF65-F5344CB8AC3E}">
        <p14:creationId xmlns:p14="http://schemas.microsoft.com/office/powerpoint/2010/main" val="408574870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103312" y="208785"/>
            <a:ext cx="8882449" cy="5887987"/>
          </a:xfrm>
          <a:prstGeom prst="rect">
            <a:avLst/>
          </a:prstGeom>
        </p:spPr>
      </p:pic>
    </p:spTree>
    <p:extLst>
      <p:ext uri="{BB962C8B-B14F-4D97-AF65-F5344CB8AC3E}">
        <p14:creationId xmlns:p14="http://schemas.microsoft.com/office/powerpoint/2010/main" val="11329415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918552" y="454777"/>
            <a:ext cx="8859839" cy="5976679"/>
          </a:xfrm>
          <a:prstGeom prst="rect">
            <a:avLst/>
          </a:prstGeom>
        </p:spPr>
      </p:pic>
    </p:spTree>
    <p:extLst>
      <p:ext uri="{BB962C8B-B14F-4D97-AF65-F5344CB8AC3E}">
        <p14:creationId xmlns:p14="http://schemas.microsoft.com/office/powerpoint/2010/main" val="144385521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890" y="764275"/>
            <a:ext cx="8767944" cy="1088972"/>
          </a:xfrm>
        </p:spPr>
        <p:txBody>
          <a:bodyPr/>
          <a:lstStyle/>
          <a:p>
            <a:pPr algn="ctr"/>
            <a:r>
              <a:rPr lang="en-US" sz="4000" b="1" dirty="0">
                <a:solidFill>
                  <a:srgbClr val="FF0000"/>
                </a:solidFill>
                <a:latin typeface="Times New Roman" panose="02020603050405020304" pitchFamily="18" charset="0"/>
                <a:cs typeface="Times New Roman" panose="02020603050405020304" pitchFamily="18" charset="0"/>
              </a:rPr>
              <a:t>How crypto ransomware works</a:t>
            </a:r>
            <a:endParaRPr lang="en-IN" sz="4000" b="1" dirty="0">
              <a:latin typeface="Times New Roman" panose="02020603050405020304" pitchFamily="18" charset="0"/>
              <a:cs typeface="Times New Roman" panose="02020603050405020304" pitchFamily="18" charset="0"/>
            </a:endParaRPr>
          </a:p>
        </p:txBody>
      </p:sp>
      <p:pic>
        <p:nvPicPr>
          <p:cNvPr id="4" name="Content Placeholder 4"/>
          <p:cNvPicPr>
            <a:picLocks noChangeAspect="1"/>
          </p:cNvPicPr>
          <p:nvPr/>
        </p:nvPicPr>
        <p:blipFill>
          <a:blip r:embed="rId2"/>
          <a:stretch>
            <a:fillRect/>
          </a:stretch>
        </p:blipFill>
        <p:spPr>
          <a:xfrm>
            <a:off x="1606936" y="1689474"/>
            <a:ext cx="8443898" cy="4568471"/>
          </a:xfrm>
          <a:prstGeom prst="rect">
            <a:avLst/>
          </a:prstGeom>
        </p:spPr>
      </p:pic>
    </p:spTree>
    <p:extLst>
      <p:ext uri="{BB962C8B-B14F-4D97-AF65-F5344CB8AC3E}">
        <p14:creationId xmlns:p14="http://schemas.microsoft.com/office/powerpoint/2010/main" val="149980433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548252"/>
            <a:ext cx="9404723" cy="925706"/>
          </a:xfrm>
        </p:spPr>
        <p:txBody>
          <a:bodyPr/>
          <a:lstStyle/>
          <a:p>
            <a:pPr algn="ctr"/>
            <a:r>
              <a:rPr lang="en-IN" altLang="en-US" sz="4000" dirty="0" smtClean="0">
                <a:solidFill>
                  <a:srgbClr val="FF0000"/>
                </a:solidFill>
                <a:latin typeface="Times New Roman" panose="02020603050405020304" pitchFamily="18" charset="0"/>
                <a:cs typeface="Times New Roman" panose="02020603050405020304" pitchFamily="18" charset="0"/>
              </a:rPr>
              <a:t>Propagation </a:t>
            </a:r>
            <a:r>
              <a:rPr lang="en-IN" altLang="en-US" sz="4000" dirty="0">
                <a:solidFill>
                  <a:srgbClr val="FF0000"/>
                </a:solidFill>
                <a:latin typeface="Times New Roman" panose="02020603050405020304" pitchFamily="18" charset="0"/>
                <a:cs typeface="Times New Roman" panose="02020603050405020304" pitchFamily="18" charset="0"/>
              </a:rPr>
              <a:t>of Ransomware</a:t>
            </a:r>
            <a:r>
              <a:rPr lang="en-IN" altLang="en-US" sz="4000" dirty="0">
                <a:latin typeface="Times New Roman" panose="02020603050405020304" pitchFamily="18" charset="0"/>
                <a:cs typeface="Times New Roman" panose="02020603050405020304" pitchFamily="18" charset="0"/>
              </a:rPr>
              <a:t> </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1596788"/>
            <a:ext cx="8946541" cy="4651611"/>
          </a:xfrm>
        </p:spPr>
        <p:txBody>
          <a:bodyPr>
            <a:normAutofit/>
          </a:bodyPr>
          <a:lstStyle/>
          <a:p>
            <a:pPr marL="0" indent="0" algn="ctr">
              <a:buNone/>
            </a:pPr>
            <a:r>
              <a:rPr lang="en-US" sz="2400" b="1" dirty="0">
                <a:latin typeface="Times New Roman" panose="02020603050405020304" pitchFamily="18" charset="0"/>
                <a:cs typeface="Times New Roman" panose="02020603050405020304" pitchFamily="18" charset="0"/>
              </a:rPr>
              <a:t>“ how did I get infected with ransomware? </a:t>
            </a:r>
            <a:r>
              <a:rPr lang="en-US" sz="2400" b="1" dirty="0" smtClean="0">
                <a:latin typeface="Times New Roman" panose="02020603050405020304" pitchFamily="18" charset="0"/>
                <a:cs typeface="Times New Roman" panose="02020603050405020304" pitchFamily="18" charset="0"/>
              </a:rPr>
              <a:t>”</a:t>
            </a:r>
          </a:p>
          <a:p>
            <a:pPr marL="0" indent="0">
              <a:buNone/>
            </a:pPr>
            <a:endParaRPr lang="en-IN" sz="2400" dirty="0"/>
          </a:p>
        </p:txBody>
      </p:sp>
      <p:pic>
        <p:nvPicPr>
          <p:cNvPr id="4" name="Picture 2"/>
          <p:cNvPicPr>
            <a:picLocks noChangeAspect="1"/>
          </p:cNvPicPr>
          <p:nvPr/>
        </p:nvPicPr>
        <p:blipFill>
          <a:blip r:embed="rId2"/>
          <a:stretch>
            <a:fillRect/>
          </a:stretch>
        </p:blipFill>
        <p:spPr>
          <a:xfrm>
            <a:off x="1890850" y="2176144"/>
            <a:ext cx="7573645" cy="4072255"/>
          </a:xfrm>
          <a:prstGeom prst="rect">
            <a:avLst/>
          </a:prstGeom>
          <a:noFill/>
          <a:ln w="9525">
            <a:noFill/>
          </a:ln>
        </p:spPr>
      </p:pic>
    </p:spTree>
    <p:extLst>
      <p:ext uri="{BB962C8B-B14F-4D97-AF65-F5344CB8AC3E}">
        <p14:creationId xmlns:p14="http://schemas.microsoft.com/office/powerpoint/2010/main" val="420180652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037" y="1173707"/>
            <a:ext cx="10590662" cy="5049671"/>
          </a:xfrm>
        </p:spPr>
        <p:txBody>
          <a:bodyPr>
            <a:noAutofit/>
          </a:bodyPr>
          <a:lstStyle/>
          <a:p>
            <a:pPr>
              <a:buFont typeface="Wingdings" panose="05000000000000000000" charset="0"/>
              <a:buChar char="Ø"/>
            </a:pPr>
            <a:r>
              <a:rPr lang="en-IN" alt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a:solidFill>
                  <a:srgbClr val="FF0000"/>
                </a:solidFill>
                <a:latin typeface="Times New Roman" panose="02020603050405020304" pitchFamily="18" charset="0"/>
                <a:cs typeface="Times New Roman" panose="02020603050405020304" pitchFamily="18" charset="0"/>
              </a:rPr>
              <a:t>93% of phishing emails are now ransomware</a:t>
            </a:r>
          </a:p>
          <a:p>
            <a:pPr marL="0" indent="0">
              <a:buNone/>
            </a:pPr>
            <a:r>
              <a:rPr lang="en-US" sz="2400" dirty="0">
                <a:latin typeface="Times New Roman" panose="02020603050405020304" pitchFamily="18" charset="0"/>
                <a:cs typeface="Times New Roman" panose="02020603050405020304" pitchFamily="18" charset="0"/>
              </a:rPr>
              <a:t>The spam emails embody a whole range of </a:t>
            </a:r>
            <a:r>
              <a:rPr lang="en-US" sz="2400" dirty="0" smtClean="0">
                <a:latin typeface="Times New Roman" panose="02020603050405020304" pitchFamily="18" charset="0"/>
                <a:cs typeface="Times New Roman" panose="02020603050405020304" pitchFamily="18" charset="0"/>
              </a:rPr>
              <a:t>social engineering </a:t>
            </a:r>
            <a:r>
              <a:rPr lang="en-US" sz="2400" dirty="0">
                <a:latin typeface="Times New Roman" panose="02020603050405020304" pitchFamily="18" charset="0"/>
                <a:cs typeface="Times New Roman" panose="02020603050405020304" pitchFamily="18" charset="0"/>
              </a:rPr>
              <a:t>and psychological levers to trick users into installing the ransomware.</a:t>
            </a:r>
          </a:p>
          <a:p>
            <a:pPr marL="0" indent="0">
              <a:buNone/>
            </a:pPr>
            <a:r>
              <a:rPr lang="en-US" sz="2400" dirty="0">
                <a:latin typeface="Times New Roman" panose="02020603050405020304" pitchFamily="18" charset="0"/>
                <a:cs typeface="Times New Roman" panose="02020603050405020304" pitchFamily="18" charset="0"/>
              </a:rPr>
              <a:t>In recent years, the spam emails used to distribute ransomware have favored the following themes</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Mail delivery notification</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Energy bills</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Job seeker resume</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Tax returns and invoices</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Police traffic offense notifications</a:t>
            </a:r>
            <a:endParaRPr lang="en-IN" sz="2400" dirty="0"/>
          </a:p>
        </p:txBody>
      </p:sp>
    </p:spTree>
    <p:extLst>
      <p:ext uri="{BB962C8B-B14F-4D97-AF65-F5344CB8AC3E}">
        <p14:creationId xmlns:p14="http://schemas.microsoft.com/office/powerpoint/2010/main" val="1940076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7029" y="332479"/>
            <a:ext cx="9404723" cy="1034382"/>
          </a:xfrm>
        </p:spPr>
        <p:txBody>
          <a:bodyPr/>
          <a:lstStyle/>
          <a:p>
            <a:r>
              <a:rPr lang="en-IN" sz="3600" b="1" dirty="0">
                <a:latin typeface="Times New Roman" panose="02020603050405020304" pitchFamily="18" charset="0"/>
                <a:cs typeface="Times New Roman" panose="02020603050405020304" pitchFamily="18" charset="0"/>
              </a:rPr>
              <a:t>Open Systems Interconnection (OSI) </a:t>
            </a:r>
            <a:r>
              <a:rPr lang="en-IN" sz="3600" dirty="0">
                <a:latin typeface="Times New Roman" panose="02020603050405020304" pitchFamily="18" charset="0"/>
                <a:cs typeface="Times New Roman" panose="02020603050405020304" pitchFamily="18" charset="0"/>
              </a:rPr>
              <a:t>model</a:t>
            </a:r>
          </a:p>
        </p:txBody>
      </p:sp>
      <p:sp>
        <p:nvSpPr>
          <p:cNvPr id="7" name="Footer Placeholder 3"/>
          <p:cNvSpPr>
            <a:spLocks noGrp="1"/>
          </p:cNvSpPr>
          <p:nvPr>
            <p:ph idx="1"/>
          </p:nvPr>
        </p:nvSpPr>
        <p:spPr>
          <a:xfrm>
            <a:off x="997029" y="1192289"/>
            <a:ext cx="8946541" cy="4692554"/>
          </a:xfrm>
        </p:spPr>
        <p:txBody>
          <a:bodyPr/>
          <a:lstStyle/>
          <a:p>
            <a:r>
              <a:rPr lang="en-IN" dirty="0"/>
              <a:t>The OSI model is not a protocol; it is a model for understanding </a:t>
            </a:r>
            <a:r>
              <a:rPr lang="en-IN" dirty="0" smtClean="0"/>
              <a:t>and designing </a:t>
            </a:r>
            <a:r>
              <a:rPr lang="en-IN" dirty="0"/>
              <a:t>a network architecture that is flexible, robust, and </a:t>
            </a:r>
            <a:r>
              <a:rPr lang="en-IN" dirty="0" smtClean="0"/>
              <a:t>interoperable</a:t>
            </a:r>
          </a:p>
          <a:p>
            <a:endParaRPr lang="en-US" dirty="0"/>
          </a:p>
        </p:txBody>
      </p:sp>
      <p:pic>
        <p:nvPicPr>
          <p:cNvPr id="2" name="Picture 1"/>
          <p:cNvPicPr>
            <a:picLocks noChangeAspect="1"/>
          </p:cNvPicPr>
          <p:nvPr/>
        </p:nvPicPr>
        <p:blipFill>
          <a:blip r:embed="rId2"/>
          <a:stretch>
            <a:fillRect/>
          </a:stretch>
        </p:blipFill>
        <p:spPr>
          <a:xfrm>
            <a:off x="3503364" y="2237688"/>
            <a:ext cx="5980838" cy="4243665"/>
          </a:xfrm>
          <a:prstGeom prst="rect">
            <a:avLst/>
          </a:prstGeom>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Grp="1" noChangeAspect="1"/>
          </p:cNvPicPr>
          <p:nvPr>
            <p:ph idx="1"/>
          </p:nvPr>
        </p:nvPicPr>
        <p:blipFill>
          <a:blip r:embed="rId2"/>
          <a:stretch>
            <a:fillRect/>
          </a:stretch>
        </p:blipFill>
        <p:spPr>
          <a:xfrm>
            <a:off x="1596788" y="905418"/>
            <a:ext cx="8229600" cy="5573833"/>
          </a:xfrm>
          <a:prstGeom prst="rect">
            <a:avLst/>
          </a:prstGeom>
        </p:spPr>
      </p:pic>
    </p:spTree>
    <p:extLst>
      <p:ext uri="{BB962C8B-B14F-4D97-AF65-F5344CB8AC3E}">
        <p14:creationId xmlns:p14="http://schemas.microsoft.com/office/powerpoint/2010/main" val="28287586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338" y="866083"/>
            <a:ext cx="10515600" cy="1023620"/>
          </a:xfrm>
        </p:spPr>
        <p:txBody>
          <a:bodyPr/>
          <a:lstStyle/>
          <a:p>
            <a:pPr algn="ctr"/>
            <a:r>
              <a:rPr lang="en-IN" altLang="en-US" dirty="0">
                <a:solidFill>
                  <a:srgbClr val="FF0000"/>
                </a:solidFill>
                <a:latin typeface="Times New Roman" panose="02020603050405020304" pitchFamily="18" charset="0"/>
                <a:cs typeface="Times New Roman" panose="02020603050405020304" pitchFamily="18" charset="0"/>
              </a:rPr>
              <a:t>Ransomware Attack On Bristol Airport Screens </a:t>
            </a:r>
          </a:p>
        </p:txBody>
      </p:sp>
      <p:sp>
        <p:nvSpPr>
          <p:cNvPr id="3" name="Content Placeholder 2"/>
          <p:cNvSpPr>
            <a:spLocks noGrp="1"/>
          </p:cNvSpPr>
          <p:nvPr>
            <p:ph sz="half" idx="1"/>
          </p:nvPr>
        </p:nvSpPr>
        <p:spPr/>
        <p:txBody>
          <a:bodyPr>
            <a:normAutofit/>
          </a:bodyPr>
          <a:lstStyle/>
          <a:p>
            <a:r>
              <a:rPr lang="en-US" sz="2400" dirty="0">
                <a:latin typeface="Times New Roman" panose="02020603050405020304" pitchFamily="18" charset="0"/>
                <a:cs typeface="Times New Roman" panose="02020603050405020304" pitchFamily="18" charset="0"/>
              </a:rPr>
              <a:t>On September 13, 2018,</a:t>
            </a:r>
          </a:p>
          <a:p>
            <a:r>
              <a:rPr lang="en-IN" altLang="en-US" sz="2400" dirty="0">
                <a:latin typeface="Times New Roman" panose="02020603050405020304" pitchFamily="18" charset="0"/>
                <a:cs typeface="Times New Roman" panose="02020603050405020304" pitchFamily="18" charset="0"/>
              </a:rPr>
              <a:t>A</a:t>
            </a:r>
            <a:r>
              <a:rPr lang="en-US" sz="2400" dirty="0" err="1">
                <a:latin typeface="Times New Roman" panose="02020603050405020304" pitchFamily="18" charset="0"/>
                <a:cs typeface="Times New Roman" panose="02020603050405020304" pitchFamily="18" charset="0"/>
              </a:rPr>
              <a:t>irport</a:t>
            </a:r>
            <a:r>
              <a:rPr lang="en-US" sz="2400" dirty="0">
                <a:latin typeface="Times New Roman" panose="02020603050405020304" pitchFamily="18" charset="0"/>
                <a:cs typeface="Times New Roman" panose="02020603050405020304" pitchFamily="18" charset="0"/>
              </a:rPr>
              <a:t> officials said they did not intend to pay the attacker's ransom demand and opted to take down their systems while they serviced affected computers. </a:t>
            </a:r>
          </a:p>
          <a:p>
            <a:r>
              <a:rPr lang="en-IN" altLang="en-US" sz="2400" dirty="0" err="1">
                <a:latin typeface="Times New Roman" panose="02020603050405020304" pitchFamily="18" charset="0"/>
                <a:cs typeface="Times New Roman" panose="02020603050405020304" pitchFamily="18" charset="0"/>
              </a:rPr>
              <a:t>Predections</a:t>
            </a:r>
            <a:r>
              <a:rPr lang="en-IN" altLang="en-US" sz="2400" dirty="0">
                <a:latin typeface="Times New Roman" panose="02020603050405020304" pitchFamily="18" charset="0"/>
                <a:cs typeface="Times New Roman" panose="02020603050405020304" pitchFamily="18" charset="0"/>
              </a:rPr>
              <a:t> of </a:t>
            </a:r>
            <a:r>
              <a:rPr lang="en-IN" altLang="en-US" sz="2400" dirty="0" err="1">
                <a:latin typeface="Times New Roman" panose="02020603050405020304" pitchFamily="18" charset="0"/>
                <a:cs typeface="Times New Roman" panose="02020603050405020304" pitchFamily="18" charset="0"/>
              </a:rPr>
              <a:t>ransomvariant</a:t>
            </a:r>
            <a:r>
              <a:rPr lang="en-IN" altLang="en-US" sz="2400" dirty="0">
                <a:latin typeface="Times New Roman" panose="02020603050405020304" pitchFamily="18" charset="0"/>
                <a:cs typeface="Times New Roman" panose="02020603050405020304" pitchFamily="18" charset="0"/>
              </a:rPr>
              <a:t> Win32/</a:t>
            </a:r>
            <a:r>
              <a:rPr lang="en-IN" altLang="en-US" sz="2400" dirty="0" err="1">
                <a:latin typeface="Times New Roman" panose="02020603050405020304" pitchFamily="18" charset="0"/>
                <a:cs typeface="Times New Roman" panose="02020603050405020304" pitchFamily="18" charset="0"/>
              </a:rPr>
              <a:t>Diskcoder.C</a:t>
            </a:r>
            <a:r>
              <a:rPr lang="en-IN" altLang="en-US" sz="2400" dirty="0">
                <a:latin typeface="Times New Roman" panose="02020603050405020304" pitchFamily="18" charset="0"/>
                <a:cs typeface="Times New Roman" panose="02020603050405020304" pitchFamily="18" charset="0"/>
              </a:rPr>
              <a:t> Trojan (also known as </a:t>
            </a:r>
            <a:r>
              <a:rPr lang="en-IN" altLang="en-US" sz="2400" dirty="0" err="1">
                <a:latin typeface="Times New Roman" panose="02020603050405020304" pitchFamily="18" charset="0"/>
                <a:cs typeface="Times New Roman" panose="02020603050405020304" pitchFamily="18" charset="0"/>
              </a:rPr>
              <a:t>NotPetya</a:t>
            </a:r>
            <a:r>
              <a:rPr lang="en-IN" altLang="en-US" sz="240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211</a:t>
            </a:fld>
            <a:endParaRPr lang="en-US" dirty="0"/>
          </a:p>
        </p:txBody>
      </p:sp>
      <p:pic>
        <p:nvPicPr>
          <p:cNvPr id="5" name="Content Placeholder 4"/>
          <p:cNvPicPr>
            <a:picLocks noGrp="1" noChangeAspect="1"/>
          </p:cNvPicPr>
          <p:nvPr>
            <p:ph sz="half" idx="2"/>
          </p:nvPr>
        </p:nvPicPr>
        <p:blipFill>
          <a:blip r:embed="rId2"/>
          <a:stretch>
            <a:fillRect/>
          </a:stretch>
        </p:blipFill>
        <p:spPr>
          <a:xfrm>
            <a:off x="5499651" y="2060575"/>
            <a:ext cx="6068741" cy="3726815"/>
          </a:xfrm>
          <a:prstGeom prst="rect">
            <a:avLst/>
          </a:prstGeom>
        </p:spPr>
      </p:pic>
    </p:spTree>
    <p:extLst>
      <p:ext uri="{BB962C8B-B14F-4D97-AF65-F5344CB8AC3E}">
        <p14:creationId xmlns:p14="http://schemas.microsoft.com/office/powerpoint/2010/main" val="36457274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777921"/>
            <a:ext cx="9404723" cy="873457"/>
          </a:xfrm>
        </p:spPr>
        <p:txBody>
          <a:bodyPr/>
          <a:lstStyle/>
          <a:p>
            <a:pPr algn="ctr"/>
            <a:r>
              <a:rPr lang="en-IN" altLang="en-US" sz="4000" dirty="0">
                <a:solidFill>
                  <a:srgbClr val="FF0000"/>
                </a:solidFill>
                <a:latin typeface="Times New Roman" panose="02020603050405020304" pitchFamily="18" charset="0"/>
                <a:cs typeface="Times New Roman" panose="02020603050405020304" pitchFamily="18" charset="0"/>
              </a:rPr>
              <a:t>Mitigation </a:t>
            </a:r>
            <a:r>
              <a:rPr lang="en-IN" altLang="en-US" sz="4000" dirty="0" smtClean="0">
                <a:solidFill>
                  <a:srgbClr val="FF0000"/>
                </a:solidFill>
                <a:latin typeface="Times New Roman" panose="02020603050405020304" pitchFamily="18" charset="0"/>
                <a:cs typeface="Times New Roman" panose="02020603050405020304" pitchFamily="18" charset="0"/>
              </a:rPr>
              <a:t>Strategies</a:t>
            </a:r>
            <a:r>
              <a:rPr lang="en-IN" altLang="en-US" sz="4000" dirty="0" smtClean="0">
                <a:latin typeface="Times New Roman" panose="02020603050405020304" pitchFamily="18" charset="0"/>
                <a:cs typeface="Times New Roman" panose="02020603050405020304" pitchFamily="18" charset="0"/>
              </a:rPr>
              <a:t> </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IN" altLang="en-US" sz="2400" dirty="0">
                <a:latin typeface="Times New Roman" panose="02020603050405020304" pitchFamily="18" charset="0"/>
                <a:cs typeface="Times New Roman" panose="02020603050405020304" pitchFamily="18" charset="0"/>
              </a:rPr>
              <a:t>As we all know</a:t>
            </a:r>
            <a:r>
              <a:rPr lang="en-IN" altLang="en-US" sz="2400" b="1" i="1" dirty="0">
                <a:latin typeface="Times New Roman" panose="02020603050405020304" pitchFamily="18" charset="0"/>
                <a:cs typeface="Times New Roman" panose="02020603050405020304" pitchFamily="18" charset="0"/>
              </a:rPr>
              <a:t> “prevention is definitely better than cure”  </a:t>
            </a:r>
            <a:r>
              <a:rPr lang="en-IN" altLang="en-US" sz="2400" dirty="0">
                <a:latin typeface="Times New Roman" panose="02020603050405020304" pitchFamily="18" charset="0"/>
                <a:cs typeface="Times New Roman" panose="02020603050405020304" pitchFamily="18" charset="0"/>
              </a:rPr>
              <a:t>there are number of useful tips that can help to reduce the risk of ransomware</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Educate and Training</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Patching software </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a:t>
            </a:r>
            <a:r>
              <a:rPr lang="en-IN" altLang="en-US" sz="2400" dirty="0" smtClean="0">
                <a:latin typeface="Times New Roman" panose="02020603050405020304" pitchFamily="18" charset="0"/>
                <a:cs typeface="Times New Roman" panose="02020603050405020304" pitchFamily="18" charset="0"/>
              </a:rPr>
              <a:t>Defence </a:t>
            </a:r>
            <a:r>
              <a:rPr lang="en-IN" altLang="en-US" sz="2400" dirty="0">
                <a:latin typeface="Times New Roman" panose="02020603050405020304" pitchFamily="18" charset="0"/>
                <a:cs typeface="Times New Roman" panose="02020603050405020304" pitchFamily="18" charset="0"/>
              </a:rPr>
              <a:t>in Depth</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Make backups and have a plan</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Software Based Protection: Antivirus, Antispam/Phishing &amp; Firewalls</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Intrusion Detection and Prevention Systems</a:t>
            </a:r>
          </a:p>
          <a:p>
            <a:pPr marL="0" indent="0">
              <a:buNone/>
            </a:pPr>
            <a:endParaRPr lang="en-IN" dirty="0"/>
          </a:p>
        </p:txBody>
      </p:sp>
    </p:spTree>
    <p:extLst>
      <p:ext uri="{BB962C8B-B14F-4D97-AF65-F5344CB8AC3E}">
        <p14:creationId xmlns:p14="http://schemas.microsoft.com/office/powerpoint/2010/main" val="290411626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2376" y="716097"/>
            <a:ext cx="9404723" cy="1148168"/>
          </a:xfrm>
        </p:spPr>
        <p:txBody>
          <a:bodyPr/>
          <a:lstStyle/>
          <a:p>
            <a:r>
              <a:rPr lang="en-IN" cap="all" dirty="0"/>
              <a:t>MAN IN THE MIDDLE (MITM) ATTACK</a:t>
            </a:r>
          </a:p>
        </p:txBody>
      </p:sp>
      <p:sp>
        <p:nvSpPr>
          <p:cNvPr id="3" name="Content Placeholder 2"/>
          <p:cNvSpPr>
            <a:spLocks noGrp="1"/>
          </p:cNvSpPr>
          <p:nvPr>
            <p:ph idx="1"/>
          </p:nvPr>
        </p:nvSpPr>
        <p:spPr>
          <a:xfrm>
            <a:off x="1690166" y="2512669"/>
            <a:ext cx="9572033" cy="3110209"/>
          </a:xfrm>
        </p:spPr>
        <p:txBody>
          <a:bodyPr/>
          <a:lstStyle/>
          <a:p>
            <a:r>
              <a:rPr lang="en-IN" sz="2400" dirty="0">
                <a:latin typeface="Times New Roman" panose="02020603050405020304" pitchFamily="18" charset="0"/>
                <a:cs typeface="Times New Roman" panose="02020603050405020304" pitchFamily="18" charset="0"/>
              </a:rPr>
              <a:t>A </a:t>
            </a:r>
            <a:r>
              <a:rPr lang="en-IN" sz="2400" b="1" dirty="0">
                <a:solidFill>
                  <a:srgbClr val="FF0000"/>
                </a:solidFill>
                <a:latin typeface="Times New Roman" panose="02020603050405020304" pitchFamily="18" charset="0"/>
                <a:cs typeface="Times New Roman" panose="02020603050405020304" pitchFamily="18" charset="0"/>
              </a:rPr>
              <a:t>man in the middle (MITM) attack </a:t>
            </a:r>
            <a:r>
              <a:rPr lang="en-IN" sz="2400" dirty="0">
                <a:latin typeface="Times New Roman" panose="02020603050405020304" pitchFamily="18" charset="0"/>
                <a:cs typeface="Times New Roman" panose="02020603050405020304" pitchFamily="18" charset="0"/>
              </a:rPr>
              <a:t>is a general term for when a perpetrator positions himself in a conversation between a user and an application—either to eavesdrop or to impersonate one of the parties, making it appear as if a normal exchange of information is underway</a:t>
            </a:r>
            <a:r>
              <a:rPr lang="en-IN" sz="2400" dirty="0" smtClean="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The goal of an attack is to </a:t>
            </a:r>
            <a:r>
              <a:rPr lang="en-IN" sz="2400" b="1" dirty="0">
                <a:solidFill>
                  <a:srgbClr val="FF0000"/>
                </a:solidFill>
                <a:latin typeface="Times New Roman" panose="02020603050405020304" pitchFamily="18" charset="0"/>
                <a:cs typeface="Times New Roman" panose="02020603050405020304" pitchFamily="18" charset="0"/>
              </a:rPr>
              <a:t>steal personal information,</a:t>
            </a:r>
            <a:r>
              <a:rPr lang="en-IN" sz="2400" dirty="0">
                <a:latin typeface="Times New Roman" panose="02020603050405020304" pitchFamily="18" charset="0"/>
                <a:cs typeface="Times New Roman" panose="02020603050405020304" pitchFamily="18" charset="0"/>
              </a:rPr>
              <a:t> such as </a:t>
            </a:r>
            <a:r>
              <a:rPr lang="en-IN" sz="2400" b="1" dirty="0">
                <a:solidFill>
                  <a:srgbClr val="FF0000"/>
                </a:solidFill>
                <a:latin typeface="Times New Roman" panose="02020603050405020304" pitchFamily="18" charset="0"/>
                <a:cs typeface="Times New Roman" panose="02020603050405020304" pitchFamily="18" charset="0"/>
              </a:rPr>
              <a:t>login credentials,</a:t>
            </a:r>
            <a:r>
              <a:rPr lang="en-IN" sz="2400" dirty="0">
                <a:latin typeface="Times New Roman" panose="02020603050405020304" pitchFamily="18" charset="0"/>
                <a:cs typeface="Times New Roman" panose="02020603050405020304" pitchFamily="18" charset="0"/>
              </a:rPr>
              <a:t> account details and credit card numbers.</a:t>
            </a:r>
            <a:r>
              <a:rPr lang="en-IN" dirty="0"/>
              <a:t> </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3377" y="1079653"/>
            <a:ext cx="10088503" cy="5104223"/>
          </a:xfrm>
          <a:prstGeom prst="rect">
            <a:avLst/>
          </a:prstGeom>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6700" y="1623260"/>
            <a:ext cx="8946541" cy="4195481"/>
          </a:xfrm>
        </p:spPr>
        <p:txBody>
          <a:bodyPr/>
          <a:lstStyle/>
          <a:p>
            <a:r>
              <a:rPr lang="en-IN" b="1" dirty="0">
                <a:solidFill>
                  <a:srgbClr val="FF0000"/>
                </a:solidFill>
              </a:rPr>
              <a:t>IP spoofing </a:t>
            </a:r>
            <a:r>
              <a:rPr lang="en-IN" dirty="0"/>
              <a:t>involves an attacker disguising himself as an application by altering packet headers in an IP address. As a result, users attempting to access a URL connected to the application are sent to the attacker’s website</a:t>
            </a:r>
            <a:r>
              <a:rPr lang="en-IN" dirty="0" smtClean="0"/>
              <a:t>.</a:t>
            </a:r>
          </a:p>
          <a:p>
            <a:r>
              <a:rPr lang="en-IN" b="1" dirty="0">
                <a:solidFill>
                  <a:srgbClr val="FF0000"/>
                </a:solidFill>
              </a:rPr>
              <a:t>ARP spoofing</a:t>
            </a:r>
            <a:r>
              <a:rPr lang="en-IN" dirty="0"/>
              <a:t> is the process of linking an attacker’s MAC address with the IP address of a legitimate user on a local area network using fake ARP messages. As a result, data sent by the user to the host IP address is instead transmitted to the attacker</a:t>
            </a:r>
            <a:r>
              <a:rPr lang="en-IN" dirty="0" smtClean="0"/>
              <a:t>.</a:t>
            </a:r>
          </a:p>
          <a:p>
            <a:r>
              <a:rPr lang="en-IN" b="1" dirty="0">
                <a:solidFill>
                  <a:srgbClr val="FF0000"/>
                </a:solidFill>
              </a:rPr>
              <a:t>DNS spoofing</a:t>
            </a:r>
            <a:r>
              <a:rPr lang="en-IN" dirty="0"/>
              <a:t>, also known as DNS cache poisoning, involves infiltrating a DNS server and altering a website’s address record. As a result, users attempting to access the site are sent by the altered DNS record to the attacker’s site.</a:t>
            </a:r>
          </a:p>
          <a:p>
            <a:endParaRPr lang="en-IN" dirty="0"/>
          </a:p>
          <a:p>
            <a:endParaRPr lang="en-IN" dirty="0"/>
          </a:p>
          <a:p>
            <a:endParaRPr lang="en-IN" dirty="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736753" y="1046603"/>
            <a:ext cx="10363521" cy="4982694"/>
          </a:xfrm>
          <a:prstGeom prst="rect">
            <a:avLst/>
          </a:prstGeom>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316" y="806625"/>
            <a:ext cx="9404723" cy="1400530"/>
          </a:xfrm>
        </p:spPr>
        <p:txBody>
          <a:bodyPr/>
          <a:lstStyle/>
          <a:p>
            <a:r>
              <a:rPr lang="en-IN" b="1" dirty="0"/>
              <a:t>Defending Against Sniffing</a:t>
            </a:r>
            <a:endParaRPr lang="en-IN" dirty="0"/>
          </a:p>
        </p:txBody>
      </p:sp>
      <p:sp>
        <p:nvSpPr>
          <p:cNvPr id="3" name="Content Placeholder 2"/>
          <p:cNvSpPr>
            <a:spLocks noGrp="1"/>
          </p:cNvSpPr>
          <p:nvPr>
            <p:ph idx="1"/>
          </p:nvPr>
        </p:nvSpPr>
        <p:spPr>
          <a:xfrm>
            <a:off x="1444835" y="2317323"/>
            <a:ext cx="8946541" cy="4195481"/>
          </a:xfrm>
        </p:spPr>
        <p:txBody>
          <a:bodyPr>
            <a:normAutofit/>
          </a:bodyPr>
          <a:lstStyle/>
          <a:p>
            <a:r>
              <a:rPr lang="en-IN" sz="2400" dirty="0" smtClean="0">
                <a:latin typeface="Times New Roman" panose="02020603050405020304" pitchFamily="18" charset="0"/>
                <a:cs typeface="Times New Roman" panose="02020603050405020304" pitchFamily="18" charset="0"/>
              </a:rPr>
              <a:t>Using </a:t>
            </a:r>
            <a:r>
              <a:rPr lang="en-IN" sz="2400" b="1" dirty="0">
                <a:solidFill>
                  <a:srgbClr val="FF0000"/>
                </a:solidFill>
                <a:latin typeface="Times New Roman" panose="02020603050405020304" pitchFamily="18" charset="0"/>
                <a:cs typeface="Times New Roman" panose="02020603050405020304" pitchFamily="18" charset="0"/>
              </a:rPr>
              <a:t>HTTPS</a:t>
            </a:r>
            <a:r>
              <a:rPr lang="en-IN" sz="2400" dirty="0">
                <a:latin typeface="Times New Roman" panose="02020603050405020304" pitchFamily="18" charset="0"/>
                <a:cs typeface="Times New Roman" panose="02020603050405020304" pitchFamily="18" charset="0"/>
              </a:rPr>
              <a:t> instead </a:t>
            </a:r>
            <a:r>
              <a:rPr lang="en-IN" sz="2400" b="1" dirty="0">
                <a:solidFill>
                  <a:srgbClr val="FF0000"/>
                </a:solidFill>
                <a:latin typeface="Times New Roman" panose="02020603050405020304" pitchFamily="18" charset="0"/>
                <a:cs typeface="Times New Roman" panose="02020603050405020304" pitchFamily="18" charset="0"/>
              </a:rPr>
              <a:t>of HTTP</a:t>
            </a:r>
          </a:p>
          <a:p>
            <a:r>
              <a:rPr lang="en-IN" sz="2400" dirty="0" smtClean="0">
                <a:latin typeface="Times New Roman" panose="02020603050405020304" pitchFamily="18" charset="0"/>
                <a:cs typeface="Times New Roman" panose="02020603050405020304" pitchFamily="18" charset="0"/>
              </a:rPr>
              <a:t>Using </a:t>
            </a:r>
            <a:r>
              <a:rPr lang="en-IN" sz="2400" b="1" dirty="0">
                <a:solidFill>
                  <a:srgbClr val="FF0000"/>
                </a:solidFill>
                <a:latin typeface="Times New Roman" panose="02020603050405020304" pitchFamily="18" charset="0"/>
                <a:cs typeface="Times New Roman" panose="02020603050405020304" pitchFamily="18" charset="0"/>
              </a:rPr>
              <a:t>SFTP</a:t>
            </a:r>
            <a:r>
              <a:rPr lang="en-IN" sz="2400" dirty="0">
                <a:solidFill>
                  <a:srgbClr val="FF0000"/>
                </a:solidFill>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instead of </a:t>
            </a:r>
            <a:r>
              <a:rPr lang="en-IN" sz="2400" b="1" dirty="0">
                <a:solidFill>
                  <a:srgbClr val="FF0000"/>
                </a:solidFill>
                <a:latin typeface="Times New Roman" panose="02020603050405020304" pitchFamily="18" charset="0"/>
                <a:cs typeface="Times New Roman" panose="02020603050405020304" pitchFamily="18" charset="0"/>
              </a:rPr>
              <a:t>FTP</a:t>
            </a:r>
          </a:p>
          <a:p>
            <a:r>
              <a:rPr lang="en-IN" sz="2400" dirty="0" smtClean="0">
                <a:latin typeface="Times New Roman" panose="02020603050405020304" pitchFamily="18" charset="0"/>
                <a:cs typeface="Times New Roman" panose="02020603050405020304" pitchFamily="18" charset="0"/>
              </a:rPr>
              <a:t>Use </a:t>
            </a:r>
            <a:r>
              <a:rPr lang="en-IN" sz="2400" dirty="0">
                <a:latin typeface="Times New Roman" panose="02020603050405020304" pitchFamily="18" charset="0"/>
                <a:cs typeface="Times New Roman" panose="02020603050405020304" pitchFamily="18" charset="0"/>
              </a:rPr>
              <a:t>Switch instead of Hub</a:t>
            </a:r>
          </a:p>
          <a:p>
            <a:r>
              <a:rPr lang="en-IN" sz="2400" dirty="0" smtClean="0">
                <a:latin typeface="Times New Roman" panose="02020603050405020304" pitchFamily="18" charset="0"/>
                <a:cs typeface="Times New Roman" panose="02020603050405020304" pitchFamily="18" charset="0"/>
              </a:rPr>
              <a:t>Configure </a:t>
            </a:r>
            <a:r>
              <a:rPr lang="en-IN" sz="2400" dirty="0">
                <a:latin typeface="Times New Roman" panose="02020603050405020304" pitchFamily="18" charset="0"/>
                <a:cs typeface="Times New Roman" panose="02020603050405020304" pitchFamily="18" charset="0"/>
              </a:rPr>
              <a:t>Port </a:t>
            </a:r>
            <a:r>
              <a:rPr lang="en-IN" sz="2400" dirty="0" smtClean="0">
                <a:latin typeface="Times New Roman" panose="02020603050405020304" pitchFamily="18" charset="0"/>
                <a:cs typeface="Times New Roman" panose="02020603050405020304" pitchFamily="18" charset="0"/>
              </a:rPr>
              <a:t>Security</a:t>
            </a:r>
          </a:p>
          <a:p>
            <a:r>
              <a:rPr lang="en-IN" sz="2400" dirty="0" smtClean="0">
                <a:latin typeface="Times New Roman" panose="02020603050405020304" pitchFamily="18" charset="0"/>
                <a:cs typeface="Times New Roman" panose="02020603050405020304" pitchFamily="18" charset="0"/>
              </a:rPr>
              <a:t>Use </a:t>
            </a:r>
            <a:r>
              <a:rPr lang="en-IN" sz="2400" dirty="0">
                <a:latin typeface="Times New Roman" panose="02020603050405020304" pitchFamily="18" charset="0"/>
                <a:cs typeface="Times New Roman" panose="02020603050405020304" pitchFamily="18" charset="0"/>
              </a:rPr>
              <a:t>Sniffing Detection tool to detect NIC functioning in a promiscuous </a:t>
            </a:r>
            <a:r>
              <a:rPr lang="en-IN" sz="2400" dirty="0" smtClean="0">
                <a:latin typeface="Times New Roman" panose="02020603050405020304" pitchFamily="18" charset="0"/>
                <a:cs typeface="Times New Roman" panose="02020603050405020304" pitchFamily="18" charset="0"/>
              </a:rPr>
              <a:t>mode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805218"/>
            <a:ext cx="8947522" cy="777922"/>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Phishing</a:t>
            </a:r>
            <a:r>
              <a:rPr lang="en-IN" dirty="0"/>
              <a:t/>
            </a:r>
            <a:br>
              <a:rPr lang="en-IN" dirty="0"/>
            </a:br>
            <a:endParaRPr lang="en-IN" dirty="0"/>
          </a:p>
        </p:txBody>
      </p:sp>
      <p:sp>
        <p:nvSpPr>
          <p:cNvPr id="3" name="Content Placeholder 2"/>
          <p:cNvSpPr>
            <a:spLocks noGrp="1"/>
          </p:cNvSpPr>
          <p:nvPr>
            <p:ph idx="1"/>
          </p:nvPr>
        </p:nvSpPr>
        <p:spPr>
          <a:xfrm>
            <a:off x="1103312" y="2006222"/>
            <a:ext cx="8946541" cy="4242178"/>
          </a:xfrm>
        </p:spPr>
        <p:txBody>
          <a:bodyPr>
            <a:normAutofit/>
          </a:bodyPr>
          <a:lstStyle/>
          <a:p>
            <a:r>
              <a:rPr lang="en-IN" sz="2400" dirty="0">
                <a:latin typeface="Times New Roman" panose="02020603050405020304" pitchFamily="18" charset="0"/>
                <a:cs typeface="Times New Roman" panose="02020603050405020304" pitchFamily="18" charset="0"/>
              </a:rPr>
              <a:t>Using an email disguised as a legitimate message, hackers entice the recipient to open either an infected attachment or click a link that takes them to an infected </a:t>
            </a:r>
            <a:r>
              <a:rPr lang="en-IN" sz="2400" dirty="0" smtClean="0">
                <a:latin typeface="Times New Roman" panose="02020603050405020304" pitchFamily="18" charset="0"/>
                <a:cs typeface="Times New Roman" panose="02020603050405020304" pitchFamily="18" charset="0"/>
              </a:rPr>
              <a:t>website.</a:t>
            </a:r>
          </a:p>
          <a:p>
            <a:r>
              <a:rPr lang="en-IN" sz="2400" dirty="0">
                <a:latin typeface="Times New Roman" panose="02020603050405020304" pitchFamily="18" charset="0"/>
                <a:cs typeface="Times New Roman" panose="02020603050405020304" pitchFamily="18" charset="0"/>
              </a:rPr>
              <a:t>The goal is to lure individuals to give up their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S</a:t>
            </a:r>
            <a:r>
              <a:rPr lang="en-IN" sz="2400" dirty="0" smtClean="0">
                <a:latin typeface="Times New Roman" panose="02020603050405020304" pitchFamily="18" charset="0"/>
                <a:cs typeface="Times New Roman" panose="02020603050405020304" pitchFamily="18" charset="0"/>
              </a:rPr>
              <a:t>ensitive </a:t>
            </a:r>
            <a:r>
              <a:rPr lang="en-IN" sz="2400" dirty="0">
                <a:latin typeface="Times New Roman" panose="02020603050405020304" pitchFamily="18" charset="0"/>
                <a:cs typeface="Times New Roman" panose="02020603050405020304" pitchFamily="18" charset="0"/>
              </a:rPr>
              <a:t>data, such as personally identifiable information,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B</a:t>
            </a:r>
            <a:r>
              <a:rPr lang="en-IN" sz="2400" dirty="0" smtClean="0">
                <a:latin typeface="Times New Roman" panose="02020603050405020304" pitchFamily="18" charset="0"/>
                <a:cs typeface="Times New Roman" panose="02020603050405020304" pitchFamily="18" charset="0"/>
              </a:rPr>
              <a:t>anking </a:t>
            </a:r>
            <a:r>
              <a:rPr lang="en-IN" sz="2400" dirty="0">
                <a:latin typeface="Times New Roman" panose="02020603050405020304" pitchFamily="18" charset="0"/>
                <a:cs typeface="Times New Roman" panose="02020603050405020304" pitchFamily="18" charset="0"/>
              </a:rPr>
              <a:t>and credit card numbers,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a:t>
            </a:r>
            <a:r>
              <a:rPr lang="en-IN" sz="2400" dirty="0" smtClean="0">
                <a:latin typeface="Times New Roman" panose="02020603050405020304" pitchFamily="18" charset="0"/>
                <a:cs typeface="Times New Roman" panose="02020603050405020304" pitchFamily="18" charset="0"/>
              </a:rPr>
              <a:t>asswords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765" y="821208"/>
            <a:ext cx="9404723" cy="802876"/>
          </a:xfrm>
        </p:spPr>
        <p:txBody>
          <a:bodyPr/>
          <a:lstStyle/>
          <a:p>
            <a:pPr algn="ctr"/>
            <a:r>
              <a:rPr lang="en-IN" sz="3600" cap="all" dirty="0">
                <a:latin typeface="Times New Roman" panose="02020603050405020304" pitchFamily="18" charset="0"/>
                <a:cs typeface="Times New Roman" panose="02020603050405020304" pitchFamily="18" charset="0"/>
              </a:rPr>
              <a:t>PHISHING TECHNIQUES</a:t>
            </a:r>
            <a:br>
              <a:rPr lang="en-IN" sz="3600" cap="all"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1801504"/>
            <a:ext cx="9175631" cy="4446895"/>
          </a:xfrm>
        </p:spPr>
        <p:txBody>
          <a:bodyPr>
            <a:normAutofit lnSpcReduction="10000"/>
          </a:bodyPr>
          <a:lstStyle/>
          <a:p>
            <a:pPr marL="0" indent="0">
              <a:buNone/>
            </a:pPr>
            <a:r>
              <a:rPr lang="en-IN" sz="2400" b="1" cap="all" dirty="0">
                <a:solidFill>
                  <a:srgbClr val="FF0000"/>
                </a:solidFill>
                <a:latin typeface="Times New Roman" panose="02020603050405020304" pitchFamily="18" charset="0"/>
                <a:cs typeface="Times New Roman" panose="02020603050405020304" pitchFamily="18" charset="0"/>
              </a:rPr>
              <a:t>EMAIL PHISHING </a:t>
            </a:r>
            <a:r>
              <a:rPr lang="en-IN" sz="2400" b="1" cap="all" dirty="0" smtClean="0">
                <a:solidFill>
                  <a:srgbClr val="FF0000"/>
                </a:solidFill>
                <a:latin typeface="Times New Roman" panose="02020603050405020304" pitchFamily="18" charset="0"/>
                <a:cs typeface="Times New Roman" panose="02020603050405020304" pitchFamily="18" charset="0"/>
              </a:rPr>
              <a:t>SCAMS</a:t>
            </a:r>
          </a:p>
          <a:p>
            <a:pPr marL="0" indent="0">
              <a:buNone/>
            </a:pPr>
            <a:r>
              <a:rPr lang="en-IN" sz="2400" dirty="0" smtClean="0">
                <a:latin typeface="Times New Roman" panose="02020603050405020304" pitchFamily="18" charset="0"/>
                <a:cs typeface="Times New Roman" panose="02020603050405020304" pitchFamily="18" charset="0"/>
              </a:rPr>
              <a:t>								The </a:t>
            </a:r>
            <a:r>
              <a:rPr lang="en-IN" sz="2400" dirty="0">
                <a:latin typeface="Times New Roman" panose="02020603050405020304" pitchFamily="18" charset="0"/>
                <a:cs typeface="Times New Roman" panose="02020603050405020304" pitchFamily="18" charset="0"/>
              </a:rPr>
              <a:t>most common form of phishing is the general, mass-mailed type, where someone sends an email pretending to be someone else and tries to trick the recipient in doing something, usually logging into a website or downloading malware.</a:t>
            </a:r>
            <a:endParaRPr lang="en-IN" sz="2400" cap="all" dirty="0" smtClean="0">
              <a:latin typeface="Times New Roman" panose="02020603050405020304" pitchFamily="18" charset="0"/>
              <a:cs typeface="Times New Roman" panose="02020603050405020304" pitchFamily="18" charset="0"/>
            </a:endParaRPr>
          </a:p>
          <a:p>
            <a:pPr marL="0" indent="0">
              <a:buNone/>
            </a:pPr>
            <a:endParaRPr lang="en-IN" sz="2400" cap="all" dirty="0" smtClean="0">
              <a:latin typeface="Times New Roman" panose="02020603050405020304" pitchFamily="18" charset="0"/>
              <a:cs typeface="Times New Roman" panose="02020603050405020304" pitchFamily="18" charset="0"/>
            </a:endParaRPr>
          </a:p>
          <a:p>
            <a:pPr marL="0" indent="0">
              <a:buNone/>
            </a:pPr>
            <a:r>
              <a:rPr lang="en-IN" sz="2400" b="1" cap="all" dirty="0">
                <a:solidFill>
                  <a:srgbClr val="FF0000"/>
                </a:solidFill>
                <a:latin typeface="Times New Roman" panose="02020603050405020304" pitchFamily="18" charset="0"/>
                <a:cs typeface="Times New Roman" panose="02020603050405020304" pitchFamily="18" charset="0"/>
              </a:rPr>
              <a:t>SPEAR PHISHING</a:t>
            </a:r>
          </a:p>
          <a:p>
            <a:pPr>
              <a:buFont typeface="Wingdings" panose="05000000000000000000" pitchFamily="2" charset="2"/>
              <a:buChar char="ü"/>
            </a:pPr>
            <a:r>
              <a:rPr lang="en-IN" sz="2400" b="1" dirty="0">
                <a:solidFill>
                  <a:srgbClr val="FF0000"/>
                </a:solidFill>
                <a:latin typeface="Times New Roman" panose="02020603050405020304" pitchFamily="18" charset="0"/>
                <a:cs typeface="Times New Roman" panose="02020603050405020304" pitchFamily="18" charset="0"/>
                <a:hlinkClick r:id="rId2"/>
              </a:rPr>
              <a:t>Spear phishing</a:t>
            </a:r>
            <a:r>
              <a:rPr lang="en-IN" sz="2400" dirty="0">
                <a:latin typeface="Times New Roman" panose="02020603050405020304" pitchFamily="18" charset="0"/>
                <a:cs typeface="Times New Roman" panose="02020603050405020304" pitchFamily="18" charset="0"/>
              </a:rPr>
              <a:t> targets a specific person or enterprise, as opposed to random application users. </a:t>
            </a: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It’s </a:t>
            </a:r>
            <a:r>
              <a:rPr lang="en-IN" sz="2400" dirty="0">
                <a:latin typeface="Times New Roman" panose="02020603050405020304" pitchFamily="18" charset="0"/>
                <a:cs typeface="Times New Roman" panose="02020603050405020304" pitchFamily="18" charset="0"/>
              </a:rPr>
              <a:t>a more in depth version of phishing that requires special knowledge about an organization, including its power structure.</a:t>
            </a:r>
            <a:endParaRPr lang="en-IN" sz="2400" cap="all" dirty="0">
              <a:latin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487" y="752969"/>
            <a:ext cx="9404723" cy="939354"/>
          </a:xfrm>
        </p:spPr>
        <p:txBody>
          <a:bodyPr/>
          <a:lstStyle/>
          <a:p>
            <a:pPr algn="ctr"/>
            <a:r>
              <a:rPr lang="en-IN" dirty="0"/>
              <a:t>Various mnemonics</a:t>
            </a:r>
          </a:p>
        </p:txBody>
      </p:sp>
      <p:pic>
        <p:nvPicPr>
          <p:cNvPr id="5" name="Content Placeholder 4"/>
          <p:cNvPicPr>
            <a:picLocks noGrp="1" noChangeAspect="1"/>
          </p:cNvPicPr>
          <p:nvPr>
            <p:ph idx="1"/>
          </p:nvPr>
        </p:nvPicPr>
        <p:blipFill>
          <a:blip r:embed="rId2"/>
          <a:stretch>
            <a:fillRect/>
          </a:stretch>
        </p:blipFill>
        <p:spPr>
          <a:xfrm>
            <a:off x="700702" y="2521790"/>
            <a:ext cx="10710093" cy="3114735"/>
          </a:xfrm>
          <a:prstGeom prst="rect">
            <a:avLst/>
          </a:prstGeom>
        </p:spPr>
      </p:pic>
      <p:sp>
        <p:nvSpPr>
          <p:cNvPr id="6" name="Rectangle 5"/>
          <p:cNvSpPr/>
          <p:nvPr/>
        </p:nvSpPr>
        <p:spPr>
          <a:xfrm>
            <a:off x="1378424" y="1737724"/>
            <a:ext cx="9122786" cy="369332"/>
          </a:xfrm>
          <a:prstGeom prst="rect">
            <a:avLst/>
          </a:prstGeom>
        </p:spPr>
        <p:txBody>
          <a:bodyPr wrap="square">
            <a:spAutoFit/>
          </a:bodyPr>
          <a:lstStyle/>
          <a:p>
            <a:pPr marL="285750" indent="-285750">
              <a:buFont typeface="Wingdings" panose="05000000000000000000" pitchFamily="2" charset="2"/>
              <a:buChar char="v"/>
            </a:pPr>
            <a:r>
              <a:rPr lang="en-IN" dirty="0" smtClean="0">
                <a:latin typeface="Times-Roman"/>
              </a:rPr>
              <a:t>Make </a:t>
            </a:r>
            <a:r>
              <a:rPr lang="en-IN" dirty="0">
                <a:latin typeface="Times-Roman"/>
              </a:rPr>
              <a:t>it easier </a:t>
            </a:r>
            <a:r>
              <a:rPr lang="en-IN" dirty="0" smtClean="0">
                <a:latin typeface="Times-Roman"/>
              </a:rPr>
              <a:t>to remember </a:t>
            </a:r>
            <a:r>
              <a:rPr lang="en-IN" dirty="0">
                <a:latin typeface="Times-Roman"/>
              </a:rPr>
              <a:t>the order of the OSI model’s layers</a:t>
            </a:r>
            <a:endParaRPr lang="en-IN"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0733" y="1733267"/>
            <a:ext cx="9405464" cy="4801736"/>
          </a:xfrm>
        </p:spPr>
        <p:txBody>
          <a:bodyPr>
            <a:normAutofit/>
          </a:bodyPr>
          <a:lstStyle/>
          <a:p>
            <a:pPr marL="0" indent="0">
              <a:buNone/>
            </a:pPr>
            <a:r>
              <a:rPr lang="en-IN" sz="2400" b="1" cap="all" dirty="0" smtClean="0">
                <a:solidFill>
                  <a:srgbClr val="FF0000"/>
                </a:solidFill>
                <a:latin typeface="Times New Roman" panose="02020603050405020304" pitchFamily="18" charset="0"/>
                <a:cs typeface="Times New Roman" panose="02020603050405020304" pitchFamily="18" charset="0"/>
              </a:rPr>
              <a:t>WHALING</a:t>
            </a:r>
          </a:p>
          <a:p>
            <a:pPr marL="0" indent="0">
              <a:buNone/>
            </a:pPr>
            <a:r>
              <a:rPr lang="en-IN" sz="2400" cap="all"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Whaling uses deceptive email messages targeting high-level decision makers within an </a:t>
            </a:r>
            <a:r>
              <a:rPr lang="en-IN" sz="2400" dirty="0" smtClean="0">
                <a:latin typeface="Times New Roman" panose="02020603050405020304" pitchFamily="18" charset="0"/>
                <a:cs typeface="Times New Roman" panose="02020603050405020304" pitchFamily="18" charset="0"/>
              </a:rPr>
              <a:t>organization</a:t>
            </a:r>
          </a:p>
          <a:p>
            <a:pPr marL="0" indent="0">
              <a:buNone/>
            </a:pPr>
            <a:r>
              <a:rPr lang="en-IN" sz="2400" dirty="0">
                <a:latin typeface="Times New Roman" panose="02020603050405020304" pitchFamily="18" charset="0"/>
                <a:cs typeface="Times New Roman" panose="02020603050405020304" pitchFamily="18" charset="0"/>
              </a:rPr>
              <a:t>S</a:t>
            </a:r>
            <a:r>
              <a:rPr lang="en-IN" sz="2400" dirty="0" smtClean="0">
                <a:latin typeface="Times New Roman" panose="02020603050405020304" pitchFamily="18" charset="0"/>
                <a:cs typeface="Times New Roman" panose="02020603050405020304" pitchFamily="18" charset="0"/>
              </a:rPr>
              <a:t>uch </a:t>
            </a:r>
            <a:r>
              <a:rPr lang="en-IN" sz="2400" dirty="0">
                <a:latin typeface="Times New Roman" panose="02020603050405020304" pitchFamily="18" charset="0"/>
                <a:cs typeface="Times New Roman" panose="02020603050405020304" pitchFamily="18" charset="0"/>
              </a:rPr>
              <a:t>as </a:t>
            </a:r>
            <a:r>
              <a:rPr lang="en-IN" sz="2400" b="1" u="sng" dirty="0">
                <a:latin typeface="Times New Roman" panose="02020603050405020304" pitchFamily="18" charset="0"/>
                <a:cs typeface="Times New Roman" panose="02020603050405020304" pitchFamily="18" charset="0"/>
              </a:rPr>
              <a:t>CEOs, CFOs, </a:t>
            </a:r>
            <a:r>
              <a:rPr lang="en-IN" sz="2400" dirty="0">
                <a:latin typeface="Times New Roman" panose="02020603050405020304" pitchFamily="18" charset="0"/>
                <a:cs typeface="Times New Roman" panose="02020603050405020304" pitchFamily="18" charset="0"/>
              </a:rPr>
              <a:t>and other executives</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r>
              <a:rPr lang="en-IN" sz="2400" cap="all"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The difference between whaling and spear phishing is that whaling exclusively targets high-ranking individuals within an organization, while spear phishing usually goes after a category of individuals with a lower profile.</a:t>
            </a:r>
            <a:endParaRPr lang="en-IN" sz="2400" cap="all"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59580" y="578885"/>
            <a:ext cx="7249926" cy="4854067"/>
          </a:xfrm>
          <a:prstGeom prst="rect">
            <a:avLst/>
          </a:prstGeom>
        </p:spPr>
      </p:pic>
      <p:sp>
        <p:nvSpPr>
          <p:cNvPr id="5" name="Rectangle 4"/>
          <p:cNvSpPr/>
          <p:nvPr/>
        </p:nvSpPr>
        <p:spPr>
          <a:xfrm>
            <a:off x="1146413" y="5583077"/>
            <a:ext cx="9867330" cy="923330"/>
          </a:xfrm>
          <a:prstGeom prst="rect">
            <a:avLst/>
          </a:prstGeom>
        </p:spPr>
        <p:txBody>
          <a:bodyPr wrap="square">
            <a:spAutoFit/>
          </a:bodyPr>
          <a:lstStyle/>
          <a:p>
            <a:pPr>
              <a:buFont typeface="Wingdings" panose="05000000000000000000" pitchFamily="2" charset="2"/>
              <a:buChar char="ü"/>
            </a:pPr>
            <a:r>
              <a:rPr lang="en-IN" dirty="0"/>
              <a:t>The user is redirected to </a:t>
            </a:r>
            <a:r>
              <a:rPr lang="en-IN" b="1" i="1" dirty="0">
                <a:solidFill>
                  <a:srgbClr val="FF0000"/>
                </a:solidFill>
              </a:rPr>
              <a:t>myuniversity.edurenewal.com</a:t>
            </a:r>
            <a:r>
              <a:rPr lang="en-IN" dirty="0"/>
              <a:t>, a bogus page appearing exactly like the real renewal page, where both new and existing passwords are requested. </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33118" y="1055303"/>
            <a:ext cx="7711384" cy="5206744"/>
          </a:xfrm>
          <a:prstGeom prst="rect">
            <a:avLst/>
          </a:prstGeom>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3" y="764274"/>
            <a:ext cx="9095491" cy="914401"/>
          </a:xfrm>
        </p:spPr>
        <p:txBody>
          <a:bodyPr/>
          <a:lstStyle/>
          <a:p>
            <a:pPr algn="ctr"/>
            <a:r>
              <a:rPr lang="en-IN" sz="4000" cap="all" dirty="0">
                <a:latin typeface="Times New Roman" panose="02020603050405020304" pitchFamily="18" charset="0"/>
                <a:cs typeface="Times New Roman" panose="02020603050405020304" pitchFamily="18" charset="0"/>
              </a:rPr>
              <a:t>PHISHING MITIGATION</a:t>
            </a:r>
            <a:r>
              <a:rPr lang="en-IN" cap="all" dirty="0"/>
              <a:t/>
            </a:r>
            <a:br>
              <a:rPr lang="en-IN" cap="all" dirty="0"/>
            </a:br>
            <a:endParaRPr lang="en-IN" dirty="0"/>
          </a:p>
        </p:txBody>
      </p:sp>
      <p:sp>
        <p:nvSpPr>
          <p:cNvPr id="3" name="Content Placeholder 2"/>
          <p:cNvSpPr>
            <a:spLocks noGrp="1"/>
          </p:cNvSpPr>
          <p:nvPr>
            <p:ph idx="1"/>
          </p:nvPr>
        </p:nvSpPr>
        <p:spPr>
          <a:xfrm>
            <a:off x="955344" y="1787858"/>
            <a:ext cx="9094510" cy="4460542"/>
          </a:xfrm>
        </p:spPr>
        <p:txBody>
          <a:bodyPr/>
          <a:lstStyle/>
          <a:p>
            <a:r>
              <a:rPr lang="en-IN" cap="all" dirty="0"/>
              <a:t>TWO FACTOR AUTHENTICATION</a:t>
            </a:r>
          </a:p>
          <a:p>
            <a:r>
              <a:rPr lang="en-IN" cap="all" dirty="0"/>
              <a:t>PASSWORD MANAGEMENT POLICIES</a:t>
            </a:r>
          </a:p>
          <a:p>
            <a:r>
              <a:rPr lang="en-IN" cap="all" dirty="0"/>
              <a:t>EDUCATIONAL CAMPAIGNS</a:t>
            </a:r>
          </a:p>
          <a:p>
            <a:endParaRPr lang="en-IN"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960" y="846160"/>
            <a:ext cx="8947522" cy="1252747"/>
          </a:xfrm>
        </p:spPr>
        <p:txBody>
          <a:bodyPr/>
          <a:lstStyle/>
          <a:p>
            <a:pPr algn="ctr"/>
            <a:r>
              <a:rPr lang="en-IN" dirty="0" smtClean="0">
                <a:solidFill>
                  <a:srgbClr val="FF0000"/>
                </a:solidFill>
                <a:latin typeface="Times New Roman" panose="02020603050405020304" pitchFamily="18" charset="0"/>
                <a:cs typeface="Times New Roman" panose="02020603050405020304" pitchFamily="18" charset="0"/>
              </a:rPr>
              <a:t>Ransomware </a:t>
            </a:r>
            <a:r>
              <a:rPr lang="en-IN" dirty="0"/>
              <a:t/>
            </a:r>
            <a:br>
              <a:rPr lang="en-IN" dirty="0"/>
            </a:br>
            <a:endParaRPr lang="en-IN" dirty="0"/>
          </a:p>
        </p:txBody>
      </p:sp>
      <p:sp>
        <p:nvSpPr>
          <p:cNvPr id="3" name="Content Placeholder 2"/>
          <p:cNvSpPr>
            <a:spLocks noGrp="1"/>
          </p:cNvSpPr>
          <p:nvPr>
            <p:ph idx="1"/>
          </p:nvPr>
        </p:nvSpPr>
        <p:spPr>
          <a:xfrm>
            <a:off x="1362620" y="2210937"/>
            <a:ext cx="9664772" cy="3750859"/>
          </a:xfrm>
        </p:spPr>
        <p:txBody>
          <a:bodyPr/>
          <a:lstStyle/>
          <a:p>
            <a:pPr marL="0" indent="0">
              <a:buNone/>
            </a:pPr>
            <a:r>
              <a:rPr lang="en-IN" dirty="0" smtClean="0"/>
              <a:t>				</a:t>
            </a:r>
            <a:r>
              <a:rPr lang="en-IN" sz="2400" dirty="0" smtClean="0">
                <a:latin typeface="Times New Roman" panose="02020603050405020304" pitchFamily="18" charset="0"/>
                <a:cs typeface="Times New Roman" panose="02020603050405020304" pitchFamily="18" charset="0"/>
              </a:rPr>
              <a:t>Ransomware, </a:t>
            </a:r>
            <a:r>
              <a:rPr lang="en-IN" sz="2400" dirty="0">
                <a:latin typeface="Times New Roman" panose="02020603050405020304" pitchFamily="18" charset="0"/>
                <a:cs typeface="Times New Roman" panose="02020603050405020304" pitchFamily="18" charset="0"/>
              </a:rPr>
              <a:t>short for </a:t>
            </a:r>
            <a:r>
              <a:rPr lang="en-IN" sz="2400" b="1" u="sng" dirty="0">
                <a:solidFill>
                  <a:srgbClr val="FF0000"/>
                </a:solidFill>
                <a:latin typeface="Times New Roman" panose="02020603050405020304" pitchFamily="18" charset="0"/>
                <a:cs typeface="Times New Roman" panose="02020603050405020304" pitchFamily="18" charset="0"/>
              </a:rPr>
              <a:t>“malicious software,” </a:t>
            </a:r>
            <a:r>
              <a:rPr lang="en-IN" sz="2400" dirty="0">
                <a:latin typeface="Times New Roman" panose="02020603050405020304" pitchFamily="18" charset="0"/>
                <a:cs typeface="Times New Roman" panose="02020603050405020304" pitchFamily="18" charset="0"/>
              </a:rPr>
              <a:t>is software (or script or code) designed to disrupt computer operation, </a:t>
            </a:r>
            <a:r>
              <a:rPr lang="en-IN" sz="2400" dirty="0" smtClean="0">
                <a:latin typeface="Times New Roman" panose="02020603050405020304" pitchFamily="18" charset="0"/>
                <a:cs typeface="Times New Roman" panose="02020603050405020304" pitchFamily="18" charset="0"/>
              </a:rPr>
              <a:t>encrypt information</a:t>
            </a:r>
            <a:r>
              <a:rPr lang="en-IN" sz="2400" dirty="0">
                <a:latin typeface="Times New Roman" panose="02020603050405020304" pitchFamily="18" charset="0"/>
                <a:cs typeface="Times New Roman" panose="02020603050405020304" pitchFamily="18" charset="0"/>
              </a:rPr>
              <a:t>, or gain unauthorized access to computer systems and mobile </a:t>
            </a:r>
            <a:r>
              <a:rPr lang="en-IN" sz="2400" dirty="0" smtClean="0">
                <a:latin typeface="Times New Roman" panose="02020603050405020304" pitchFamily="18" charset="0"/>
                <a:cs typeface="Times New Roman" panose="02020603050405020304" pitchFamily="18" charset="0"/>
              </a:rPr>
              <a:t>devices</a:t>
            </a:r>
          </a:p>
          <a:p>
            <a:r>
              <a:rPr lang="en-IN" sz="2400" dirty="0">
                <a:latin typeface="Times New Roman" panose="02020603050405020304" pitchFamily="18" charset="0"/>
                <a:cs typeface="Times New Roman" panose="02020603050405020304" pitchFamily="18" charset="0"/>
              </a:rPr>
              <a:t>Ransomware can take different forms, but in its essence it denies access to a device or files until a ransom has been paid.</a:t>
            </a:r>
          </a:p>
          <a:p>
            <a:r>
              <a:rPr lang="en-IN" sz="2400" dirty="0">
                <a:latin typeface="Times New Roman" panose="02020603050405020304" pitchFamily="18" charset="0"/>
                <a:cs typeface="Times New Roman" panose="02020603050405020304" pitchFamily="18" charset="0"/>
              </a:rPr>
              <a:t>Ransomware is designed for direct revenue generation</a:t>
            </a:r>
            <a:endParaRPr lang="en-IN" sz="2400"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655092"/>
            <a:ext cx="9404723" cy="887105"/>
          </a:xfrm>
        </p:spPr>
        <p:txBody>
          <a:bodyPr/>
          <a:lstStyle/>
          <a:p>
            <a:pPr algn="ctr"/>
            <a:r>
              <a:rPr lang="en-IN" altLang="en-US" dirty="0">
                <a:solidFill>
                  <a:srgbClr val="FF0000"/>
                </a:solidFill>
                <a:latin typeface="+mj-ea"/>
                <a:cs typeface="+mj-ea"/>
              </a:rPr>
              <a:t>Types of Ransomwares </a:t>
            </a:r>
            <a:endParaRPr lang="en-IN" dirty="0"/>
          </a:p>
        </p:txBody>
      </p:sp>
      <p:sp>
        <p:nvSpPr>
          <p:cNvPr id="3" name="Content Placeholder 2"/>
          <p:cNvSpPr>
            <a:spLocks noGrp="1"/>
          </p:cNvSpPr>
          <p:nvPr>
            <p:ph idx="1"/>
          </p:nvPr>
        </p:nvSpPr>
        <p:spPr>
          <a:xfrm>
            <a:off x="1050878" y="1924334"/>
            <a:ext cx="8998973" cy="4160291"/>
          </a:xfrm>
        </p:spPr>
        <p:txBody>
          <a:bodyPr/>
          <a:lstStyle/>
          <a:p>
            <a:pPr marL="0" indent="0">
              <a:buNone/>
            </a:pPr>
            <a:r>
              <a:rPr lang="en-US" sz="2400" dirty="0" smtClean="0">
                <a:latin typeface="Times New Roman" panose="02020603050405020304" pitchFamily="18" charset="0"/>
                <a:cs typeface="Times New Roman" panose="02020603050405020304" pitchFamily="18" charset="0"/>
              </a:rPr>
              <a:t>	Ransomware </a:t>
            </a:r>
            <a:r>
              <a:rPr lang="en-US" sz="2400" dirty="0">
                <a:latin typeface="Times New Roman" panose="02020603050405020304" pitchFamily="18" charset="0"/>
                <a:cs typeface="Times New Roman" panose="02020603050405020304" pitchFamily="18" charset="0"/>
              </a:rPr>
              <a:t>is frequently divided into two different categories: </a:t>
            </a:r>
            <a:r>
              <a:rPr lang="en-US" sz="2400" b="1" dirty="0">
                <a:solidFill>
                  <a:srgbClr val="FF0000"/>
                </a:solidFill>
                <a:latin typeface="Times New Roman" panose="02020603050405020304" pitchFamily="18" charset="0"/>
                <a:cs typeface="Times New Roman" panose="02020603050405020304" pitchFamily="18" charset="0"/>
              </a:rPr>
              <a:t>Locker </a:t>
            </a:r>
            <a:r>
              <a:rPr lang="en-US" sz="2400" dirty="0">
                <a:latin typeface="Times New Roman" panose="02020603050405020304" pitchFamily="18" charset="0"/>
                <a:cs typeface="Times New Roman" panose="02020603050405020304" pitchFamily="18" charset="0"/>
              </a:rPr>
              <a:t>and </a:t>
            </a:r>
            <a:r>
              <a:rPr lang="en-US" sz="2400" b="1" dirty="0" smtClean="0">
                <a:solidFill>
                  <a:srgbClr val="FF0000"/>
                </a:solidFill>
                <a:latin typeface="Times New Roman" panose="02020603050405020304" pitchFamily="18" charset="0"/>
                <a:cs typeface="Times New Roman" panose="02020603050405020304" pitchFamily="18" charset="0"/>
              </a:rPr>
              <a:t>Crypto</a:t>
            </a:r>
          </a:p>
          <a:p>
            <a:pPr marL="0" indent="0">
              <a:buNone/>
            </a:pPr>
            <a:endParaRPr lang="en-US" sz="2400" b="1" dirty="0" smtClean="0">
              <a:solidFill>
                <a:srgbClr val="FF0000"/>
              </a:solidFill>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Locker ransomware (Computer locker)</a:t>
            </a:r>
          </a:p>
          <a:p>
            <a:pPr marL="0" indent="0">
              <a:buNone/>
            </a:pP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It</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is </a:t>
            </a:r>
            <a:r>
              <a:rPr lang="en-US" sz="2400" dirty="0">
                <a:latin typeface="Times New Roman" panose="02020603050405020304" pitchFamily="18" charset="0"/>
                <a:cs typeface="Times New Roman" panose="02020603050405020304" pitchFamily="18" charset="0"/>
              </a:rPr>
              <a:t>designed to deny access to computing </a:t>
            </a:r>
            <a:r>
              <a:rPr lang="en-US" sz="2400" dirty="0" smtClean="0">
                <a:latin typeface="Times New Roman" panose="02020603050405020304" pitchFamily="18" charset="0"/>
                <a:cs typeface="Times New Roman" panose="02020603050405020304" pitchFamily="18" charset="0"/>
              </a:rPr>
              <a:t>resources</a:t>
            </a:r>
            <a:r>
              <a:rPr lang="en-US" sz="2400" dirty="0">
                <a:latin typeface="Times New Roman" panose="02020603050405020304" pitchFamily="18" charset="0"/>
                <a:cs typeface="Times New Roman" panose="02020603050405020304" pitchFamily="18" charset="0"/>
              </a:rPr>
              <a:t>. This typically takes the form of locking the computer’s or device’s user interface and then asking the user to pay a fee in order to restore access to it.</a:t>
            </a:r>
          </a:p>
          <a:p>
            <a:pPr marL="0" indent="0">
              <a:buNone/>
            </a:pPr>
            <a:endParaRPr lang="en-US" sz="24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028" y="1739019"/>
            <a:ext cx="8946541" cy="4195481"/>
          </a:xfrm>
        </p:spPr>
        <p:txBody>
          <a:bodyPr/>
          <a:lstStyle/>
          <a:p>
            <a:pPr marL="0" indent="0">
              <a:buNone/>
            </a:pPr>
            <a:r>
              <a:rPr lang="en-US" sz="2400" b="1" dirty="0" smtClean="0">
                <a:latin typeface="Times New Roman" panose="02020603050405020304" pitchFamily="18" charset="0"/>
                <a:cs typeface="Times New Roman" panose="02020603050405020304" pitchFamily="18" charset="0"/>
              </a:rPr>
              <a:t>Crypto </a:t>
            </a:r>
            <a:r>
              <a:rPr lang="en-US" sz="2400" b="1" dirty="0">
                <a:latin typeface="Times New Roman" panose="02020603050405020304" pitchFamily="18" charset="0"/>
                <a:cs typeface="Times New Roman" panose="02020603050405020304" pitchFamily="18" charset="0"/>
              </a:rPr>
              <a:t>ransomware (Data locker) </a:t>
            </a:r>
            <a:endParaRPr lang="en-US" sz="2400" b="1" dirty="0" smtClean="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type of ransomware is designed to find and encrypt valuable data stored on the computer, making the data useless unless the user obtains the decryption key. </a:t>
            </a: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IN" altLang="en-US" sz="2400" i="1" u="sng" dirty="0">
                <a:latin typeface="Times New Roman" panose="02020603050405020304" pitchFamily="18" charset="0"/>
                <a:cs typeface="Times New Roman" panose="02020603050405020304" pitchFamily="18" charset="0"/>
              </a:rPr>
              <a:t>“</a:t>
            </a:r>
            <a:r>
              <a:rPr lang="en-US" sz="2400" i="1" u="sng" dirty="0">
                <a:latin typeface="Times New Roman" panose="02020603050405020304" pitchFamily="18" charset="0"/>
                <a:cs typeface="Times New Roman" panose="02020603050405020304" pitchFamily="18" charset="0"/>
              </a:rPr>
              <a:t>In the past 12 months, 64 percent of ransomware detected have been crypto ransomware while  locker ransomware made up the remaining 36 </a:t>
            </a:r>
            <a:r>
              <a:rPr lang="en-US" sz="2400" i="1" u="sng" dirty="0" smtClean="0">
                <a:latin typeface="Times New Roman" panose="02020603050405020304" pitchFamily="18" charset="0"/>
                <a:cs typeface="Times New Roman" panose="02020603050405020304" pitchFamily="18" charset="0"/>
              </a:rPr>
              <a:t>percent</a:t>
            </a:r>
            <a:r>
              <a:rPr lang="en-IN" sz="2400" i="1" u="sng" dirty="0" smtClean="0">
                <a:latin typeface="Times New Roman" panose="02020603050405020304" pitchFamily="18" charset="0"/>
                <a:cs typeface="Times New Roman" panose="02020603050405020304" pitchFamily="18" charset="0"/>
              </a:rPr>
              <a:t>”</a:t>
            </a:r>
            <a:endParaRPr lang="en-IN" altLang="en-US" sz="2400" i="1" u="sng"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890" y="764275"/>
            <a:ext cx="8767944" cy="1088972"/>
          </a:xfrm>
        </p:spPr>
        <p:txBody>
          <a:bodyPr/>
          <a:lstStyle/>
          <a:p>
            <a:pPr algn="ctr"/>
            <a:r>
              <a:rPr lang="en-US" sz="4000" b="1" dirty="0">
                <a:solidFill>
                  <a:srgbClr val="FF0000"/>
                </a:solidFill>
                <a:latin typeface="Times New Roman" panose="02020603050405020304" pitchFamily="18" charset="0"/>
                <a:cs typeface="Times New Roman" panose="02020603050405020304" pitchFamily="18" charset="0"/>
              </a:rPr>
              <a:t>How crypto ransomware works</a:t>
            </a:r>
            <a:endParaRPr lang="en-IN" sz="4000" b="1" dirty="0">
              <a:latin typeface="Times New Roman" panose="02020603050405020304" pitchFamily="18" charset="0"/>
              <a:cs typeface="Times New Roman" panose="02020603050405020304" pitchFamily="18" charset="0"/>
            </a:endParaRPr>
          </a:p>
        </p:txBody>
      </p:sp>
      <p:pic>
        <p:nvPicPr>
          <p:cNvPr id="4" name="Content Placeholder 4"/>
          <p:cNvPicPr>
            <a:picLocks noChangeAspect="1"/>
          </p:cNvPicPr>
          <p:nvPr/>
        </p:nvPicPr>
        <p:blipFill>
          <a:blip r:embed="rId2"/>
          <a:stretch>
            <a:fillRect/>
          </a:stretch>
        </p:blipFill>
        <p:spPr>
          <a:xfrm>
            <a:off x="1606936" y="1689474"/>
            <a:ext cx="8443898" cy="4568471"/>
          </a:xfrm>
          <a:prstGeom prst="rect">
            <a:avLst/>
          </a:prstGeom>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548252"/>
            <a:ext cx="9404723" cy="925706"/>
          </a:xfrm>
        </p:spPr>
        <p:txBody>
          <a:bodyPr/>
          <a:lstStyle/>
          <a:p>
            <a:pPr algn="ctr"/>
            <a:r>
              <a:rPr lang="en-IN" altLang="en-US" sz="4000" dirty="0" smtClean="0">
                <a:solidFill>
                  <a:srgbClr val="FF0000"/>
                </a:solidFill>
                <a:latin typeface="Times New Roman" panose="02020603050405020304" pitchFamily="18" charset="0"/>
                <a:cs typeface="Times New Roman" panose="02020603050405020304" pitchFamily="18" charset="0"/>
              </a:rPr>
              <a:t>Propagation </a:t>
            </a:r>
            <a:r>
              <a:rPr lang="en-IN" altLang="en-US" sz="4000" dirty="0">
                <a:solidFill>
                  <a:srgbClr val="FF0000"/>
                </a:solidFill>
                <a:latin typeface="Times New Roman" panose="02020603050405020304" pitchFamily="18" charset="0"/>
                <a:cs typeface="Times New Roman" panose="02020603050405020304" pitchFamily="18" charset="0"/>
              </a:rPr>
              <a:t>of Ransomware</a:t>
            </a:r>
            <a:r>
              <a:rPr lang="en-IN" altLang="en-US" sz="4000" dirty="0">
                <a:latin typeface="Times New Roman" panose="02020603050405020304" pitchFamily="18" charset="0"/>
                <a:cs typeface="Times New Roman" panose="02020603050405020304" pitchFamily="18" charset="0"/>
              </a:rPr>
              <a:t> </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1596788"/>
            <a:ext cx="8946541" cy="4651611"/>
          </a:xfrm>
        </p:spPr>
        <p:txBody>
          <a:bodyPr>
            <a:normAutofit/>
          </a:bodyPr>
          <a:lstStyle/>
          <a:p>
            <a:pPr marL="0" indent="0" algn="ctr">
              <a:buNone/>
            </a:pPr>
            <a:r>
              <a:rPr lang="en-US" sz="2400" b="1" dirty="0">
                <a:latin typeface="Times New Roman" panose="02020603050405020304" pitchFamily="18" charset="0"/>
                <a:cs typeface="Times New Roman" panose="02020603050405020304" pitchFamily="18" charset="0"/>
              </a:rPr>
              <a:t>“ how did I get infected with ransomware? </a:t>
            </a:r>
            <a:r>
              <a:rPr lang="en-US" sz="2400" b="1" dirty="0" smtClean="0">
                <a:latin typeface="Times New Roman" panose="02020603050405020304" pitchFamily="18" charset="0"/>
                <a:cs typeface="Times New Roman" panose="02020603050405020304" pitchFamily="18" charset="0"/>
              </a:rPr>
              <a:t>”</a:t>
            </a:r>
          </a:p>
          <a:p>
            <a:pPr marL="0" indent="0">
              <a:buNone/>
            </a:pPr>
            <a:endParaRPr lang="en-IN" sz="2400" dirty="0"/>
          </a:p>
        </p:txBody>
      </p:sp>
      <p:pic>
        <p:nvPicPr>
          <p:cNvPr id="4" name="Picture 2"/>
          <p:cNvPicPr>
            <a:picLocks noChangeAspect="1"/>
          </p:cNvPicPr>
          <p:nvPr/>
        </p:nvPicPr>
        <p:blipFill>
          <a:blip r:embed="rId2"/>
          <a:stretch>
            <a:fillRect/>
          </a:stretch>
        </p:blipFill>
        <p:spPr>
          <a:xfrm>
            <a:off x="1890850" y="2176144"/>
            <a:ext cx="7573645" cy="4072255"/>
          </a:xfrm>
          <a:prstGeom prst="rect">
            <a:avLst/>
          </a:prstGeom>
          <a:noFill/>
          <a:ln w="9525">
            <a:noFill/>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037" y="1173707"/>
            <a:ext cx="10590662" cy="5049671"/>
          </a:xfrm>
        </p:spPr>
        <p:txBody>
          <a:bodyPr>
            <a:noAutofit/>
          </a:bodyPr>
          <a:lstStyle/>
          <a:p>
            <a:pPr>
              <a:buFont typeface="Wingdings" panose="05000000000000000000" charset="0"/>
              <a:buChar char="Ø"/>
            </a:pPr>
            <a:r>
              <a:rPr lang="en-IN" alt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a:solidFill>
                  <a:srgbClr val="FF0000"/>
                </a:solidFill>
                <a:latin typeface="Times New Roman" panose="02020603050405020304" pitchFamily="18" charset="0"/>
                <a:cs typeface="Times New Roman" panose="02020603050405020304" pitchFamily="18" charset="0"/>
              </a:rPr>
              <a:t>93% of phishing emails are now ransomware</a:t>
            </a:r>
          </a:p>
          <a:p>
            <a:pPr marL="0" indent="0">
              <a:buNone/>
            </a:pPr>
            <a:r>
              <a:rPr lang="en-US" sz="2400" dirty="0">
                <a:latin typeface="Times New Roman" panose="02020603050405020304" pitchFamily="18" charset="0"/>
                <a:cs typeface="Times New Roman" panose="02020603050405020304" pitchFamily="18" charset="0"/>
              </a:rPr>
              <a:t>The spam emails embody a whole range of </a:t>
            </a:r>
            <a:r>
              <a:rPr lang="en-US" sz="2400" dirty="0" smtClean="0">
                <a:latin typeface="Times New Roman" panose="02020603050405020304" pitchFamily="18" charset="0"/>
                <a:cs typeface="Times New Roman" panose="02020603050405020304" pitchFamily="18" charset="0"/>
              </a:rPr>
              <a:t>social engineering </a:t>
            </a:r>
            <a:r>
              <a:rPr lang="en-US" sz="2400" dirty="0">
                <a:latin typeface="Times New Roman" panose="02020603050405020304" pitchFamily="18" charset="0"/>
                <a:cs typeface="Times New Roman" panose="02020603050405020304" pitchFamily="18" charset="0"/>
              </a:rPr>
              <a:t>and psychological levers to trick users into installing the ransomware.</a:t>
            </a:r>
          </a:p>
          <a:p>
            <a:pPr marL="0" indent="0">
              <a:buNone/>
            </a:pPr>
            <a:r>
              <a:rPr lang="en-US" sz="2400" dirty="0">
                <a:latin typeface="Times New Roman" panose="02020603050405020304" pitchFamily="18" charset="0"/>
                <a:cs typeface="Times New Roman" panose="02020603050405020304" pitchFamily="18" charset="0"/>
              </a:rPr>
              <a:t>In recent years, the spam emails used to distribute ransomware have favored the following themes</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Mail delivery notification</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Energy bills</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Job seeker resume</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Tax returns and invoices</a:t>
            </a:r>
          </a:p>
          <a:p>
            <a:pPr>
              <a:buFont typeface="Wingdings" panose="05000000000000000000" charset="0"/>
              <a:buChar char="v"/>
            </a:pPr>
            <a:r>
              <a:rPr lang="en-US" sz="2400" dirty="0">
                <a:latin typeface="Times New Roman" panose="02020603050405020304" pitchFamily="18" charset="0"/>
                <a:cs typeface="Times New Roman" panose="02020603050405020304" pitchFamily="18" charset="0"/>
              </a:rPr>
              <a:t> Police traffic offense notifications</a:t>
            </a:r>
            <a:endParaRPr lang="en-IN"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Protocol Data </a:t>
            </a:r>
            <a:r>
              <a:rPr lang="en-IN" b="1" dirty="0"/>
              <a:t>Units (PDUs)</a:t>
            </a:r>
            <a:endParaRPr lang="en-IN" dirty="0"/>
          </a:p>
        </p:txBody>
      </p:sp>
      <p:sp>
        <p:nvSpPr>
          <p:cNvPr id="3" name="Content Placeholder 2"/>
          <p:cNvSpPr>
            <a:spLocks noGrp="1"/>
          </p:cNvSpPr>
          <p:nvPr>
            <p:ph idx="1"/>
          </p:nvPr>
        </p:nvSpPr>
        <p:spPr>
          <a:xfrm>
            <a:off x="875201" y="1512054"/>
            <a:ext cx="8946541" cy="4195481"/>
          </a:xfrm>
        </p:spPr>
        <p:txBody>
          <a:bodyPr/>
          <a:lstStyle/>
          <a:p>
            <a:r>
              <a:rPr lang="en-IN" dirty="0"/>
              <a:t>OSI model, each layer adds a </a:t>
            </a:r>
            <a:r>
              <a:rPr lang="en-IN" b="1" dirty="0"/>
              <a:t>header </a:t>
            </a:r>
            <a:r>
              <a:rPr lang="en-IN" dirty="0" smtClean="0"/>
              <a:t>containing protocol </a:t>
            </a:r>
            <a:r>
              <a:rPr lang="en-IN" dirty="0"/>
              <a:t>information specific to that </a:t>
            </a:r>
            <a:r>
              <a:rPr lang="en-IN" dirty="0" smtClean="0"/>
              <a:t>layer.</a:t>
            </a:r>
          </a:p>
          <a:p>
            <a:r>
              <a:rPr lang="en-IN" dirty="0"/>
              <a:t>These headers are called </a:t>
            </a:r>
            <a:r>
              <a:rPr lang="en-IN" b="1" dirty="0" smtClean="0"/>
              <a:t>Protocol Data </a:t>
            </a:r>
            <a:r>
              <a:rPr lang="en-IN" b="1" dirty="0"/>
              <a:t>Units (PDUs)</a:t>
            </a:r>
            <a:r>
              <a:rPr lang="en-IN" dirty="0"/>
              <a:t>, and the process of adding these headers is </a:t>
            </a:r>
            <a:r>
              <a:rPr lang="en-IN" dirty="0" smtClean="0"/>
              <a:t>called </a:t>
            </a:r>
            <a:r>
              <a:rPr lang="en-IN" b="1" dirty="0" smtClean="0"/>
              <a:t>encapsulation</a:t>
            </a:r>
            <a:r>
              <a:rPr lang="en-IN" dirty="0"/>
              <a:t>.</a:t>
            </a:r>
          </a:p>
        </p:txBody>
      </p:sp>
      <p:pic>
        <p:nvPicPr>
          <p:cNvPr id="5" name="Picture 4"/>
          <p:cNvPicPr>
            <a:picLocks noChangeAspect="1"/>
          </p:cNvPicPr>
          <p:nvPr/>
        </p:nvPicPr>
        <p:blipFill>
          <a:blip r:embed="rId2"/>
          <a:stretch>
            <a:fillRect/>
          </a:stretch>
        </p:blipFill>
        <p:spPr>
          <a:xfrm>
            <a:off x="4574145" y="3218086"/>
            <a:ext cx="5281754" cy="3194870"/>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Grp="1" noChangeAspect="1"/>
          </p:cNvPicPr>
          <p:nvPr>
            <p:ph idx="1"/>
          </p:nvPr>
        </p:nvPicPr>
        <p:blipFill>
          <a:blip r:embed="rId2"/>
          <a:stretch>
            <a:fillRect/>
          </a:stretch>
        </p:blipFill>
        <p:spPr>
          <a:xfrm>
            <a:off x="1596788" y="905418"/>
            <a:ext cx="8229600" cy="5573833"/>
          </a:xfrm>
          <a:prstGeom prst="rect">
            <a:avLst/>
          </a:prstGeom>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338" y="866083"/>
            <a:ext cx="10515600" cy="1023620"/>
          </a:xfrm>
        </p:spPr>
        <p:txBody>
          <a:bodyPr/>
          <a:lstStyle/>
          <a:p>
            <a:pPr algn="ctr"/>
            <a:r>
              <a:rPr lang="en-IN" altLang="en-US" dirty="0">
                <a:solidFill>
                  <a:srgbClr val="FF0000"/>
                </a:solidFill>
                <a:latin typeface="Times New Roman" panose="02020603050405020304" pitchFamily="18" charset="0"/>
                <a:cs typeface="Times New Roman" panose="02020603050405020304" pitchFamily="18" charset="0"/>
              </a:rPr>
              <a:t>Ransomware Attack On Bristol Airport Screens </a:t>
            </a:r>
          </a:p>
        </p:txBody>
      </p:sp>
      <p:sp>
        <p:nvSpPr>
          <p:cNvPr id="3" name="Content Placeholder 2"/>
          <p:cNvSpPr>
            <a:spLocks noGrp="1"/>
          </p:cNvSpPr>
          <p:nvPr>
            <p:ph sz="half" idx="1"/>
          </p:nvPr>
        </p:nvSpPr>
        <p:spPr/>
        <p:txBody>
          <a:bodyPr>
            <a:normAutofit/>
          </a:bodyPr>
          <a:lstStyle/>
          <a:p>
            <a:r>
              <a:rPr lang="en-US" sz="2400" dirty="0">
                <a:latin typeface="Times New Roman" panose="02020603050405020304" pitchFamily="18" charset="0"/>
                <a:cs typeface="Times New Roman" panose="02020603050405020304" pitchFamily="18" charset="0"/>
              </a:rPr>
              <a:t>On September 13, 2018,</a:t>
            </a:r>
          </a:p>
          <a:p>
            <a:r>
              <a:rPr lang="en-IN" altLang="en-US" sz="2400" dirty="0">
                <a:latin typeface="Times New Roman" panose="02020603050405020304" pitchFamily="18" charset="0"/>
                <a:cs typeface="Times New Roman" panose="02020603050405020304" pitchFamily="18" charset="0"/>
              </a:rPr>
              <a:t>A</a:t>
            </a:r>
            <a:r>
              <a:rPr lang="en-US" sz="2400" dirty="0" err="1">
                <a:latin typeface="Times New Roman" panose="02020603050405020304" pitchFamily="18" charset="0"/>
                <a:cs typeface="Times New Roman" panose="02020603050405020304" pitchFamily="18" charset="0"/>
              </a:rPr>
              <a:t>irport</a:t>
            </a:r>
            <a:r>
              <a:rPr lang="en-US" sz="2400" dirty="0">
                <a:latin typeface="Times New Roman" panose="02020603050405020304" pitchFamily="18" charset="0"/>
                <a:cs typeface="Times New Roman" panose="02020603050405020304" pitchFamily="18" charset="0"/>
              </a:rPr>
              <a:t> officials said they did not intend to pay the attacker's ransom demand and opted to take down their systems while they serviced affected computers. </a:t>
            </a:r>
          </a:p>
          <a:p>
            <a:r>
              <a:rPr lang="en-IN" altLang="en-US" sz="2400" dirty="0" err="1">
                <a:latin typeface="Times New Roman" panose="02020603050405020304" pitchFamily="18" charset="0"/>
                <a:cs typeface="Times New Roman" panose="02020603050405020304" pitchFamily="18" charset="0"/>
              </a:rPr>
              <a:t>Predections</a:t>
            </a:r>
            <a:r>
              <a:rPr lang="en-IN" altLang="en-US" sz="2400" dirty="0">
                <a:latin typeface="Times New Roman" panose="02020603050405020304" pitchFamily="18" charset="0"/>
                <a:cs typeface="Times New Roman" panose="02020603050405020304" pitchFamily="18" charset="0"/>
              </a:rPr>
              <a:t> of </a:t>
            </a:r>
            <a:r>
              <a:rPr lang="en-IN" altLang="en-US" sz="2400" dirty="0" err="1">
                <a:latin typeface="Times New Roman" panose="02020603050405020304" pitchFamily="18" charset="0"/>
                <a:cs typeface="Times New Roman" panose="02020603050405020304" pitchFamily="18" charset="0"/>
              </a:rPr>
              <a:t>ransomvariant</a:t>
            </a:r>
            <a:r>
              <a:rPr lang="en-IN" altLang="en-US" sz="2400" dirty="0">
                <a:latin typeface="Times New Roman" panose="02020603050405020304" pitchFamily="18" charset="0"/>
                <a:cs typeface="Times New Roman" panose="02020603050405020304" pitchFamily="18" charset="0"/>
              </a:rPr>
              <a:t> Win32/</a:t>
            </a:r>
            <a:r>
              <a:rPr lang="en-IN" altLang="en-US" sz="2400" dirty="0" err="1">
                <a:latin typeface="Times New Roman" panose="02020603050405020304" pitchFamily="18" charset="0"/>
                <a:cs typeface="Times New Roman" panose="02020603050405020304" pitchFamily="18" charset="0"/>
              </a:rPr>
              <a:t>Diskcoder.C</a:t>
            </a:r>
            <a:r>
              <a:rPr lang="en-IN" altLang="en-US" sz="2400" dirty="0">
                <a:latin typeface="Times New Roman" panose="02020603050405020304" pitchFamily="18" charset="0"/>
                <a:cs typeface="Times New Roman" panose="02020603050405020304" pitchFamily="18" charset="0"/>
              </a:rPr>
              <a:t> Trojan (also known as </a:t>
            </a:r>
            <a:r>
              <a:rPr lang="en-IN" altLang="en-US" sz="2400" dirty="0" err="1">
                <a:latin typeface="Times New Roman" panose="02020603050405020304" pitchFamily="18" charset="0"/>
                <a:cs typeface="Times New Roman" panose="02020603050405020304" pitchFamily="18" charset="0"/>
              </a:rPr>
              <a:t>NotPetya</a:t>
            </a:r>
            <a:r>
              <a:rPr lang="en-IN" altLang="en-US" sz="240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231</a:t>
            </a:fld>
            <a:endParaRPr lang="en-US" dirty="0"/>
          </a:p>
        </p:txBody>
      </p:sp>
      <p:pic>
        <p:nvPicPr>
          <p:cNvPr id="5" name="Content Placeholder 4"/>
          <p:cNvPicPr>
            <a:picLocks noGrp="1" noChangeAspect="1"/>
          </p:cNvPicPr>
          <p:nvPr>
            <p:ph sz="half" idx="2"/>
          </p:nvPr>
        </p:nvPicPr>
        <p:blipFill>
          <a:blip r:embed="rId2"/>
          <a:stretch>
            <a:fillRect/>
          </a:stretch>
        </p:blipFill>
        <p:spPr>
          <a:xfrm>
            <a:off x="5499651" y="2060575"/>
            <a:ext cx="6068741" cy="3726815"/>
          </a:xfrm>
          <a:prstGeom prst="rect">
            <a:avLst/>
          </a:prstGeom>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777921"/>
            <a:ext cx="9404723" cy="873457"/>
          </a:xfrm>
        </p:spPr>
        <p:txBody>
          <a:bodyPr/>
          <a:lstStyle/>
          <a:p>
            <a:pPr algn="ctr"/>
            <a:r>
              <a:rPr lang="en-IN" altLang="en-US" sz="4000" dirty="0">
                <a:solidFill>
                  <a:srgbClr val="FF0000"/>
                </a:solidFill>
                <a:latin typeface="Times New Roman" panose="02020603050405020304" pitchFamily="18" charset="0"/>
                <a:cs typeface="Times New Roman" panose="02020603050405020304" pitchFamily="18" charset="0"/>
              </a:rPr>
              <a:t>Mitigation </a:t>
            </a:r>
            <a:r>
              <a:rPr lang="en-IN" altLang="en-US" sz="4000" dirty="0" smtClean="0">
                <a:solidFill>
                  <a:srgbClr val="FF0000"/>
                </a:solidFill>
                <a:latin typeface="Times New Roman" panose="02020603050405020304" pitchFamily="18" charset="0"/>
                <a:cs typeface="Times New Roman" panose="02020603050405020304" pitchFamily="18" charset="0"/>
              </a:rPr>
              <a:t>Strategies</a:t>
            </a:r>
            <a:r>
              <a:rPr lang="en-IN" altLang="en-US" sz="4000" dirty="0" smtClean="0">
                <a:latin typeface="Times New Roman" panose="02020603050405020304" pitchFamily="18" charset="0"/>
                <a:cs typeface="Times New Roman" panose="02020603050405020304" pitchFamily="18" charset="0"/>
              </a:rPr>
              <a:t> </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IN" altLang="en-US" sz="2400" dirty="0">
                <a:latin typeface="Times New Roman" panose="02020603050405020304" pitchFamily="18" charset="0"/>
                <a:cs typeface="Times New Roman" panose="02020603050405020304" pitchFamily="18" charset="0"/>
              </a:rPr>
              <a:t>As we all know</a:t>
            </a:r>
            <a:r>
              <a:rPr lang="en-IN" altLang="en-US" sz="2400" b="1" i="1" dirty="0">
                <a:latin typeface="Times New Roman" panose="02020603050405020304" pitchFamily="18" charset="0"/>
                <a:cs typeface="Times New Roman" panose="02020603050405020304" pitchFamily="18" charset="0"/>
              </a:rPr>
              <a:t> “prevention is definitely better than cure”  </a:t>
            </a:r>
            <a:r>
              <a:rPr lang="en-IN" altLang="en-US" sz="2400" dirty="0">
                <a:latin typeface="Times New Roman" panose="02020603050405020304" pitchFamily="18" charset="0"/>
                <a:cs typeface="Times New Roman" panose="02020603050405020304" pitchFamily="18" charset="0"/>
              </a:rPr>
              <a:t>there are number of useful tips that can help to reduce the risk of ransomware</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Educate and Training</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Patching software </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a:t>
            </a:r>
            <a:r>
              <a:rPr lang="en-IN" altLang="en-US" sz="2400" dirty="0" smtClean="0">
                <a:latin typeface="Times New Roman" panose="02020603050405020304" pitchFamily="18" charset="0"/>
                <a:cs typeface="Times New Roman" panose="02020603050405020304" pitchFamily="18" charset="0"/>
              </a:rPr>
              <a:t>Defence </a:t>
            </a:r>
            <a:r>
              <a:rPr lang="en-IN" altLang="en-US" sz="2400" dirty="0">
                <a:latin typeface="Times New Roman" panose="02020603050405020304" pitchFamily="18" charset="0"/>
                <a:cs typeface="Times New Roman" panose="02020603050405020304" pitchFamily="18" charset="0"/>
              </a:rPr>
              <a:t>in Depth</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Make backups and have a plan</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Software Based Protection: Antivirus, Antispam/Phishing &amp; Firewalls</a:t>
            </a:r>
          </a:p>
          <a:p>
            <a:pPr>
              <a:buFont typeface="Wingdings" panose="05000000000000000000" charset="0"/>
              <a:buChar char="ü"/>
            </a:pPr>
            <a:r>
              <a:rPr lang="en-IN" altLang="en-US" sz="2400" dirty="0">
                <a:latin typeface="Times New Roman" panose="02020603050405020304" pitchFamily="18" charset="0"/>
                <a:cs typeface="Times New Roman" panose="02020603050405020304" pitchFamily="18" charset="0"/>
              </a:rPr>
              <a:t>   Intrusion Detection and Prevention Systems</a:t>
            </a:r>
          </a:p>
          <a:p>
            <a:pPr marL="0" indent="0">
              <a:buNone/>
            </a:pPr>
            <a:endParaRPr lang="en-IN" dirty="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754" y="889447"/>
            <a:ext cx="9404723" cy="953001"/>
          </a:xfrm>
        </p:spPr>
        <p:txBody>
          <a:bodyPr/>
          <a:lstStyle/>
          <a:p>
            <a:pPr algn="ctr"/>
            <a:r>
              <a:rPr lang="en-IN" sz="2800" b="1" cap="all" dirty="0">
                <a:solidFill>
                  <a:srgbClr val="FF0000"/>
                </a:solidFill>
                <a:latin typeface="Times New Roman" panose="02020603050405020304" pitchFamily="18" charset="0"/>
                <a:cs typeface="Times New Roman" panose="02020603050405020304" pitchFamily="18" charset="0"/>
              </a:rPr>
              <a:t>ZERO-DAY (0DAY) EXPLOIT</a:t>
            </a:r>
            <a:r>
              <a:rPr lang="en-IN" sz="2800" cap="all" dirty="0">
                <a:latin typeface="Times New Roman" panose="02020603050405020304" pitchFamily="18" charset="0"/>
                <a:cs typeface="Times New Roman" panose="02020603050405020304" pitchFamily="18" charset="0"/>
              </a:rPr>
              <a:t/>
            </a:r>
            <a:br>
              <a:rPr lang="en-IN" sz="2800" cap="all"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98846" y="2243988"/>
            <a:ext cx="8946541" cy="3187822"/>
          </a:xfrm>
        </p:spPr>
        <p:txBody>
          <a:bodyPr>
            <a:normAutofit/>
          </a:bodyPr>
          <a:lstStyle/>
          <a:p>
            <a:r>
              <a:rPr lang="en-IN" sz="2400" dirty="0">
                <a:latin typeface="Times New Roman" panose="02020603050405020304" pitchFamily="18" charset="0"/>
                <a:cs typeface="Times New Roman" panose="02020603050405020304" pitchFamily="18" charset="0"/>
              </a:rPr>
              <a:t>A </a:t>
            </a:r>
            <a:r>
              <a:rPr lang="en-IN" sz="2400" b="1" u="sng" dirty="0">
                <a:solidFill>
                  <a:srgbClr val="FF0000"/>
                </a:solidFill>
                <a:latin typeface="Times New Roman" panose="02020603050405020304" pitchFamily="18" charset="0"/>
                <a:cs typeface="Times New Roman" panose="02020603050405020304" pitchFamily="18" charset="0"/>
              </a:rPr>
              <a:t>zero-day (0day) </a:t>
            </a:r>
            <a:r>
              <a:rPr lang="en-IN" sz="2400" dirty="0">
                <a:latin typeface="Times New Roman" panose="02020603050405020304" pitchFamily="18" charset="0"/>
                <a:cs typeface="Times New Roman" panose="02020603050405020304" pitchFamily="18" charset="0"/>
              </a:rPr>
              <a:t>exploit is a cyber attack targeting a software vulnerability which is unknown to the software vendor or to antivirus </a:t>
            </a:r>
            <a:r>
              <a:rPr lang="en-IN" sz="2400" dirty="0" smtClean="0">
                <a:latin typeface="Times New Roman" panose="02020603050405020304" pitchFamily="18" charset="0"/>
                <a:cs typeface="Times New Roman" panose="02020603050405020304" pitchFamily="18" charset="0"/>
              </a:rPr>
              <a:t>vendors.</a:t>
            </a:r>
          </a:p>
          <a:p>
            <a:r>
              <a:rPr lang="en-IN" sz="2400" dirty="0">
                <a:latin typeface="Times New Roman" panose="02020603050405020304" pitchFamily="18" charset="0"/>
                <a:cs typeface="Times New Roman" panose="02020603050405020304" pitchFamily="18" charset="0"/>
              </a:rPr>
              <a:t> The attacker spots the software vulnerability before any parties interested in mitigating it, quickly creates an exploit, and uses it for an </a:t>
            </a:r>
            <a:r>
              <a:rPr lang="en-IN" sz="2400" dirty="0" smtClean="0">
                <a:latin typeface="Times New Roman" panose="02020603050405020304" pitchFamily="18" charset="0"/>
                <a:cs typeface="Times New Roman" panose="02020603050405020304" pitchFamily="18" charset="0"/>
              </a:rPr>
              <a:t>attack</a:t>
            </a:r>
          </a:p>
          <a:p>
            <a:r>
              <a:rPr lang="en-IN" sz="2400" dirty="0">
                <a:latin typeface="Times New Roman" panose="02020603050405020304" pitchFamily="18" charset="0"/>
                <a:cs typeface="Times New Roman" panose="02020603050405020304" pitchFamily="18" charset="0"/>
              </a:rPr>
              <a:t>zero-day attacks a severe security threat.</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323834"/>
            <a:ext cx="9200748" cy="4924566"/>
          </a:xfrm>
        </p:spPr>
        <p:txBody>
          <a:bodyPr>
            <a:normAutofit/>
          </a:bodyPr>
          <a:lstStyle/>
          <a:p>
            <a:pPr marL="0" indent="0">
              <a:buNone/>
            </a:pPr>
            <a:r>
              <a:rPr lang="en-IN" sz="2400" dirty="0">
                <a:latin typeface="Calibri" panose="020F0502020204030204" pitchFamily="34" charset="0"/>
                <a:cs typeface="Calibri" panose="020F0502020204030204" pitchFamily="34" charset="0"/>
              </a:rPr>
              <a:t>In the Ethical Hacking environment, the most common term that often uses </a:t>
            </a:r>
            <a:r>
              <a:rPr lang="en-IN" sz="2400" dirty="0" smtClean="0">
                <a:latin typeface="Calibri" panose="020F0502020204030204" pitchFamily="34" charset="0"/>
                <a:cs typeface="Calibri" panose="020F0502020204030204" pitchFamily="34" charset="0"/>
              </a:rPr>
              <a:t>is "</a:t>
            </a:r>
            <a:r>
              <a:rPr lang="en-IN" sz="2400" b="1" i="1" dirty="0" smtClean="0">
                <a:solidFill>
                  <a:srgbClr val="FF0000"/>
                </a:solidFill>
                <a:latin typeface="Calibri" panose="020F0502020204030204" pitchFamily="34" charset="0"/>
                <a:cs typeface="Calibri" panose="020F0502020204030204" pitchFamily="34" charset="0"/>
              </a:rPr>
              <a:t>pentester</a:t>
            </a:r>
            <a:r>
              <a:rPr lang="en-IN" sz="2400" dirty="0" smtClean="0">
                <a:latin typeface="Calibri" panose="020F0502020204030204" pitchFamily="34" charset="0"/>
                <a:cs typeface="Calibri" panose="020F0502020204030204" pitchFamily="34" charset="0"/>
              </a:rPr>
              <a:t>.“</a:t>
            </a:r>
          </a:p>
          <a:p>
            <a:pPr marL="0" indent="0">
              <a:buNone/>
            </a:pPr>
            <a:endParaRPr lang="en-IN" sz="2400" dirty="0">
              <a:latin typeface="Calibri" panose="020F0502020204030204" pitchFamily="34" charset="0"/>
              <a:cs typeface="Calibri" panose="020F0502020204030204" pitchFamily="34" charset="0"/>
            </a:endParaRPr>
          </a:p>
          <a:p>
            <a:r>
              <a:rPr lang="en-IN" sz="2400" dirty="0">
                <a:latin typeface="Calibri" panose="020F0502020204030204" pitchFamily="34" charset="0"/>
                <a:cs typeface="Calibri" panose="020F0502020204030204" pitchFamily="34" charset="0"/>
              </a:rPr>
              <a:t>Pentesters are the penetration tester that has permission to hack a system </a:t>
            </a:r>
            <a:r>
              <a:rPr lang="en-IN" sz="2400" dirty="0" smtClean="0">
                <a:latin typeface="Calibri" panose="020F0502020204030204" pitchFamily="34" charset="0"/>
                <a:cs typeface="Calibri" panose="020F0502020204030204" pitchFamily="34" charset="0"/>
              </a:rPr>
              <a:t>by owner.</a:t>
            </a:r>
            <a:endParaRPr lang="en-IN" sz="2400" dirty="0">
              <a:latin typeface="Calibri" panose="020F0502020204030204" pitchFamily="34" charset="0"/>
              <a:cs typeface="Calibri" panose="020F0502020204030204" pitchFamily="34" charset="0"/>
            </a:endParaRPr>
          </a:p>
          <a:p>
            <a:pPr lvl="1"/>
            <a:r>
              <a:rPr lang="en-IN" sz="2400" dirty="0">
                <a:latin typeface="Calibri" panose="020F0502020204030204" pitchFamily="34" charset="0"/>
                <a:cs typeface="Calibri" panose="020F0502020204030204" pitchFamily="34" charset="0"/>
              </a:rPr>
              <a:t>T</a:t>
            </a:r>
            <a:r>
              <a:rPr lang="en-IN" sz="2400" dirty="0" smtClean="0">
                <a:latin typeface="Calibri" panose="020F0502020204030204" pitchFamily="34" charset="0"/>
                <a:cs typeface="Calibri" panose="020F0502020204030204" pitchFamily="34" charset="0"/>
              </a:rPr>
              <a:t>o </a:t>
            </a:r>
            <a:r>
              <a:rPr lang="en-IN" sz="2400" dirty="0">
                <a:latin typeface="Calibri" panose="020F0502020204030204" pitchFamily="34" charset="0"/>
                <a:cs typeface="Calibri" panose="020F0502020204030204" pitchFamily="34" charset="0"/>
              </a:rPr>
              <a:t>evaluate </a:t>
            </a:r>
            <a:r>
              <a:rPr lang="en-IN" sz="2400" dirty="0" smtClean="0">
                <a:latin typeface="Calibri" panose="020F0502020204030204" pitchFamily="34" charset="0"/>
                <a:cs typeface="Calibri" panose="020F0502020204030204" pitchFamily="34" charset="0"/>
              </a:rPr>
              <a:t>security</a:t>
            </a:r>
          </a:p>
          <a:p>
            <a:pPr lvl="1"/>
            <a:r>
              <a:rPr lang="en-IN" sz="2400" dirty="0">
                <a:latin typeface="Calibri" panose="020F0502020204030204" pitchFamily="34" charset="0"/>
                <a:cs typeface="Calibri" panose="020F0502020204030204" pitchFamily="34" charset="0"/>
              </a:rPr>
              <a:t>Hack </a:t>
            </a:r>
            <a:r>
              <a:rPr lang="en-IN" sz="2400" dirty="0" smtClean="0">
                <a:latin typeface="Calibri" panose="020F0502020204030204" pitchFamily="34" charset="0"/>
                <a:cs typeface="Calibri" panose="020F0502020204030204" pitchFamily="34" charset="0"/>
              </a:rPr>
              <a:t>Value</a:t>
            </a:r>
          </a:p>
          <a:p>
            <a:pPr lvl="1"/>
            <a:r>
              <a:rPr lang="en-IN" sz="2400" dirty="0">
                <a:latin typeface="Calibri" panose="020F0502020204030204" pitchFamily="34" charset="0"/>
                <a:cs typeface="Calibri" panose="020F0502020204030204" pitchFamily="34" charset="0"/>
              </a:rPr>
              <a:t>A</a:t>
            </a:r>
            <a:r>
              <a:rPr lang="en-IN" sz="2400" dirty="0" smtClean="0">
                <a:latin typeface="Calibri" panose="020F0502020204030204" pitchFamily="34" charset="0"/>
                <a:cs typeface="Calibri" panose="020F0502020204030204" pitchFamily="34" charset="0"/>
              </a:rPr>
              <a:t>ttacks</a:t>
            </a:r>
            <a:r>
              <a:rPr lang="en-IN" sz="2400" dirty="0">
                <a:latin typeface="Calibri" panose="020F0502020204030204" pitchFamily="34" charset="0"/>
                <a:cs typeface="Calibri" panose="020F0502020204030204" pitchFamily="34" charset="0"/>
              </a:rPr>
              <a:t>, exploits</a:t>
            </a:r>
            <a:r>
              <a:rPr lang="en-IN" sz="2400" dirty="0" smtClean="0">
                <a:latin typeface="Calibri" panose="020F0502020204030204" pitchFamily="34" charset="0"/>
                <a:cs typeface="Calibri" panose="020F0502020204030204" pitchFamily="34" charset="0"/>
              </a:rPr>
              <a:t>,</a:t>
            </a:r>
          </a:p>
          <a:p>
            <a:pPr lvl="1"/>
            <a:r>
              <a:rPr lang="en-IN" sz="2400" dirty="0">
                <a:latin typeface="Calibri" panose="020F0502020204030204" pitchFamily="34" charset="0"/>
                <a:cs typeface="Calibri" panose="020F0502020204030204" pitchFamily="34" charset="0"/>
              </a:rPr>
              <a:t>Z</a:t>
            </a:r>
            <a:r>
              <a:rPr lang="en-IN" sz="2400" dirty="0" smtClean="0">
                <a:latin typeface="Calibri" panose="020F0502020204030204" pitchFamily="34" charset="0"/>
                <a:cs typeface="Calibri" panose="020F0502020204030204" pitchFamily="34" charset="0"/>
              </a:rPr>
              <a:t>ero-day vulnerability</a:t>
            </a:r>
          </a:p>
          <a:p>
            <a:pPr lvl="1"/>
            <a:r>
              <a:rPr lang="en-IN" sz="2400" dirty="0">
                <a:latin typeface="Calibri" panose="020F0502020204030204" pitchFamily="34" charset="0"/>
                <a:cs typeface="Calibri" panose="020F0502020204030204" pitchFamily="34" charset="0"/>
              </a:rPr>
              <a:t>V</a:t>
            </a:r>
            <a:r>
              <a:rPr lang="en-IN" sz="2400" dirty="0" smtClean="0">
                <a:latin typeface="Calibri" panose="020F0502020204030204" pitchFamily="34" charset="0"/>
                <a:cs typeface="Calibri" panose="020F0502020204030204" pitchFamily="34" charset="0"/>
              </a:rPr>
              <a:t>ulnerabilities</a:t>
            </a:r>
            <a:r>
              <a:rPr lang="en-IN" sz="2400" dirty="0">
                <a:latin typeface="Calibri" panose="020F0502020204030204" pitchFamily="34" charset="0"/>
                <a:cs typeface="Calibri" panose="020F0502020204030204" pitchFamily="34" charset="0"/>
              </a:rPr>
              <a:t>,</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28049" y="679258"/>
            <a:ext cx="9491662" cy="5569141"/>
          </a:xfrm>
          <a:prstGeom prst="rect">
            <a:avLst/>
          </a:prstGeom>
        </p:spPr>
      </p:pic>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Types of Penetration Testing</a:t>
            </a:r>
            <a:endParaRPr lang="en-IN" dirty="0"/>
          </a:p>
        </p:txBody>
      </p:sp>
      <p:sp>
        <p:nvSpPr>
          <p:cNvPr id="3" name="Content Placeholder 2"/>
          <p:cNvSpPr>
            <a:spLocks noGrp="1"/>
          </p:cNvSpPr>
          <p:nvPr>
            <p:ph idx="1"/>
          </p:nvPr>
        </p:nvSpPr>
        <p:spPr>
          <a:xfrm>
            <a:off x="859810" y="1692322"/>
            <a:ext cx="9594376" cy="4556078"/>
          </a:xfrm>
        </p:spPr>
        <p:txBody>
          <a:bodyPr>
            <a:normAutofit/>
          </a:bodyPr>
          <a:lstStyle/>
          <a:p>
            <a:pPr marL="0" indent="0">
              <a:buNone/>
            </a:pPr>
            <a:r>
              <a:rPr lang="en-IN" sz="2400" dirty="0" smtClean="0">
                <a:latin typeface="Calibri" panose="020F0502020204030204" pitchFamily="34" charset="0"/>
                <a:cs typeface="Calibri" panose="020F0502020204030204" pitchFamily="34" charset="0"/>
              </a:rPr>
              <a:t>						Three </a:t>
            </a:r>
            <a:r>
              <a:rPr lang="en-IN" sz="2400" dirty="0">
                <a:latin typeface="Calibri" panose="020F0502020204030204" pitchFamily="34" charset="0"/>
                <a:cs typeface="Calibri" panose="020F0502020204030204" pitchFamily="34" charset="0"/>
              </a:rPr>
              <a:t>types of Penetration testing are important to be differentiated because </a:t>
            </a:r>
            <a:r>
              <a:rPr lang="en-IN" sz="2400" dirty="0" smtClean="0">
                <a:latin typeface="Calibri" panose="020F0502020204030204" pitchFamily="34" charset="0"/>
                <a:cs typeface="Calibri" panose="020F0502020204030204" pitchFamily="34" charset="0"/>
              </a:rPr>
              <a:t>a penetration </a:t>
            </a:r>
            <a:r>
              <a:rPr lang="en-IN" sz="2400" dirty="0">
                <a:latin typeface="Calibri" panose="020F0502020204030204" pitchFamily="34" charset="0"/>
                <a:cs typeface="Calibri" panose="020F0502020204030204" pitchFamily="34" charset="0"/>
              </a:rPr>
              <a:t>tester may have asked to perform any of them</a:t>
            </a:r>
            <a:r>
              <a:rPr lang="en-IN" sz="2400" dirty="0" smtClean="0">
                <a:latin typeface="Calibri" panose="020F0502020204030204" pitchFamily="34" charset="0"/>
                <a:cs typeface="Calibri" panose="020F0502020204030204" pitchFamily="34" charset="0"/>
              </a:rPr>
              <a:t>.</a:t>
            </a:r>
          </a:p>
          <a:p>
            <a:pPr marL="0" indent="0">
              <a:buNone/>
            </a:pPr>
            <a:r>
              <a:rPr lang="en-IN" sz="2400" b="1" i="1" dirty="0" smtClean="0">
                <a:solidFill>
                  <a:srgbClr val="FF0000"/>
                </a:solidFill>
                <a:latin typeface="Calibri" panose="020F0502020204030204" pitchFamily="34" charset="0"/>
                <a:cs typeface="Calibri" panose="020F0502020204030204" pitchFamily="34" charset="0"/>
              </a:rPr>
              <a:t>Black Box</a:t>
            </a:r>
          </a:p>
          <a:p>
            <a:pPr marL="0" indent="0">
              <a:buNone/>
            </a:pPr>
            <a:r>
              <a:rPr lang="en-IN" sz="2400" dirty="0" smtClean="0">
                <a:latin typeface="Calibri" panose="020F0502020204030204" pitchFamily="34" charset="0"/>
                <a:cs typeface="Calibri" panose="020F0502020204030204" pitchFamily="34" charset="0"/>
              </a:rPr>
              <a:t>						The </a:t>
            </a:r>
            <a:r>
              <a:rPr lang="en-IN" sz="2400" dirty="0">
                <a:latin typeface="Calibri" panose="020F0502020204030204" pitchFamily="34" charset="0"/>
                <a:cs typeface="Calibri" panose="020F0502020204030204" pitchFamily="34" charset="0"/>
              </a:rPr>
              <a:t>black box is a type of penetration testing in which the pentester is </a:t>
            </a:r>
            <a:r>
              <a:rPr lang="en-IN" sz="2400" b="1" dirty="0">
                <a:solidFill>
                  <a:srgbClr val="FF0000"/>
                </a:solidFill>
                <a:latin typeface="Calibri" panose="020F0502020204030204" pitchFamily="34" charset="0"/>
                <a:cs typeface="Calibri" panose="020F0502020204030204" pitchFamily="34" charset="0"/>
              </a:rPr>
              <a:t>blind testing </a:t>
            </a:r>
            <a:r>
              <a:rPr lang="en-IN" sz="2400" dirty="0" smtClean="0">
                <a:latin typeface="Calibri" panose="020F0502020204030204" pitchFamily="34" charset="0"/>
                <a:cs typeface="Calibri" panose="020F0502020204030204" pitchFamily="34" charset="0"/>
              </a:rPr>
              <a:t>or </a:t>
            </a:r>
            <a:r>
              <a:rPr lang="en-IN" sz="2400" b="1" dirty="0" smtClean="0">
                <a:solidFill>
                  <a:srgbClr val="FF0000"/>
                </a:solidFill>
                <a:latin typeface="Calibri" panose="020F0502020204030204" pitchFamily="34" charset="0"/>
                <a:cs typeface="Calibri" panose="020F0502020204030204" pitchFamily="34" charset="0"/>
              </a:rPr>
              <a:t>double-blind </a:t>
            </a:r>
            <a:r>
              <a:rPr lang="en-IN" sz="2400" b="1" dirty="0">
                <a:solidFill>
                  <a:srgbClr val="FF0000"/>
                </a:solidFill>
                <a:latin typeface="Calibri" panose="020F0502020204030204" pitchFamily="34" charset="0"/>
                <a:cs typeface="Calibri" panose="020F0502020204030204" pitchFamily="34" charset="0"/>
              </a:rPr>
              <a:t>testing</a:t>
            </a:r>
            <a:r>
              <a:rPr lang="en-IN" sz="2400" dirty="0">
                <a:latin typeface="Calibri" panose="020F0502020204030204" pitchFamily="34" charset="0"/>
                <a:cs typeface="Calibri" panose="020F0502020204030204" pitchFamily="34" charset="0"/>
              </a:rPr>
              <a:t>, i.e. provided </a:t>
            </a:r>
            <a:r>
              <a:rPr lang="en-IN" sz="2400" b="1" dirty="0">
                <a:solidFill>
                  <a:srgbClr val="FF0000"/>
                </a:solidFill>
                <a:latin typeface="Calibri" panose="020F0502020204030204" pitchFamily="34" charset="0"/>
                <a:cs typeface="Calibri" panose="020F0502020204030204" pitchFamily="34" charset="0"/>
              </a:rPr>
              <a:t>with no prior knowledge</a:t>
            </a:r>
            <a:r>
              <a:rPr lang="en-IN" sz="2400" dirty="0">
                <a:latin typeface="Calibri" panose="020F0502020204030204" pitchFamily="34" charset="0"/>
                <a:cs typeface="Calibri" panose="020F0502020204030204" pitchFamily="34" charset="0"/>
              </a:rPr>
              <a:t> of the system or </a:t>
            </a:r>
            <a:r>
              <a:rPr lang="en-IN" sz="2400" dirty="0" smtClean="0">
                <a:latin typeface="Calibri" panose="020F0502020204030204" pitchFamily="34" charset="0"/>
                <a:cs typeface="Calibri" panose="020F0502020204030204" pitchFamily="34" charset="0"/>
              </a:rPr>
              <a:t>any information </a:t>
            </a:r>
            <a:r>
              <a:rPr lang="en-IN" sz="2400" dirty="0">
                <a:latin typeface="Calibri" panose="020F0502020204030204" pitchFamily="34" charset="0"/>
                <a:cs typeface="Calibri" panose="020F0502020204030204" pitchFamily="34" charset="0"/>
              </a:rPr>
              <a:t>of the target.</a:t>
            </a: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6016" y="1160061"/>
            <a:ext cx="9610181" cy="4829032"/>
          </a:xfrm>
        </p:spPr>
        <p:txBody>
          <a:bodyPr>
            <a:noAutofit/>
          </a:bodyPr>
          <a:lstStyle/>
          <a:p>
            <a:pPr marL="0" indent="0">
              <a:buNone/>
            </a:pPr>
            <a:r>
              <a:rPr lang="en-IN" sz="2400" b="1" i="1" dirty="0" err="1">
                <a:solidFill>
                  <a:srgbClr val="FF0000"/>
                </a:solidFill>
                <a:latin typeface="Calibri" panose="020F0502020204030204" pitchFamily="34" charset="0"/>
                <a:cs typeface="Calibri" panose="020F0502020204030204" pitchFamily="34" charset="0"/>
              </a:rPr>
              <a:t>Gray</a:t>
            </a:r>
            <a:r>
              <a:rPr lang="en-IN" sz="2400" b="1" i="1" dirty="0">
                <a:solidFill>
                  <a:srgbClr val="FF0000"/>
                </a:solidFill>
                <a:latin typeface="Calibri" panose="020F0502020204030204" pitchFamily="34" charset="0"/>
                <a:cs typeface="Calibri" panose="020F0502020204030204" pitchFamily="34" charset="0"/>
              </a:rPr>
              <a:t> </a:t>
            </a:r>
            <a:r>
              <a:rPr lang="en-IN" sz="2400" b="1" i="1" dirty="0" smtClean="0">
                <a:solidFill>
                  <a:srgbClr val="FF0000"/>
                </a:solidFill>
                <a:latin typeface="Calibri" panose="020F0502020204030204" pitchFamily="34" charset="0"/>
                <a:cs typeface="Calibri" panose="020F0502020204030204" pitchFamily="34" charset="0"/>
              </a:rPr>
              <a:t>box</a:t>
            </a:r>
          </a:p>
          <a:p>
            <a:pPr marL="0" indent="0">
              <a:buNone/>
            </a:pPr>
            <a:r>
              <a:rPr lang="en-IN" sz="2400" b="1" i="1" dirty="0">
                <a:latin typeface="Calibri" panose="020F0502020204030204" pitchFamily="34" charset="0"/>
                <a:cs typeface="Calibri" panose="020F0502020204030204" pitchFamily="34" charset="0"/>
              </a:rPr>
              <a:t>	</a:t>
            </a:r>
            <a:r>
              <a:rPr lang="en-IN" sz="2400" b="1" i="1" dirty="0" smtClean="0">
                <a:latin typeface="Calibri" panose="020F0502020204030204" pitchFamily="34" charset="0"/>
                <a:cs typeface="Calibri" panose="020F0502020204030204" pitchFamily="34" charset="0"/>
              </a:rPr>
              <a:t>	</a:t>
            </a:r>
            <a:r>
              <a:rPr lang="en-IN" sz="2400" dirty="0" err="1">
                <a:latin typeface="Calibri" panose="020F0502020204030204" pitchFamily="34" charset="0"/>
                <a:cs typeface="Calibri" panose="020F0502020204030204" pitchFamily="34" charset="0"/>
              </a:rPr>
              <a:t>Gray</a:t>
            </a:r>
            <a:r>
              <a:rPr lang="en-IN" sz="2400" dirty="0">
                <a:latin typeface="Calibri" panose="020F0502020204030204" pitchFamily="34" charset="0"/>
                <a:cs typeface="Calibri" panose="020F0502020204030204" pitchFamily="34" charset="0"/>
              </a:rPr>
              <a:t> box, is a type of penetration testing in which the pentester has </a:t>
            </a:r>
            <a:r>
              <a:rPr lang="en-IN" sz="2400" b="1" dirty="0">
                <a:solidFill>
                  <a:srgbClr val="FF0000"/>
                </a:solidFill>
                <a:latin typeface="Calibri" panose="020F0502020204030204" pitchFamily="34" charset="0"/>
                <a:cs typeface="Calibri" panose="020F0502020204030204" pitchFamily="34" charset="0"/>
              </a:rPr>
              <a:t>very limited </a:t>
            </a:r>
            <a:r>
              <a:rPr lang="en-IN" sz="2400" b="1" dirty="0" smtClean="0">
                <a:solidFill>
                  <a:srgbClr val="FF0000"/>
                </a:solidFill>
                <a:latin typeface="Calibri" panose="020F0502020204030204" pitchFamily="34" charset="0"/>
                <a:cs typeface="Calibri" panose="020F0502020204030204" pitchFamily="34" charset="0"/>
              </a:rPr>
              <a:t>prior knowledge </a:t>
            </a:r>
            <a:r>
              <a:rPr lang="en-IN" sz="2400" dirty="0">
                <a:latin typeface="Calibri" panose="020F0502020204030204" pitchFamily="34" charset="0"/>
                <a:cs typeface="Calibri" panose="020F0502020204030204" pitchFamily="34" charset="0"/>
              </a:rPr>
              <a:t>of the system or any information of targets </a:t>
            </a:r>
            <a:endParaRPr lang="en-IN" sz="2400" dirty="0" smtClean="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		such </a:t>
            </a:r>
            <a:r>
              <a:rPr lang="en-IN" sz="2400" dirty="0">
                <a:latin typeface="Calibri" panose="020F0502020204030204" pitchFamily="34" charset="0"/>
                <a:cs typeface="Calibri" panose="020F0502020204030204" pitchFamily="34" charset="0"/>
              </a:rPr>
              <a:t>as IP addresses, </a:t>
            </a:r>
            <a:r>
              <a:rPr lang="en-IN" sz="2400" dirty="0" smtClean="0">
                <a:latin typeface="Calibri" panose="020F0502020204030204" pitchFamily="34" charset="0"/>
                <a:cs typeface="Calibri" panose="020F0502020204030204" pitchFamily="34" charset="0"/>
              </a:rPr>
              <a:t>Operating system </a:t>
            </a:r>
            <a:r>
              <a:rPr lang="en-IN" sz="2400" dirty="0">
                <a:latin typeface="Calibri" panose="020F0502020204030204" pitchFamily="34" charset="0"/>
                <a:cs typeface="Calibri" panose="020F0502020204030204" pitchFamily="34" charset="0"/>
              </a:rPr>
              <a:t>or network information in very </a:t>
            </a:r>
            <a:r>
              <a:rPr lang="en-IN" sz="2400" dirty="0" smtClean="0">
                <a:latin typeface="Calibri" panose="020F0502020204030204" pitchFamily="34" charset="0"/>
                <a:cs typeface="Calibri" panose="020F0502020204030204" pitchFamily="34" charset="0"/>
              </a:rPr>
              <a:t>limited. limited </a:t>
            </a:r>
            <a:r>
              <a:rPr lang="en-IN" sz="2400" dirty="0">
                <a:latin typeface="Calibri" panose="020F0502020204030204" pitchFamily="34" charset="0"/>
                <a:cs typeface="Calibri" panose="020F0502020204030204" pitchFamily="34" charset="0"/>
              </a:rPr>
              <a:t>information regarding </a:t>
            </a:r>
            <a:r>
              <a:rPr lang="en-IN" sz="2400" dirty="0" smtClean="0">
                <a:latin typeface="Calibri" panose="020F0502020204030204" pitchFamily="34" charset="0"/>
                <a:cs typeface="Calibri" panose="020F0502020204030204" pitchFamily="34" charset="0"/>
              </a:rPr>
              <a:t>target.</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b="1" i="1" dirty="0">
                <a:solidFill>
                  <a:srgbClr val="FF0000"/>
                </a:solidFill>
                <a:latin typeface="Calibri" panose="020F0502020204030204" pitchFamily="34" charset="0"/>
                <a:cs typeface="Calibri" panose="020F0502020204030204" pitchFamily="34" charset="0"/>
              </a:rPr>
              <a:t>White </a:t>
            </a:r>
            <a:r>
              <a:rPr lang="en-IN" sz="2400" b="1" i="1" dirty="0" smtClean="0">
                <a:solidFill>
                  <a:srgbClr val="FF0000"/>
                </a:solidFill>
                <a:latin typeface="Calibri" panose="020F0502020204030204" pitchFamily="34" charset="0"/>
                <a:cs typeface="Calibri" panose="020F0502020204030204" pitchFamily="34" charset="0"/>
              </a:rPr>
              <a:t>box</a:t>
            </a:r>
          </a:p>
          <a:p>
            <a:pPr marL="0" indent="0">
              <a:buNone/>
            </a:pPr>
            <a:r>
              <a:rPr lang="en-IN" sz="2400" dirty="0" smtClean="0">
                <a:latin typeface="Calibri" panose="020F0502020204030204" pitchFamily="34" charset="0"/>
                <a:cs typeface="Calibri" panose="020F0502020204030204" pitchFamily="34" charset="0"/>
              </a:rPr>
              <a:t>		The </a:t>
            </a:r>
            <a:r>
              <a:rPr lang="en-IN" sz="2400" dirty="0">
                <a:latin typeface="Calibri" panose="020F0502020204030204" pitchFamily="34" charset="0"/>
                <a:cs typeface="Calibri" panose="020F0502020204030204" pitchFamily="34" charset="0"/>
              </a:rPr>
              <a:t>white box is a type of penetration testing in which the pentester has </a:t>
            </a:r>
            <a:r>
              <a:rPr lang="en-IN" sz="2400" b="1" dirty="0" smtClean="0">
                <a:solidFill>
                  <a:srgbClr val="FF0000"/>
                </a:solidFill>
                <a:latin typeface="Calibri" panose="020F0502020204030204" pitchFamily="34" charset="0"/>
                <a:cs typeface="Calibri" panose="020F0502020204030204" pitchFamily="34" charset="0"/>
              </a:rPr>
              <a:t>complete knowledge </a:t>
            </a:r>
            <a:r>
              <a:rPr lang="en-IN" sz="2400" dirty="0">
                <a:latin typeface="Calibri" panose="020F0502020204030204" pitchFamily="34" charset="0"/>
                <a:cs typeface="Calibri" panose="020F0502020204030204" pitchFamily="34" charset="0"/>
              </a:rPr>
              <a:t>of system and information of the target</a:t>
            </a:r>
            <a:r>
              <a:rPr lang="en-IN" sz="2400" dirty="0" smtClean="0">
                <a:latin typeface="Calibri" panose="020F0502020204030204" pitchFamily="34" charset="0"/>
                <a:cs typeface="Calibri" panose="020F0502020204030204" pitchFamily="34" charset="0"/>
              </a:rPr>
              <a:t>.</a:t>
            </a:r>
          </a:p>
          <a:p>
            <a:r>
              <a:rPr lang="en-IN" sz="2400" dirty="0">
                <a:latin typeface="Calibri" panose="020F0502020204030204" pitchFamily="34" charset="0"/>
                <a:cs typeface="Calibri" panose="020F0502020204030204" pitchFamily="34" charset="0"/>
              </a:rPr>
              <a:t>This type of penetration is done </a:t>
            </a:r>
            <a:r>
              <a:rPr lang="en-IN" sz="2400" dirty="0" smtClean="0">
                <a:latin typeface="Calibri" panose="020F0502020204030204" pitchFamily="34" charset="0"/>
                <a:cs typeface="Calibri" panose="020F0502020204030204" pitchFamily="34" charset="0"/>
              </a:rPr>
              <a:t>by internal </a:t>
            </a:r>
            <a:r>
              <a:rPr lang="en-IN" sz="2400" dirty="0">
                <a:latin typeface="Calibri" panose="020F0502020204030204" pitchFamily="34" charset="0"/>
                <a:cs typeface="Calibri" panose="020F0502020204030204" pitchFamily="34" charset="0"/>
              </a:rPr>
              <a:t>security teams or security audits teams to perform auditing</a:t>
            </a: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10764" y="521422"/>
            <a:ext cx="9731635" cy="5726977"/>
          </a:xfrm>
          <a:prstGeom prst="rect">
            <a:avLst/>
          </a:prstGeom>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23281" y="905501"/>
            <a:ext cx="10640587" cy="572503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573206"/>
            <a:ext cx="9404723" cy="1280042"/>
          </a:xfrm>
        </p:spPr>
        <p:txBody>
          <a:bodyPr/>
          <a:lstStyle/>
          <a:p>
            <a:pPr algn="ctr"/>
            <a:r>
              <a:rPr lang="en-IN" sz="4400" dirty="0"/>
              <a:t>Physical layer</a:t>
            </a:r>
            <a:endParaRPr lang="en-IN" dirty="0"/>
          </a:p>
        </p:txBody>
      </p:sp>
      <p:sp>
        <p:nvSpPr>
          <p:cNvPr id="3" name="Content Placeholder 2"/>
          <p:cNvSpPr>
            <a:spLocks noGrp="1"/>
          </p:cNvSpPr>
          <p:nvPr>
            <p:ph idx="1"/>
          </p:nvPr>
        </p:nvSpPr>
        <p:spPr>
          <a:xfrm>
            <a:off x="955344" y="1624084"/>
            <a:ext cx="9094510" cy="4624315"/>
          </a:xfrm>
        </p:spPr>
        <p:txBody>
          <a:bodyPr>
            <a:normAutofit/>
          </a:bodyPr>
          <a:lstStyle/>
          <a:p>
            <a:r>
              <a:rPr lang="en-IN" sz="2400" dirty="0"/>
              <a:t>The </a:t>
            </a:r>
            <a:r>
              <a:rPr lang="en-IN" sz="2400" b="1" dirty="0">
                <a:solidFill>
                  <a:srgbClr val="C00000"/>
                </a:solidFill>
              </a:rPr>
              <a:t>Physical layer (Layer-1) </a:t>
            </a:r>
            <a:r>
              <a:rPr lang="en-IN" sz="2400" dirty="0"/>
              <a:t>controls the </a:t>
            </a:r>
            <a:r>
              <a:rPr lang="en-IN" sz="2400" dirty="0" smtClean="0"/>
              <a:t>signalling </a:t>
            </a:r>
            <a:r>
              <a:rPr lang="en-IN" sz="2400" dirty="0"/>
              <a:t>and transferring of </a:t>
            </a:r>
            <a:r>
              <a:rPr lang="en-IN" sz="2400" b="1" dirty="0" smtClean="0">
                <a:solidFill>
                  <a:srgbClr val="C00000"/>
                </a:solidFill>
              </a:rPr>
              <a:t>raw bits </a:t>
            </a:r>
            <a:r>
              <a:rPr lang="en-IN" sz="2400" dirty="0"/>
              <a:t>onto the physical </a:t>
            </a:r>
            <a:r>
              <a:rPr lang="en-IN" sz="2400" dirty="0" smtClean="0"/>
              <a:t>medium</a:t>
            </a:r>
          </a:p>
          <a:p>
            <a:r>
              <a:rPr lang="en-IN" sz="2400" dirty="0"/>
              <a:t>The Physical layer provides specifications for a variety of hardware:</a:t>
            </a:r>
          </a:p>
          <a:p>
            <a:pPr marL="800100" lvl="2" indent="0">
              <a:buNone/>
            </a:pPr>
            <a:r>
              <a:rPr lang="en-IN" sz="2400" dirty="0" smtClean="0"/>
              <a:t>• </a:t>
            </a:r>
            <a:r>
              <a:rPr lang="en-IN" sz="2400" dirty="0"/>
              <a:t>Cabling</a:t>
            </a:r>
          </a:p>
          <a:p>
            <a:pPr marL="800100" lvl="2" indent="0">
              <a:buNone/>
            </a:pPr>
            <a:r>
              <a:rPr lang="en-IN" sz="2400" dirty="0"/>
              <a:t>• Connectors and transceivers</a:t>
            </a:r>
          </a:p>
          <a:p>
            <a:pPr marL="800100" lvl="2" indent="0">
              <a:buNone/>
            </a:pPr>
            <a:r>
              <a:rPr lang="en-IN" sz="2400" dirty="0"/>
              <a:t>• Network interface cards (NICs)</a:t>
            </a:r>
          </a:p>
          <a:p>
            <a:pPr marL="800100" lvl="2" indent="0">
              <a:buNone/>
            </a:pPr>
            <a:r>
              <a:rPr lang="en-IN" sz="2400" dirty="0"/>
              <a:t>• Wireless radios</a:t>
            </a:r>
          </a:p>
          <a:p>
            <a:pPr marL="800100" lvl="2" indent="0">
              <a:buNone/>
            </a:pPr>
            <a:r>
              <a:rPr lang="en-IN" sz="2400" dirty="0"/>
              <a:t>• Hubs</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85013"/>
          </a:xfrm>
        </p:spPr>
        <p:txBody>
          <a:bodyPr/>
          <a:lstStyle/>
          <a:p>
            <a:pPr algn="ctr"/>
            <a:r>
              <a:rPr lang="en-IN" b="1" dirty="0"/>
              <a:t>Patch Management</a:t>
            </a:r>
            <a:endParaRPr lang="en-IN" dirty="0"/>
          </a:p>
        </p:txBody>
      </p:sp>
      <p:sp>
        <p:nvSpPr>
          <p:cNvPr id="3" name="Content Placeholder 2"/>
          <p:cNvSpPr>
            <a:spLocks noGrp="1"/>
          </p:cNvSpPr>
          <p:nvPr>
            <p:ph idx="1"/>
          </p:nvPr>
        </p:nvSpPr>
        <p:spPr>
          <a:xfrm>
            <a:off x="1103312" y="1842448"/>
            <a:ext cx="10046909" cy="4405951"/>
          </a:xfrm>
        </p:spPr>
        <p:txBody>
          <a:bodyPr>
            <a:normAutofit/>
          </a:bodyPr>
          <a:lstStyle/>
          <a:p>
            <a:pPr marL="0" indent="0">
              <a:buNone/>
            </a:pPr>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Patches and Hotfixes are required to remove vulnerabilities, bugs, and </a:t>
            </a:r>
            <a:r>
              <a:rPr lang="en-IN" sz="2400" dirty="0" smtClean="0">
                <a:latin typeface="Calibri" panose="020F0502020204030204" pitchFamily="34" charset="0"/>
                <a:cs typeface="Calibri" panose="020F0502020204030204" pitchFamily="34" charset="0"/>
              </a:rPr>
              <a:t>issues in </a:t>
            </a:r>
            <a:r>
              <a:rPr lang="en-IN" sz="2400" dirty="0">
                <a:latin typeface="Calibri" panose="020F0502020204030204" pitchFamily="34" charset="0"/>
                <a:cs typeface="Calibri" panose="020F0502020204030204" pitchFamily="34" charset="0"/>
              </a:rPr>
              <a:t>a software release</a:t>
            </a:r>
            <a:r>
              <a:rPr lang="en-IN" sz="2400" dirty="0" smtClean="0">
                <a:latin typeface="Calibri" panose="020F0502020204030204" pitchFamily="34" charset="0"/>
                <a:cs typeface="Calibri" panose="020F0502020204030204" pitchFamily="34" charset="0"/>
              </a:rPr>
              <a:t>.</a:t>
            </a:r>
          </a:p>
          <a:p>
            <a:pPr marL="0" indent="0">
              <a:buNone/>
            </a:pPr>
            <a:r>
              <a:rPr lang="en-IN" sz="2400" dirty="0" smtClean="0">
                <a:latin typeface="Calibri" panose="020F0502020204030204" pitchFamily="34" charset="0"/>
                <a:cs typeface="Calibri" panose="020F0502020204030204" pitchFamily="34" charset="0"/>
              </a:rPr>
              <a:t>				Patches </a:t>
            </a:r>
            <a:r>
              <a:rPr lang="en-IN" sz="2400" dirty="0">
                <a:latin typeface="Calibri" panose="020F0502020204030204" pitchFamily="34" charset="0"/>
                <a:cs typeface="Calibri" panose="020F0502020204030204" pitchFamily="34" charset="0"/>
              </a:rPr>
              <a:t>must be to download from official websites, home sites and application </a:t>
            </a:r>
            <a:r>
              <a:rPr lang="en-IN" sz="2400" dirty="0" smtClean="0">
                <a:latin typeface="Calibri" panose="020F0502020204030204" pitchFamily="34" charset="0"/>
                <a:cs typeface="Calibri" panose="020F0502020204030204" pitchFamily="34" charset="0"/>
              </a:rPr>
              <a:t>and Operating </a:t>
            </a:r>
            <a:r>
              <a:rPr lang="en-IN" sz="2400" dirty="0">
                <a:latin typeface="Calibri" panose="020F0502020204030204" pitchFamily="34" charset="0"/>
                <a:cs typeface="Calibri" panose="020F0502020204030204" pitchFamily="34" charset="0"/>
              </a:rPr>
              <a:t>system vendors. The recommendation is to register or subscribe to </a:t>
            </a:r>
            <a:r>
              <a:rPr lang="en-IN" sz="2400" dirty="0" smtClean="0">
                <a:latin typeface="Calibri" panose="020F0502020204030204" pitchFamily="34" charset="0"/>
                <a:cs typeface="Calibri" panose="020F0502020204030204" pitchFamily="34" charset="0"/>
              </a:rPr>
              <a:t>receive alerts </a:t>
            </a:r>
            <a:r>
              <a:rPr lang="en-IN" sz="2400" dirty="0">
                <a:latin typeface="Calibri" panose="020F0502020204030204" pitchFamily="34" charset="0"/>
                <a:cs typeface="Calibri" panose="020F0502020204030204" pitchFamily="34" charset="0"/>
              </a:rPr>
              <a:t>about latest patches and issues</a:t>
            </a:r>
            <a:r>
              <a:rPr lang="en-IN" sz="2400" dirty="0" smtClean="0">
                <a:latin typeface="Calibri" panose="020F0502020204030204" pitchFamily="34" charset="0"/>
                <a:cs typeface="Calibri" panose="020F0502020204030204" pitchFamily="34" charset="0"/>
              </a:rPr>
              <a:t>.</a:t>
            </a:r>
          </a:p>
          <a:p>
            <a:pPr marL="0" indent="0">
              <a:buNone/>
            </a:pPr>
            <a:r>
              <a:rPr lang="en-IN" sz="2400" dirty="0" smtClean="0">
                <a:latin typeface="Calibri" panose="020F0502020204030204" pitchFamily="34" charset="0"/>
                <a:cs typeface="Calibri" panose="020F0502020204030204" pitchFamily="34" charset="0"/>
              </a:rPr>
              <a:t>These </a:t>
            </a:r>
            <a:r>
              <a:rPr lang="en-IN" sz="2400" dirty="0">
                <a:latin typeface="Calibri" panose="020F0502020204030204" pitchFamily="34" charset="0"/>
                <a:cs typeface="Calibri" panose="020F0502020204030204" pitchFamily="34" charset="0"/>
              </a:rPr>
              <a:t>patches can be download in the following way: -</a:t>
            </a:r>
          </a:p>
          <a:p>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Manual Download from Vendor</a:t>
            </a:r>
          </a:p>
          <a:p>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Auto-Update</a:t>
            </a: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7811" y="2647667"/>
            <a:ext cx="5544744" cy="800612"/>
          </a:xfrm>
        </p:spPr>
        <p:txBody>
          <a:bodyPr>
            <a:noAutofit/>
          </a:bodyPr>
          <a:lstStyle/>
          <a:p>
            <a:pPr marL="0" indent="0" algn="ctr">
              <a:buNone/>
            </a:pPr>
            <a:r>
              <a:rPr lang="en-IN" sz="4400" dirty="0" smtClean="0"/>
              <a:t>	</a:t>
            </a:r>
            <a:r>
              <a:rPr lang="en-IN" sz="4400" smtClean="0"/>
              <a:t>Security Devices </a:t>
            </a:r>
            <a:endParaRPr lang="en-IN" sz="4400"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1301" y="1132764"/>
            <a:ext cx="10115148" cy="5320352"/>
          </a:xfrm>
        </p:spPr>
        <p:txBody>
          <a:bodyPr>
            <a:normAutofit/>
          </a:bodyPr>
          <a:lstStyle/>
          <a:p>
            <a:pPr marL="0" indent="0">
              <a:buNone/>
            </a:pPr>
            <a:r>
              <a:rPr lang="en-IN" dirty="0" smtClean="0"/>
              <a:t>	</a:t>
            </a:r>
            <a:r>
              <a:rPr lang="en-IN" sz="2400" dirty="0" smtClean="0">
                <a:latin typeface="Times New Roman" panose="02020603050405020304" pitchFamily="18" charset="0"/>
                <a:cs typeface="Times New Roman" panose="02020603050405020304" pitchFamily="18" charset="0"/>
              </a:rPr>
              <a:t>				Network Security</a:t>
            </a:r>
            <a:r>
              <a:rPr lang="en-IN" sz="2400" dirty="0">
                <a:latin typeface="Times New Roman" panose="02020603050405020304" pitchFamily="18" charset="0"/>
                <a:cs typeface="Times New Roman" panose="02020603050405020304" pitchFamily="18" charset="0"/>
              </a:rPr>
              <a:t> is one of the most important moments for safe and correct working of the computer systems and </a:t>
            </a:r>
            <a:r>
              <a:rPr lang="en-IN" sz="2400" dirty="0" smtClean="0">
                <a:latin typeface="Times New Roman" panose="02020603050405020304" pitchFamily="18" charset="0"/>
                <a:cs typeface="Times New Roman" panose="02020603050405020304" pitchFamily="18" charset="0"/>
              </a:rPr>
              <a:t>networks</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dirty="0" smtClean="0">
                <a:latin typeface="Times New Roman" panose="02020603050405020304" pitchFamily="18" charset="0"/>
                <a:cs typeface="Times New Roman" panose="02020603050405020304" pitchFamily="18" charset="0"/>
              </a:rPr>
              <a:t>Network </a:t>
            </a:r>
            <a:r>
              <a:rPr lang="en-IN" sz="2400" dirty="0">
                <a:latin typeface="Times New Roman" panose="02020603050405020304" pitchFamily="18" charset="0"/>
                <a:cs typeface="Times New Roman" panose="02020603050405020304" pitchFamily="18" charset="0"/>
              </a:rPr>
              <a:t>security includes assurance </a:t>
            </a:r>
            <a:r>
              <a:rPr lang="en-IN" sz="2400" dirty="0" smtClean="0">
                <a:latin typeface="Times New Roman" panose="02020603050405020304" pitchFamily="18" charset="0"/>
                <a:cs typeface="Times New Roman" panose="02020603050405020304" pitchFamily="18" charset="0"/>
              </a:rPr>
              <a:t>of </a:t>
            </a:r>
          </a:p>
          <a:p>
            <a:pPr lvl="3">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limited </a:t>
            </a:r>
            <a:r>
              <a:rPr lang="en-IN" sz="2400" dirty="0">
                <a:latin typeface="Times New Roman" panose="02020603050405020304" pitchFamily="18" charset="0"/>
                <a:cs typeface="Times New Roman" panose="02020603050405020304" pitchFamily="18" charset="0"/>
              </a:rPr>
              <a:t>access to sensitive </a:t>
            </a:r>
            <a:r>
              <a:rPr lang="en-IN" sz="2400" dirty="0" smtClean="0">
                <a:latin typeface="Times New Roman" panose="02020603050405020304" pitchFamily="18" charset="0"/>
                <a:cs typeface="Times New Roman" panose="02020603050405020304" pitchFamily="18" charset="0"/>
              </a:rPr>
              <a:t>information</a:t>
            </a:r>
          </a:p>
          <a:p>
            <a:pPr lvl="3">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P</a:t>
            </a:r>
            <a:r>
              <a:rPr lang="en-IN" sz="2400" dirty="0" smtClean="0">
                <a:latin typeface="Times New Roman" panose="02020603050405020304" pitchFamily="18" charset="0"/>
                <a:cs typeface="Times New Roman" panose="02020603050405020304" pitchFamily="18" charset="0"/>
              </a:rPr>
              <a:t>rotection </a:t>
            </a:r>
            <a:r>
              <a:rPr lang="en-IN" sz="2400" dirty="0">
                <a:latin typeface="Times New Roman" panose="02020603050405020304" pitchFamily="18" charset="0"/>
                <a:cs typeface="Times New Roman" panose="02020603050405020304" pitchFamily="18" charset="0"/>
              </a:rPr>
              <a:t>from unauthorized </a:t>
            </a:r>
            <a:r>
              <a:rPr lang="en-IN" sz="2400" dirty="0" smtClean="0">
                <a:latin typeface="Times New Roman" panose="02020603050405020304" pitchFamily="18" charset="0"/>
                <a:cs typeface="Times New Roman" panose="02020603050405020304" pitchFamily="18" charset="0"/>
              </a:rPr>
              <a:t>access</a:t>
            </a:r>
          </a:p>
          <a:p>
            <a:pPr lvl="3">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R</a:t>
            </a:r>
            <a:r>
              <a:rPr lang="en-IN" sz="2400" dirty="0" smtClean="0">
                <a:latin typeface="Times New Roman" panose="02020603050405020304" pitchFamily="18" charset="0"/>
                <a:cs typeface="Times New Roman" panose="02020603050405020304" pitchFamily="18" charset="0"/>
              </a:rPr>
              <a:t>isks </a:t>
            </a:r>
            <a:r>
              <a:rPr lang="en-IN" sz="2400" dirty="0">
                <a:latin typeface="Times New Roman" panose="02020603050405020304" pitchFamily="18" charset="0"/>
                <a:cs typeface="Times New Roman" panose="02020603050405020304" pitchFamily="18" charset="0"/>
              </a:rPr>
              <a:t>and potential security </a:t>
            </a:r>
            <a:r>
              <a:rPr lang="en-IN" sz="2400" dirty="0" smtClean="0">
                <a:latin typeface="Times New Roman" panose="02020603050405020304" pitchFamily="18" charset="0"/>
                <a:cs typeface="Times New Roman" panose="02020603050405020304" pitchFamily="18" charset="0"/>
              </a:rPr>
              <a:t>threats</a:t>
            </a:r>
          </a:p>
          <a:p>
            <a:pPr marL="1371600" lvl="3" indent="0">
              <a:buNone/>
            </a:pPr>
            <a:endParaRPr lang="en-IN"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a:t>
            </a:r>
            <a:r>
              <a:rPr lang="en-IN" sz="2400" dirty="0" smtClean="0">
                <a:latin typeface="Times New Roman" panose="02020603050405020304" pitchFamily="18" charset="0"/>
                <a:cs typeface="Times New Roman" panose="02020603050405020304" pitchFamily="18" charset="0"/>
              </a:rPr>
              <a:t>ost </a:t>
            </a:r>
            <a:r>
              <a:rPr lang="en-IN" sz="2400" dirty="0">
                <a:latin typeface="Times New Roman" panose="02020603050405020304" pitchFamily="18" charset="0"/>
                <a:cs typeface="Times New Roman" panose="02020603050405020304" pitchFamily="18" charset="0"/>
              </a:rPr>
              <a:t>important factors in network security are </a:t>
            </a:r>
            <a:r>
              <a:rPr lang="en-IN" sz="2400" b="1" dirty="0">
                <a:solidFill>
                  <a:srgbClr val="FF0000"/>
                </a:solidFill>
                <a:latin typeface="Times New Roman" panose="02020603050405020304" pitchFamily="18" charset="0"/>
                <a:cs typeface="Times New Roman" panose="02020603050405020304" pitchFamily="18" charset="0"/>
              </a:rPr>
              <a:t>encryption</a:t>
            </a:r>
            <a:r>
              <a:rPr lang="en-IN" sz="2400" dirty="0">
                <a:latin typeface="Times New Roman" panose="02020603050405020304" pitchFamily="18" charset="0"/>
                <a:cs typeface="Times New Roman" panose="02020603050405020304" pitchFamily="18" charset="0"/>
              </a:rPr>
              <a:t>, </a:t>
            </a:r>
            <a:r>
              <a:rPr lang="en-IN" sz="2400" b="1" dirty="0">
                <a:solidFill>
                  <a:srgbClr val="FF0000"/>
                </a:solidFill>
                <a:latin typeface="Times New Roman" panose="02020603050405020304" pitchFamily="18" charset="0"/>
                <a:cs typeface="Times New Roman" panose="02020603050405020304" pitchFamily="18" charset="0"/>
              </a:rPr>
              <a:t>reliable passwords,</a:t>
            </a:r>
            <a:r>
              <a:rPr lang="en-IN" sz="2400" dirty="0">
                <a:latin typeface="Times New Roman" panose="02020603050405020304" pitchFamily="18" charset="0"/>
                <a:cs typeface="Times New Roman" panose="02020603050405020304" pitchFamily="18" charset="0"/>
              </a:rPr>
              <a:t> the use of </a:t>
            </a:r>
            <a:r>
              <a:rPr lang="en-IN" sz="2400" b="1" dirty="0">
                <a:solidFill>
                  <a:srgbClr val="FF0000"/>
                </a:solidFill>
                <a:latin typeface="Times New Roman" panose="02020603050405020304" pitchFamily="18" charset="0"/>
                <a:cs typeface="Times New Roman" panose="02020603050405020304" pitchFamily="18" charset="0"/>
              </a:rPr>
              <a:t>antivirus software</a:t>
            </a:r>
            <a:r>
              <a:rPr lang="en-IN" sz="2400" dirty="0">
                <a:latin typeface="Times New Roman" panose="02020603050405020304" pitchFamily="18" charset="0"/>
                <a:cs typeface="Times New Roman" panose="02020603050405020304" pitchFamily="18" charset="0"/>
              </a:rPr>
              <a:t> and modern advanced network security devices.</a:t>
            </a:r>
            <a:endParaRPr lang="en-I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8361" y="825849"/>
            <a:ext cx="8712177" cy="5716334"/>
          </a:xfrm>
          <a:prstGeom prst="rect">
            <a:avLst/>
          </a:prstGeom>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392072"/>
            <a:ext cx="9637476" cy="4856327"/>
          </a:xfrm>
        </p:spPr>
        <p:txBody>
          <a:bodyPr/>
          <a:lstStyle/>
          <a:p>
            <a:pPr marL="0" indent="0">
              <a:buNone/>
            </a:pPr>
            <a:r>
              <a:rPr lang="en-IN" dirty="0" smtClean="0"/>
              <a:t>Firewall </a:t>
            </a:r>
          </a:p>
          <a:p>
            <a:pPr marL="0" indent="0">
              <a:buNone/>
            </a:pPr>
            <a:r>
              <a:rPr lang="en-IN" dirty="0" smtClean="0"/>
              <a:t>				It </a:t>
            </a:r>
            <a:r>
              <a:rPr lang="en-IN" dirty="0"/>
              <a:t>is defined as a network security system which monitors and controls network traffic based on set security </a:t>
            </a:r>
            <a:r>
              <a:rPr lang="en-IN" dirty="0" smtClean="0"/>
              <a:t>rules</a:t>
            </a:r>
          </a:p>
          <a:p>
            <a:r>
              <a:rPr lang="en-IN" dirty="0"/>
              <a:t>Firewalls can be implemented in both hardware and </a:t>
            </a:r>
            <a:r>
              <a:rPr lang="en-IN" dirty="0" smtClean="0"/>
              <a:t>software.</a:t>
            </a:r>
          </a:p>
          <a:p>
            <a:pPr marL="0" indent="0">
              <a:buNone/>
            </a:pPr>
            <a:endParaRPr lang="en-IN" dirty="0" smtClean="0"/>
          </a:p>
          <a:p>
            <a:pPr marL="0" indent="0">
              <a:buNone/>
            </a:pPr>
            <a:r>
              <a:rPr lang="en-IN" dirty="0"/>
              <a:t>	</a:t>
            </a:r>
            <a:r>
              <a:rPr lang="en-IN" dirty="0" smtClean="0"/>
              <a:t>			The </a:t>
            </a:r>
            <a:r>
              <a:rPr lang="en-IN" dirty="0"/>
              <a:t>primary function of using a dedicated device named as the firewall at the edge of </a:t>
            </a:r>
            <a:r>
              <a:rPr lang="en-IN" dirty="0" smtClean="0"/>
              <a:t>the corporate </a:t>
            </a:r>
            <a:r>
              <a:rPr lang="en-IN" dirty="0"/>
              <a:t>network is isolation</a:t>
            </a:r>
            <a:r>
              <a:rPr lang="en-IN" dirty="0" smtClean="0"/>
              <a:t>.</a:t>
            </a:r>
          </a:p>
          <a:p>
            <a:pPr marL="0" indent="0">
              <a:buNone/>
            </a:pPr>
            <a:endParaRPr lang="en-IN" dirty="0" smtClean="0"/>
          </a:p>
          <a:p>
            <a:r>
              <a:rPr lang="en-IN" dirty="0" smtClean="0"/>
              <a:t> </a:t>
            </a:r>
            <a:r>
              <a:rPr lang="en-IN" dirty="0"/>
              <a:t>A firewall prevents the direct connection of internal </a:t>
            </a:r>
            <a:r>
              <a:rPr lang="en-IN" dirty="0" smtClean="0"/>
              <a:t>LAN with </a:t>
            </a:r>
            <a:r>
              <a:rPr lang="en-IN" dirty="0"/>
              <a:t>internet or outside world.</a:t>
            </a: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269242"/>
            <a:ext cx="9828545" cy="4979157"/>
          </a:xfrm>
        </p:spPr>
        <p:txBody>
          <a:bodyPr/>
          <a:lstStyle/>
          <a:p>
            <a:pPr marL="0" indent="0">
              <a:buNone/>
            </a:pPr>
            <a:r>
              <a:rPr lang="en-IN" dirty="0"/>
              <a:t>R</a:t>
            </a:r>
            <a:r>
              <a:rPr lang="en-IN" dirty="0" smtClean="0"/>
              <a:t>easons for </a:t>
            </a:r>
            <a:r>
              <a:rPr lang="en-IN" dirty="0"/>
              <a:t>dedicated firewall </a:t>
            </a:r>
            <a:r>
              <a:rPr lang="en-IN" dirty="0" smtClean="0"/>
              <a:t>appliance :-</a:t>
            </a:r>
          </a:p>
          <a:p>
            <a:r>
              <a:rPr lang="en-IN" dirty="0"/>
              <a:t>Access by </a:t>
            </a:r>
            <a:r>
              <a:rPr lang="en-IN" dirty="0" smtClean="0"/>
              <a:t>untrusted entities.</a:t>
            </a:r>
          </a:p>
          <a:p>
            <a:r>
              <a:rPr lang="en-IN" dirty="0"/>
              <a:t>Deep Packet </a:t>
            </a:r>
            <a:r>
              <a:rPr lang="en-IN" dirty="0" smtClean="0"/>
              <a:t>Inspection and </a:t>
            </a:r>
            <a:r>
              <a:rPr lang="en-IN" dirty="0"/>
              <a:t>protocols </a:t>
            </a:r>
            <a:r>
              <a:rPr lang="en-IN" dirty="0" smtClean="0"/>
              <a:t>exploitation.</a:t>
            </a:r>
          </a:p>
          <a:p>
            <a:r>
              <a:rPr lang="en-IN" dirty="0"/>
              <a:t>Access Control</a:t>
            </a:r>
          </a:p>
        </p:txBody>
      </p:sp>
      <p:pic>
        <p:nvPicPr>
          <p:cNvPr id="6" name="Picture 5"/>
          <p:cNvPicPr>
            <a:picLocks noChangeAspect="1"/>
          </p:cNvPicPr>
          <p:nvPr/>
        </p:nvPicPr>
        <p:blipFill>
          <a:blip r:embed="rId2"/>
          <a:stretch>
            <a:fillRect/>
          </a:stretch>
        </p:blipFill>
        <p:spPr>
          <a:xfrm>
            <a:off x="1542878" y="3150825"/>
            <a:ext cx="8047281" cy="2871388"/>
          </a:xfrm>
          <a:prstGeom prst="rect">
            <a:avLst/>
          </a:prstGeom>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84953" y="1323175"/>
            <a:ext cx="9095476" cy="4257188"/>
          </a:xfrm>
          <a:prstGeom prst="rect">
            <a:avLst/>
          </a:prstGeom>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1621" y="1116344"/>
            <a:ext cx="9524763" cy="4504258"/>
          </a:xfrm>
          <a:prstGeom prst="rect">
            <a:avLst/>
          </a:prstGeom>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89" y="823180"/>
            <a:ext cx="9404723" cy="884763"/>
          </a:xfrm>
        </p:spPr>
        <p:txBody>
          <a:bodyPr/>
          <a:lstStyle/>
          <a:p>
            <a:r>
              <a:rPr lang="en-IN" b="1" dirty="0"/>
              <a:t>Demilitarized Zone (DMZ)</a:t>
            </a:r>
            <a:br>
              <a:rPr lang="en-IN" b="1" dirty="0"/>
            </a:br>
            <a:endParaRPr lang="en-IN" dirty="0"/>
          </a:p>
        </p:txBody>
      </p:sp>
      <p:sp>
        <p:nvSpPr>
          <p:cNvPr id="3" name="Content Placeholder 2"/>
          <p:cNvSpPr>
            <a:spLocks noGrp="1"/>
          </p:cNvSpPr>
          <p:nvPr>
            <p:ph idx="1"/>
          </p:nvPr>
        </p:nvSpPr>
        <p:spPr>
          <a:xfrm>
            <a:off x="1103312" y="1897040"/>
            <a:ext cx="9187100" cy="4351360"/>
          </a:xfrm>
        </p:spPr>
        <p:txBody>
          <a:bodyPr/>
          <a:lstStyle/>
          <a:p>
            <a:pPr marL="0" indent="0">
              <a:buNone/>
            </a:pPr>
            <a:r>
              <a:rPr lang="en-IN" dirty="0" smtClean="0"/>
              <a:t>			A </a:t>
            </a:r>
            <a:r>
              <a:rPr lang="en-IN" dirty="0"/>
              <a:t>DMZ serves as a front-line network that interacts directly with the external networks while logically separating it from the internal </a:t>
            </a:r>
            <a:r>
              <a:rPr lang="en-IN" dirty="0" smtClean="0"/>
              <a:t>network</a:t>
            </a:r>
          </a:p>
          <a:p>
            <a:pPr marL="0" indent="0">
              <a:buNone/>
            </a:pPr>
            <a:endParaRPr lang="en-IN" dirty="0" smtClean="0"/>
          </a:p>
          <a:p>
            <a:r>
              <a:rPr lang="en-IN" dirty="0"/>
              <a:t>A demilitarized zone may also be known as </a:t>
            </a:r>
            <a:r>
              <a:rPr lang="en-IN" b="1" dirty="0">
                <a:solidFill>
                  <a:srgbClr val="FF0000"/>
                </a:solidFill>
              </a:rPr>
              <a:t>a network perimeter </a:t>
            </a:r>
            <a:r>
              <a:rPr lang="en-IN" dirty="0"/>
              <a:t>or </a:t>
            </a:r>
            <a:r>
              <a:rPr lang="en-IN" b="1" dirty="0">
                <a:solidFill>
                  <a:srgbClr val="FF0000"/>
                </a:solidFill>
              </a:rPr>
              <a:t>perimeter network</a:t>
            </a:r>
            <a:r>
              <a:rPr lang="en-IN" dirty="0" smtClean="0"/>
              <a:t>.</a:t>
            </a:r>
          </a:p>
          <a:p>
            <a:pPr marL="0" indent="0">
              <a:buNone/>
            </a:pPr>
            <a:endParaRPr lang="en-IN" dirty="0" smtClean="0"/>
          </a:p>
          <a:p>
            <a:pPr marL="0" indent="0">
              <a:buNone/>
            </a:pPr>
            <a:r>
              <a:rPr lang="en-IN" dirty="0" smtClean="0"/>
              <a:t>		This </a:t>
            </a:r>
            <a:r>
              <a:rPr lang="en-IN" dirty="0"/>
              <a:t>separates an internal </a:t>
            </a:r>
            <a:r>
              <a:rPr lang="en-IN" b="1" dirty="0">
                <a:solidFill>
                  <a:srgbClr val="FF0000"/>
                </a:solidFill>
              </a:rPr>
              <a:t> local area network  (LAN) </a:t>
            </a:r>
            <a:r>
              <a:rPr lang="en-IN" dirty="0"/>
              <a:t>from other untrusted networks, usually the internet</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514901"/>
            <a:ext cx="9350873" cy="4733499"/>
          </a:xfrm>
        </p:spPr>
        <p:txBody>
          <a:bodyPr/>
          <a:lstStyle/>
          <a:p>
            <a:r>
              <a:rPr lang="en-IN" dirty="0"/>
              <a:t>External-facing servers, resources and services are located in the </a:t>
            </a:r>
            <a:r>
              <a:rPr lang="en-IN" dirty="0" smtClean="0"/>
              <a:t>DMZ</a:t>
            </a:r>
          </a:p>
          <a:p>
            <a:pPr marL="0" indent="0">
              <a:buNone/>
            </a:pPr>
            <a:r>
              <a:rPr lang="en-IN" dirty="0"/>
              <a:t>	</a:t>
            </a:r>
            <a:r>
              <a:rPr lang="en-IN" dirty="0" smtClean="0"/>
              <a:t>						This </a:t>
            </a:r>
            <a:r>
              <a:rPr lang="en-IN" dirty="0"/>
              <a:t>provides an additional layer of security to the LAN as it restricts the ability of hackers to directly access internal servers and data via the internet</a:t>
            </a:r>
            <a:r>
              <a:rPr lang="en-IN" dirty="0" smtClean="0"/>
              <a:t>.</a:t>
            </a:r>
          </a:p>
          <a:p>
            <a:pPr marL="0" indent="0">
              <a:buNone/>
            </a:pPr>
            <a:endParaRPr lang="en-IN" dirty="0"/>
          </a:p>
          <a:p>
            <a:pPr marL="0" indent="0">
              <a:buNone/>
            </a:pPr>
            <a:r>
              <a:rPr lang="en-IN" dirty="0" smtClean="0"/>
              <a:t>	Service </a:t>
            </a:r>
            <a:r>
              <a:rPr lang="en-IN" dirty="0"/>
              <a:t>provided to users on the public internet should be placed in the DMZ network. </a:t>
            </a:r>
            <a:endParaRPr lang="en-IN" dirty="0" smtClean="0"/>
          </a:p>
          <a:p>
            <a:pPr marL="0" indent="0">
              <a:buNone/>
            </a:pPr>
            <a:r>
              <a:rPr lang="en-IN" dirty="0"/>
              <a:t>	</a:t>
            </a:r>
            <a:r>
              <a:rPr lang="en-IN" dirty="0" smtClean="0"/>
              <a:t>	</a:t>
            </a:r>
            <a:r>
              <a:rPr lang="en-IN" dirty="0"/>
              <a:t> W</a:t>
            </a:r>
            <a:r>
              <a:rPr lang="en-IN" dirty="0" smtClean="0"/>
              <a:t>eb </a:t>
            </a:r>
            <a:r>
              <a:rPr lang="en-IN" dirty="0"/>
              <a:t>servers </a:t>
            </a:r>
            <a:endParaRPr lang="en-IN" dirty="0" smtClean="0"/>
          </a:p>
          <a:p>
            <a:pPr marL="0" indent="0">
              <a:buNone/>
            </a:pPr>
            <a:r>
              <a:rPr lang="en-IN" dirty="0"/>
              <a:t>	</a:t>
            </a:r>
            <a:r>
              <a:rPr lang="en-IN" dirty="0" smtClean="0"/>
              <a:t>	</a:t>
            </a:r>
            <a:r>
              <a:rPr lang="en-IN" dirty="0"/>
              <a:t> </a:t>
            </a:r>
            <a:r>
              <a:rPr lang="en-IN" dirty="0" smtClean="0"/>
              <a:t>Servers </a:t>
            </a:r>
            <a:r>
              <a:rPr lang="en-IN" dirty="0"/>
              <a:t>for </a:t>
            </a:r>
            <a:r>
              <a:rPr lang="en-IN" dirty="0" smtClean="0"/>
              <a:t>email</a:t>
            </a:r>
          </a:p>
          <a:p>
            <a:pPr marL="0" indent="0">
              <a:buNone/>
            </a:pPr>
            <a:r>
              <a:rPr lang="en-IN" dirty="0"/>
              <a:t>		 D</a:t>
            </a:r>
            <a:r>
              <a:rPr lang="en-IN" dirty="0" smtClean="0"/>
              <a:t>omain </a:t>
            </a:r>
            <a:r>
              <a:rPr lang="en-IN" dirty="0"/>
              <a:t>name system (DNS</a:t>
            </a:r>
            <a:r>
              <a:rPr lang="en-IN" dirty="0" smtClean="0"/>
              <a:t>)</a:t>
            </a:r>
          </a:p>
          <a:p>
            <a:pPr marL="0" indent="0">
              <a:buNone/>
            </a:pPr>
            <a:r>
              <a:rPr lang="en-IN" dirty="0"/>
              <a:t>		 File Transfer Protocol (FTP)</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7104" y="1187356"/>
            <a:ext cx="9162749" cy="5061044"/>
          </a:xfrm>
        </p:spPr>
        <p:txBody>
          <a:bodyPr/>
          <a:lstStyle/>
          <a:p>
            <a:pPr marL="457200" lvl="1" indent="0">
              <a:buNone/>
            </a:pPr>
            <a:endParaRPr lang="en-IN" b="1" dirty="0" smtClean="0"/>
          </a:p>
          <a:p>
            <a:pPr marL="457200" lvl="1" indent="0">
              <a:buNone/>
            </a:pPr>
            <a:r>
              <a:rPr lang="en-IN" sz="2000" b="1" dirty="0" smtClean="0"/>
              <a:t>Protocol Data </a:t>
            </a:r>
            <a:r>
              <a:rPr lang="en-IN" sz="2000" b="1" dirty="0"/>
              <a:t>Units (PDUs</a:t>
            </a:r>
            <a:r>
              <a:rPr lang="en-IN" sz="2000" b="1" dirty="0" smtClean="0"/>
              <a:t>) = Bits</a:t>
            </a:r>
          </a:p>
          <a:p>
            <a:r>
              <a:rPr lang="en-IN" dirty="0"/>
              <a:t>The physical layer coordinates the functions required to carry a bit stream over a </a:t>
            </a:r>
            <a:r>
              <a:rPr lang="en-IN" dirty="0" smtClean="0"/>
              <a:t>physical medium</a:t>
            </a:r>
            <a:r>
              <a:rPr lang="en-IN" dirty="0"/>
              <a:t>.</a:t>
            </a:r>
          </a:p>
        </p:txBody>
      </p:sp>
      <p:pic>
        <p:nvPicPr>
          <p:cNvPr id="5" name="Picture 4"/>
          <p:cNvPicPr>
            <a:picLocks noChangeAspect="1"/>
          </p:cNvPicPr>
          <p:nvPr/>
        </p:nvPicPr>
        <p:blipFill>
          <a:blip r:embed="rId2"/>
          <a:stretch>
            <a:fillRect/>
          </a:stretch>
        </p:blipFill>
        <p:spPr>
          <a:xfrm>
            <a:off x="887104" y="3338379"/>
            <a:ext cx="10116369" cy="1479280"/>
          </a:xfrm>
          <a:prstGeom prst="rect">
            <a:avLst/>
          </a:prstGeom>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725" y="1705971"/>
            <a:ext cx="10174125" cy="3566188"/>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475" y="698378"/>
            <a:ext cx="9404723" cy="1400530"/>
          </a:xfrm>
        </p:spPr>
        <p:txBody>
          <a:bodyPr/>
          <a:lstStyle/>
          <a:p>
            <a:r>
              <a:rPr lang="en-IN" dirty="0" smtClean="0"/>
              <a:t>Types of Firewall Deployment </a:t>
            </a:r>
            <a:endParaRPr lang="en-IN" dirty="0"/>
          </a:p>
        </p:txBody>
      </p:sp>
      <p:pic>
        <p:nvPicPr>
          <p:cNvPr id="4" name="Picture 3"/>
          <p:cNvPicPr>
            <a:picLocks noChangeAspect="1"/>
          </p:cNvPicPr>
          <p:nvPr/>
        </p:nvPicPr>
        <p:blipFill>
          <a:blip r:embed="rId2"/>
          <a:stretch>
            <a:fillRect/>
          </a:stretch>
        </p:blipFill>
        <p:spPr>
          <a:xfrm>
            <a:off x="177421" y="2231873"/>
            <a:ext cx="11855448" cy="3413143"/>
          </a:xfrm>
          <a:prstGeom prst="rect">
            <a:avLst/>
          </a:prstGeom>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9675" y="1460311"/>
            <a:ext cx="9961792" cy="4138328"/>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3312" y="1361929"/>
            <a:ext cx="10080545" cy="4217371"/>
          </a:xfrm>
          <a:prstGeom prst="rect">
            <a:avLst/>
          </a:prstGeom>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493661"/>
            <a:ext cx="9404723" cy="1130422"/>
          </a:xfrm>
        </p:spPr>
        <p:txBody>
          <a:bodyPr/>
          <a:lstStyle/>
          <a:p>
            <a:pPr algn="ctr"/>
            <a:r>
              <a:rPr lang="en-IN" b="1" i="1" dirty="0"/>
              <a:t>Types of Firewall</a:t>
            </a:r>
            <a:endParaRPr lang="en-IN" dirty="0"/>
          </a:p>
        </p:txBody>
      </p:sp>
      <p:sp>
        <p:nvSpPr>
          <p:cNvPr id="3" name="Content Placeholder 2"/>
          <p:cNvSpPr>
            <a:spLocks noGrp="1"/>
          </p:cNvSpPr>
          <p:nvPr>
            <p:ph idx="1"/>
          </p:nvPr>
        </p:nvSpPr>
        <p:spPr>
          <a:xfrm>
            <a:off x="1103312" y="1924334"/>
            <a:ext cx="9378169" cy="4324065"/>
          </a:xfrm>
        </p:spPr>
        <p:txBody>
          <a:bodyPr/>
          <a:lstStyle/>
          <a:p>
            <a:r>
              <a:rPr lang="en-IN" sz="2400" b="1" i="1" dirty="0">
                <a:latin typeface="Times New Roman" panose="02020603050405020304" pitchFamily="18" charset="0"/>
                <a:cs typeface="Times New Roman" panose="02020603050405020304" pitchFamily="18" charset="0"/>
              </a:rPr>
              <a:t>Packet Filtering </a:t>
            </a:r>
            <a:r>
              <a:rPr lang="en-IN" sz="2400" b="1" i="1" dirty="0" smtClean="0">
                <a:latin typeface="Times New Roman" panose="02020603050405020304" pitchFamily="18" charset="0"/>
                <a:cs typeface="Times New Roman" panose="02020603050405020304" pitchFamily="18" charset="0"/>
              </a:rPr>
              <a:t>Firewall</a:t>
            </a:r>
          </a:p>
          <a:p>
            <a:pPr marL="0" indent="0">
              <a:buNone/>
            </a:pPr>
            <a:r>
              <a:rPr lang="en-IN" sz="2400" b="1" i="1"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Packet </a:t>
            </a:r>
            <a:r>
              <a:rPr lang="en-IN" sz="2400" dirty="0">
                <a:latin typeface="Times New Roman" panose="02020603050405020304" pitchFamily="18" charset="0"/>
                <a:cs typeface="Times New Roman" panose="02020603050405020304" pitchFamily="18" charset="0"/>
              </a:rPr>
              <a:t>Filtering Firewall includes the use of access-lists to permit or deny traffic based </a:t>
            </a:r>
            <a:r>
              <a:rPr lang="en-IN" sz="2400" dirty="0" smtClean="0">
                <a:latin typeface="Times New Roman" panose="02020603050405020304" pitchFamily="18" charset="0"/>
                <a:cs typeface="Times New Roman" panose="02020603050405020304" pitchFamily="18" charset="0"/>
              </a:rPr>
              <a:t>on	</a:t>
            </a:r>
            <a:r>
              <a:rPr lang="en-IN" sz="2400" b="1" dirty="0" smtClean="0">
                <a:solidFill>
                  <a:srgbClr val="FF0000"/>
                </a:solidFill>
                <a:latin typeface="Times New Roman" panose="02020603050405020304" pitchFamily="18" charset="0"/>
                <a:cs typeface="Times New Roman" panose="02020603050405020304" pitchFamily="18" charset="0"/>
              </a:rPr>
              <a:t>layer </a:t>
            </a:r>
            <a:r>
              <a:rPr lang="en-IN" sz="2400" b="1" dirty="0">
                <a:solidFill>
                  <a:srgbClr val="FF0000"/>
                </a:solidFill>
                <a:latin typeface="Times New Roman" panose="02020603050405020304" pitchFamily="18" charset="0"/>
                <a:cs typeface="Times New Roman" panose="02020603050405020304" pitchFamily="18" charset="0"/>
              </a:rPr>
              <a:t>3 </a:t>
            </a:r>
            <a:r>
              <a:rPr lang="en-IN" sz="2400" dirty="0">
                <a:latin typeface="Times New Roman" panose="02020603050405020304" pitchFamily="18" charset="0"/>
                <a:cs typeface="Times New Roman" panose="02020603050405020304" pitchFamily="18" charset="0"/>
              </a:rPr>
              <a:t>and </a:t>
            </a:r>
            <a:r>
              <a:rPr lang="en-IN" sz="2400" b="1" dirty="0">
                <a:solidFill>
                  <a:srgbClr val="FF0000"/>
                </a:solidFill>
                <a:latin typeface="Times New Roman" panose="02020603050405020304" pitchFamily="18" charset="0"/>
                <a:cs typeface="Times New Roman" panose="02020603050405020304" pitchFamily="18" charset="0"/>
              </a:rPr>
              <a:t>layer 4</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information.</a:t>
            </a:r>
          </a:p>
          <a:p>
            <a:pPr marL="0" indent="0">
              <a:buNone/>
            </a:pPr>
            <a:endParaRPr lang="en-I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Source address</a:t>
            </a:r>
          </a:p>
          <a:p>
            <a:pPr>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Destination </a:t>
            </a:r>
            <a:r>
              <a:rPr lang="en-IN" sz="2400" dirty="0">
                <a:latin typeface="Times New Roman" panose="02020603050405020304" pitchFamily="18" charset="0"/>
                <a:cs typeface="Times New Roman" panose="02020603050405020304" pitchFamily="18" charset="0"/>
              </a:rPr>
              <a:t>address</a:t>
            </a:r>
          </a:p>
          <a:p>
            <a:pPr>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Source </a:t>
            </a:r>
            <a:r>
              <a:rPr lang="en-IN" sz="2400" dirty="0">
                <a:latin typeface="Times New Roman" panose="02020603050405020304" pitchFamily="18" charset="0"/>
                <a:cs typeface="Times New Roman" panose="02020603050405020304" pitchFamily="18" charset="0"/>
              </a:rPr>
              <a:t>port</a:t>
            </a:r>
          </a:p>
          <a:p>
            <a:pPr>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Destination </a:t>
            </a:r>
            <a:r>
              <a:rPr lang="en-IN" sz="2400" dirty="0">
                <a:latin typeface="Times New Roman" panose="02020603050405020304" pitchFamily="18" charset="0"/>
                <a:cs typeface="Times New Roman" panose="02020603050405020304" pitchFamily="18" charset="0"/>
              </a:rPr>
              <a:t>port</a:t>
            </a:r>
          </a:p>
          <a:p>
            <a:pPr>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Some </a:t>
            </a:r>
            <a:r>
              <a:rPr lang="en-IN" sz="2400" dirty="0">
                <a:latin typeface="Times New Roman" panose="02020603050405020304" pitchFamily="18" charset="0"/>
                <a:cs typeface="Times New Roman" panose="02020603050405020304" pitchFamily="18" charset="0"/>
              </a:rPr>
              <a:t>extra features like TCP established sessions etc.</a:t>
            </a: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555846"/>
            <a:ext cx="9337225" cy="4449169"/>
          </a:xfrm>
        </p:spPr>
        <p:txBody>
          <a:bodyPr/>
          <a:lstStyle/>
          <a:p>
            <a:pPr marL="0" indent="0">
              <a:buNone/>
            </a:pPr>
            <a:r>
              <a:rPr lang="en-IN" b="1" i="1" dirty="0"/>
              <a:t>Application-Level </a:t>
            </a:r>
            <a:r>
              <a:rPr lang="en-IN" b="1" i="1" dirty="0" smtClean="0"/>
              <a:t>Firewall</a:t>
            </a:r>
          </a:p>
          <a:p>
            <a:pPr marL="0" indent="0">
              <a:buNone/>
            </a:pPr>
            <a:r>
              <a:rPr lang="en-IN" b="1" i="1" dirty="0"/>
              <a:t>	</a:t>
            </a:r>
            <a:r>
              <a:rPr lang="en-IN" b="1" i="1" dirty="0" smtClean="0"/>
              <a:t>	</a:t>
            </a:r>
            <a:r>
              <a:rPr lang="en-IN" dirty="0"/>
              <a:t> Application Level Firewall can work at layer 3 up to the layer 7 of OSI </a:t>
            </a:r>
            <a:r>
              <a:rPr lang="en-IN" dirty="0" smtClean="0"/>
              <a:t>model.</a:t>
            </a:r>
          </a:p>
          <a:p>
            <a:pPr marL="0" indent="0">
              <a:buNone/>
            </a:pPr>
            <a:endParaRPr lang="en-IN" dirty="0"/>
          </a:p>
          <a:p>
            <a:r>
              <a:rPr lang="en-IN" dirty="0" smtClean="0"/>
              <a:t>It becomes </a:t>
            </a:r>
            <a:r>
              <a:rPr lang="en-IN" dirty="0"/>
              <a:t>very difficult for an attacker to get the topology view of </a:t>
            </a:r>
            <a:r>
              <a:rPr lang="en-IN" b="1" dirty="0">
                <a:solidFill>
                  <a:srgbClr val="FF0000"/>
                </a:solidFill>
              </a:rPr>
              <a:t>inside</a:t>
            </a:r>
            <a:r>
              <a:rPr lang="en-IN" dirty="0">
                <a:solidFill>
                  <a:srgbClr val="FF0000"/>
                </a:solidFill>
              </a:rPr>
              <a:t> </a:t>
            </a:r>
            <a:r>
              <a:rPr lang="en-IN" dirty="0"/>
              <a:t>or </a:t>
            </a:r>
            <a:r>
              <a:rPr lang="en-IN" b="1" dirty="0" smtClean="0">
                <a:solidFill>
                  <a:srgbClr val="FF0000"/>
                </a:solidFill>
              </a:rPr>
              <a:t>trusted network </a:t>
            </a:r>
            <a:r>
              <a:rPr lang="en-IN" b="1" dirty="0">
                <a:solidFill>
                  <a:srgbClr val="FF0000"/>
                </a:solidFill>
              </a:rPr>
              <a:t>because </a:t>
            </a:r>
            <a:r>
              <a:rPr lang="en-IN" dirty="0"/>
              <a:t>connection requests terminate on Application/Proxy firewalls.</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361" y="1630497"/>
            <a:ext cx="8959183" cy="5003493"/>
          </a:xfrm>
        </p:spPr>
        <p:txBody>
          <a:bodyPr/>
          <a:lstStyle/>
          <a:p>
            <a:r>
              <a:rPr lang="en-IN" dirty="0" err="1"/>
              <a:t>Stateful</a:t>
            </a:r>
            <a:r>
              <a:rPr lang="en-IN" dirty="0"/>
              <a:t> packet </a:t>
            </a:r>
            <a:r>
              <a:rPr lang="en-IN" dirty="0" smtClean="0"/>
              <a:t>inspection :</a:t>
            </a:r>
          </a:p>
          <a:p>
            <a:pPr marL="0" indent="0">
              <a:buNone/>
            </a:pPr>
            <a:endParaRPr lang="en-IN" dirty="0" smtClean="0"/>
          </a:p>
          <a:p>
            <a:pPr lvl="1">
              <a:buFont typeface="Wingdings" panose="05000000000000000000" pitchFamily="2" charset="2"/>
              <a:buChar char="ü"/>
            </a:pPr>
            <a:r>
              <a:rPr lang="en-IN" sz="2000" dirty="0" smtClean="0">
                <a:latin typeface="Arial" panose="020B0604020202020204" pitchFamily="34" charset="0"/>
                <a:cs typeface="Arial" panose="020B0604020202020204" pitchFamily="34" charset="0"/>
              </a:rPr>
              <a:t>They </a:t>
            </a:r>
            <a:r>
              <a:rPr lang="en-IN" sz="2000" dirty="0">
                <a:latin typeface="Arial" panose="020B0604020202020204" pitchFamily="34" charset="0"/>
                <a:cs typeface="Arial" panose="020B0604020202020204" pitchFamily="34" charset="0"/>
              </a:rPr>
              <a:t>can tell whether the packet is part of an abnormally large stream of packets from a particular IP address, thus indicating a possible </a:t>
            </a:r>
            <a:r>
              <a:rPr lang="en-IN" sz="2000" dirty="0" err="1">
                <a:latin typeface="Arial" panose="020B0604020202020204" pitchFamily="34" charset="0"/>
                <a:cs typeface="Arial" panose="020B0604020202020204" pitchFamily="34" charset="0"/>
              </a:rPr>
              <a:t>DoS</a:t>
            </a:r>
            <a:r>
              <a:rPr lang="en-IN" sz="2000" dirty="0">
                <a:latin typeface="Arial" panose="020B0604020202020204" pitchFamily="34" charset="0"/>
                <a:cs typeface="Arial" panose="020B0604020202020204" pitchFamily="34" charset="0"/>
              </a:rPr>
              <a:t> attack in progress.</a:t>
            </a:r>
          </a:p>
          <a:p>
            <a:pPr lvl="1">
              <a:buFont typeface="Wingdings" panose="05000000000000000000" pitchFamily="2" charset="2"/>
              <a:buChar char="ü"/>
            </a:pPr>
            <a:r>
              <a:rPr lang="en-IN" sz="2000" dirty="0" smtClean="0">
                <a:latin typeface="Arial" panose="020B0604020202020204" pitchFamily="34" charset="0"/>
                <a:cs typeface="Arial" panose="020B0604020202020204" pitchFamily="34" charset="0"/>
              </a:rPr>
              <a:t>They </a:t>
            </a:r>
            <a:r>
              <a:rPr lang="en-IN" sz="2000" dirty="0">
                <a:latin typeface="Arial" panose="020B0604020202020204" pitchFamily="34" charset="0"/>
                <a:cs typeface="Arial" panose="020B0604020202020204" pitchFamily="34" charset="0"/>
              </a:rPr>
              <a:t>can tell whether the packet has a source IP address that appears to come from inside the firewall, thus indicating IP spoofing is in progress.</a:t>
            </a:r>
          </a:p>
          <a:p>
            <a:pPr lvl="1">
              <a:buFont typeface="Wingdings" panose="05000000000000000000" pitchFamily="2" charset="2"/>
              <a:buChar char="ü"/>
            </a:pPr>
            <a:r>
              <a:rPr lang="en-IN" sz="2000" dirty="0" smtClean="0">
                <a:latin typeface="Arial" panose="020B0604020202020204" pitchFamily="34" charset="0"/>
                <a:cs typeface="Arial" panose="020B0604020202020204" pitchFamily="34" charset="0"/>
              </a:rPr>
              <a:t>They </a:t>
            </a:r>
            <a:r>
              <a:rPr lang="en-IN" sz="2000" dirty="0">
                <a:latin typeface="Arial" panose="020B0604020202020204" pitchFamily="34" charset="0"/>
                <a:cs typeface="Arial" panose="020B0604020202020204" pitchFamily="34" charset="0"/>
              </a:rPr>
              <a:t>can also look at the actual contents of the packet, allowing for some very advanced filtering capabilities.</a:t>
            </a:r>
          </a:p>
          <a:p>
            <a:pPr marL="0" indent="0">
              <a:buNone/>
            </a:pPr>
            <a:r>
              <a:rPr lang="en-IN" dirty="0" smtClean="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73875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392072"/>
            <a:ext cx="9146157" cy="4856327"/>
          </a:xfrm>
        </p:spPr>
        <p:txBody>
          <a:bodyPr/>
          <a:lstStyle/>
          <a:p>
            <a:pPr marL="0" indent="0">
              <a:buNone/>
            </a:pPr>
            <a:r>
              <a:rPr lang="en-IN" b="1" i="1" dirty="0"/>
              <a:t>Next Generation (NGFW) </a:t>
            </a:r>
            <a:r>
              <a:rPr lang="en-IN" b="1" i="1" dirty="0" smtClean="0"/>
              <a:t>firewalls</a:t>
            </a:r>
          </a:p>
          <a:p>
            <a:pPr marL="0" indent="0">
              <a:buNone/>
            </a:pPr>
            <a:r>
              <a:rPr lang="en-IN" b="1" i="1" dirty="0"/>
              <a:t>	</a:t>
            </a:r>
            <a:r>
              <a:rPr lang="en-IN" b="1" i="1" dirty="0" smtClean="0"/>
              <a:t>		</a:t>
            </a:r>
            <a:r>
              <a:rPr lang="en-IN" dirty="0"/>
              <a:t> NGFW is relatively a new term used for latest firewalls with the advanced feature </a:t>
            </a:r>
            <a:r>
              <a:rPr lang="en-IN" dirty="0" smtClean="0"/>
              <a:t>set.</a:t>
            </a:r>
          </a:p>
          <a:p>
            <a:pPr marL="0" indent="0">
              <a:buNone/>
            </a:pPr>
            <a:endParaRPr lang="en-IN" dirty="0"/>
          </a:p>
          <a:p>
            <a:r>
              <a:rPr lang="en-IN" dirty="0" smtClean="0"/>
              <a:t>This kind </a:t>
            </a:r>
            <a:r>
              <a:rPr lang="en-IN" dirty="0"/>
              <a:t>of firewalls provides in-depth security features to mitigate against known </a:t>
            </a:r>
            <a:r>
              <a:rPr lang="en-IN" dirty="0" smtClean="0"/>
              <a:t>threats and </a:t>
            </a:r>
            <a:r>
              <a:rPr lang="en-IN" dirty="0"/>
              <a:t>malware attacks</a:t>
            </a:r>
            <a:r>
              <a:rPr lang="en-IN" dirty="0" smtClean="0"/>
              <a:t>.</a:t>
            </a:r>
          </a:p>
          <a:p>
            <a:r>
              <a:rPr lang="en-IN" dirty="0"/>
              <a:t>An example of next-generation firewalls is </a:t>
            </a:r>
            <a:r>
              <a:rPr lang="en-IN" b="1" dirty="0">
                <a:solidFill>
                  <a:srgbClr val="FF0000"/>
                </a:solidFill>
              </a:rPr>
              <a:t>Cisco ASA series </a:t>
            </a:r>
            <a:r>
              <a:rPr lang="en-IN" dirty="0" smtClean="0"/>
              <a:t>with </a:t>
            </a:r>
            <a:r>
              <a:rPr lang="en-IN" b="1" dirty="0" err="1" smtClean="0">
                <a:solidFill>
                  <a:srgbClr val="FF0000"/>
                </a:solidFill>
              </a:rPr>
              <a:t>FirePOWER</a:t>
            </a:r>
            <a:r>
              <a:rPr lang="en-IN" b="1" dirty="0" smtClean="0">
                <a:solidFill>
                  <a:srgbClr val="FF0000"/>
                </a:solidFill>
              </a:rPr>
              <a:t> </a:t>
            </a:r>
            <a:r>
              <a:rPr lang="en-IN" b="1" dirty="0">
                <a:solidFill>
                  <a:srgbClr val="FF0000"/>
                </a:solidFill>
              </a:rPr>
              <a:t>services</a:t>
            </a:r>
            <a:r>
              <a:rPr lang="en-IN" dirty="0" smtClean="0"/>
              <a:t>.</a:t>
            </a:r>
          </a:p>
          <a:p>
            <a:pPr marL="0" indent="0">
              <a:buNone/>
            </a:pPr>
            <a:endParaRPr lang="en-IN" dirty="0" smtClean="0"/>
          </a:p>
          <a:p>
            <a:pPr marL="0" indent="0">
              <a:buNone/>
            </a:pPr>
            <a:r>
              <a:rPr lang="en-IN" dirty="0" smtClean="0"/>
              <a:t> 			</a:t>
            </a:r>
            <a:r>
              <a:rPr lang="en-IN" dirty="0"/>
              <a:t> NGFW provides complete visibility into network traffic </a:t>
            </a:r>
            <a:r>
              <a:rPr lang="en-IN" dirty="0" smtClean="0"/>
              <a:t>users, mobile </a:t>
            </a:r>
            <a:r>
              <a:rPr lang="en-IN" dirty="0"/>
              <a:t>devices, virtual machine (VM) to VM data communication, etc.</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Web Application Firewall (WAF)</a:t>
            </a:r>
            <a:br>
              <a:rPr lang="en-IN" dirty="0"/>
            </a:br>
            <a:endParaRPr lang="en-IN" dirty="0"/>
          </a:p>
        </p:txBody>
      </p:sp>
      <p:sp>
        <p:nvSpPr>
          <p:cNvPr id="5" name="Content Placeholder 4"/>
          <p:cNvSpPr>
            <a:spLocks noGrp="1"/>
          </p:cNvSpPr>
          <p:nvPr>
            <p:ph idx="1"/>
          </p:nvPr>
        </p:nvSpPr>
        <p:spPr>
          <a:xfrm>
            <a:off x="1103312" y="2052918"/>
            <a:ext cx="5379375" cy="4195481"/>
          </a:xfrm>
        </p:spPr>
        <p:txBody>
          <a:bodyPr/>
          <a:lstStyle/>
          <a:p>
            <a:pPr marL="0" indent="0">
              <a:buNone/>
            </a:pPr>
            <a:r>
              <a:rPr lang="en-IN" dirty="0" smtClean="0"/>
              <a:t>			A </a:t>
            </a:r>
            <a:r>
              <a:rPr lang="en-IN" dirty="0"/>
              <a:t>WAF or Web Application Firewall helps protect web applications by filtering and monitoring </a:t>
            </a:r>
            <a:r>
              <a:rPr lang="en-IN" b="1" dirty="0" smtClean="0">
                <a:solidFill>
                  <a:srgbClr val="FF0000"/>
                </a:solidFill>
              </a:rPr>
              <a:t>HTTP</a:t>
            </a:r>
            <a:r>
              <a:rPr lang="en-IN" dirty="0" smtClean="0"/>
              <a:t> traffic </a:t>
            </a:r>
            <a:r>
              <a:rPr lang="en-IN" dirty="0"/>
              <a:t>between a web application and the Internet</a:t>
            </a:r>
            <a:r>
              <a:rPr lang="en-IN" dirty="0" smtClean="0"/>
              <a:t>.</a:t>
            </a:r>
          </a:p>
          <a:p>
            <a:pPr marL="0" indent="0">
              <a:buNone/>
            </a:pPr>
            <a:endParaRPr lang="en-IN" dirty="0"/>
          </a:p>
          <a:p>
            <a:pPr marL="0" indent="0">
              <a:buNone/>
            </a:pPr>
            <a:r>
              <a:rPr lang="en-IN" dirty="0" smtClean="0"/>
              <a:t>		Protects </a:t>
            </a:r>
            <a:r>
              <a:rPr lang="en-IN" dirty="0"/>
              <a:t>web applications from attacks such as </a:t>
            </a:r>
            <a:r>
              <a:rPr lang="en-IN" b="1" dirty="0">
                <a:solidFill>
                  <a:srgbClr val="FF0000"/>
                </a:solidFill>
              </a:rPr>
              <a:t>cross-site forgery, cross-site-scripting (XSS</a:t>
            </a:r>
            <a:r>
              <a:rPr lang="en-IN" dirty="0"/>
              <a:t>), file inclusion, and </a:t>
            </a:r>
            <a:r>
              <a:rPr lang="en-IN" b="1" dirty="0">
                <a:solidFill>
                  <a:srgbClr val="FF0000"/>
                </a:solidFill>
              </a:rPr>
              <a:t>SQL injection</a:t>
            </a:r>
            <a:r>
              <a:rPr lang="en-IN" dirty="0"/>
              <a:t>, among others.</a:t>
            </a:r>
          </a:p>
        </p:txBody>
      </p:sp>
      <p:pic>
        <p:nvPicPr>
          <p:cNvPr id="7" name="Picture 6"/>
          <p:cNvPicPr>
            <a:picLocks noChangeAspect="1"/>
          </p:cNvPicPr>
          <p:nvPr/>
        </p:nvPicPr>
        <p:blipFill>
          <a:blip r:embed="rId2"/>
          <a:stretch>
            <a:fillRect/>
          </a:stretch>
        </p:blipFill>
        <p:spPr>
          <a:xfrm>
            <a:off x="6482687" y="1692324"/>
            <a:ext cx="5444782" cy="4026302"/>
          </a:xfrm>
          <a:prstGeom prst="rect">
            <a:avLst/>
          </a:prstGeom>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046" y="5583108"/>
            <a:ext cx="9404723" cy="995113"/>
          </a:xfrm>
        </p:spPr>
        <p:txBody>
          <a:bodyPr/>
          <a:lstStyle/>
          <a:p>
            <a:r>
              <a:rPr lang="en-IN" sz="2000" dirty="0">
                <a:latin typeface="Times New Roman" panose="02020603050405020304" pitchFamily="18" charset="0"/>
                <a:cs typeface="Times New Roman" panose="02020603050405020304" pitchFamily="18" charset="0"/>
              </a:rPr>
              <a:t>Protects against known and unknown attacks on Web </a:t>
            </a:r>
            <a:r>
              <a:rPr lang="en-IN" sz="2000" dirty="0" smtClean="0">
                <a:latin typeface="Times New Roman" panose="02020603050405020304" pitchFamily="18" charset="0"/>
                <a:cs typeface="Times New Roman" panose="02020603050405020304" pitchFamily="18" charset="0"/>
              </a:rPr>
              <a:t>applications</a:t>
            </a:r>
            <a:br>
              <a:rPr lang="en-IN" sz="2000" dirty="0" smtClean="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Ensures Web applications are used exactly as intended in organizations</a:t>
            </a:r>
            <a:r>
              <a:rPr lang="en-IN" dirty="0"/>
              <a:t/>
            </a:r>
            <a:br>
              <a:rPr lang="en-IN" dirty="0"/>
            </a:br>
            <a:r>
              <a:rPr lang="en-IN" dirty="0"/>
              <a:t/>
            </a: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1893153" y="764275"/>
            <a:ext cx="8608058" cy="443833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548252"/>
            <a:ext cx="9404723" cy="1157718"/>
          </a:xfrm>
        </p:spPr>
        <p:txBody>
          <a:bodyPr/>
          <a:lstStyle/>
          <a:p>
            <a:pPr algn="ctr"/>
            <a:r>
              <a:rPr lang="en-IN" dirty="0"/>
              <a:t>Physical characteristics</a:t>
            </a:r>
          </a:p>
        </p:txBody>
      </p:sp>
      <p:sp>
        <p:nvSpPr>
          <p:cNvPr id="3" name="Content Placeholder 2"/>
          <p:cNvSpPr>
            <a:spLocks noGrp="1"/>
          </p:cNvSpPr>
          <p:nvPr>
            <p:ph idx="1"/>
          </p:nvPr>
        </p:nvSpPr>
        <p:spPr>
          <a:xfrm>
            <a:off x="1103312" y="2292825"/>
            <a:ext cx="9268987" cy="2729552"/>
          </a:xfrm>
        </p:spPr>
        <p:txBody>
          <a:bodyPr/>
          <a:lstStyle/>
          <a:p>
            <a:r>
              <a:rPr lang="en-IN" b="1" dirty="0"/>
              <a:t>Representation of </a:t>
            </a:r>
            <a:r>
              <a:rPr lang="en-IN" b="1" dirty="0" smtClean="0"/>
              <a:t>bits (</a:t>
            </a:r>
            <a:r>
              <a:rPr lang="en-IN" dirty="0" err="1"/>
              <a:t>Os</a:t>
            </a:r>
            <a:r>
              <a:rPr lang="en-IN" dirty="0"/>
              <a:t> and I s</a:t>
            </a:r>
            <a:r>
              <a:rPr lang="en-IN" b="1" dirty="0" smtClean="0"/>
              <a:t>).</a:t>
            </a:r>
          </a:p>
          <a:p>
            <a:r>
              <a:rPr lang="en-IN" b="1" dirty="0"/>
              <a:t>Data rate</a:t>
            </a:r>
            <a:r>
              <a:rPr lang="en-IN" b="1" dirty="0" smtClean="0"/>
              <a:t>.</a:t>
            </a:r>
          </a:p>
          <a:p>
            <a:r>
              <a:rPr lang="en-IN" b="1" dirty="0"/>
              <a:t>Physical topology</a:t>
            </a:r>
            <a:r>
              <a:rPr lang="en-IN" b="1" dirty="0" smtClean="0"/>
              <a:t>.</a:t>
            </a:r>
          </a:p>
          <a:p>
            <a:r>
              <a:rPr lang="en-IN" b="1" dirty="0"/>
              <a:t>Transmission mode</a:t>
            </a:r>
            <a:r>
              <a:rPr lang="en-IN" b="1" dirty="0" smtClean="0"/>
              <a:t>. </a:t>
            </a:r>
            <a:endParaRPr lang="en-IN" b="1" dirty="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98410"/>
          </a:xfrm>
        </p:spPr>
        <p:txBody>
          <a:bodyPr/>
          <a:lstStyle/>
          <a:p>
            <a:r>
              <a:rPr lang="en-IN" dirty="0" smtClean="0"/>
              <a:t>Firewall Vendors </a:t>
            </a:r>
            <a:endParaRPr lang="en-IN" dirty="0"/>
          </a:p>
        </p:txBody>
      </p:sp>
      <p:sp>
        <p:nvSpPr>
          <p:cNvPr id="3" name="Content Placeholder 2"/>
          <p:cNvSpPr>
            <a:spLocks noGrp="1"/>
          </p:cNvSpPr>
          <p:nvPr>
            <p:ph idx="1"/>
          </p:nvPr>
        </p:nvSpPr>
        <p:spPr>
          <a:xfrm>
            <a:off x="1978924" y="1487606"/>
            <a:ext cx="8070929" cy="4760794"/>
          </a:xfrm>
        </p:spPr>
        <p:txBody>
          <a:bodyPr/>
          <a:lstStyle/>
          <a:p>
            <a:r>
              <a:rPr lang="en-IN" sz="2400" b="1" dirty="0" smtClean="0">
                <a:latin typeface="Times New Roman" panose="02020603050405020304" pitchFamily="18" charset="0"/>
                <a:cs typeface="Times New Roman" panose="02020603050405020304" pitchFamily="18" charset="0"/>
              </a:rPr>
              <a:t>Palo Alto </a:t>
            </a:r>
          </a:p>
          <a:p>
            <a:r>
              <a:rPr lang="en-IN" sz="2400" b="1" dirty="0" smtClean="0">
                <a:latin typeface="Times New Roman" panose="02020603050405020304" pitchFamily="18" charset="0"/>
                <a:cs typeface="Times New Roman" panose="02020603050405020304" pitchFamily="18" charset="0"/>
              </a:rPr>
              <a:t>Fortinet</a:t>
            </a:r>
          </a:p>
          <a:p>
            <a:r>
              <a:rPr lang="en-IN" sz="2400" b="1" dirty="0" smtClean="0">
                <a:latin typeface="Times New Roman" panose="02020603050405020304" pitchFamily="18" charset="0"/>
                <a:cs typeface="Times New Roman" panose="02020603050405020304" pitchFamily="18" charset="0"/>
              </a:rPr>
              <a:t>Checkpoint</a:t>
            </a:r>
          </a:p>
          <a:p>
            <a:r>
              <a:rPr lang="en-IN" sz="2400" b="1" dirty="0" smtClean="0">
                <a:latin typeface="Times New Roman" panose="02020603050405020304" pitchFamily="18" charset="0"/>
                <a:cs typeface="Times New Roman" panose="02020603050405020304" pitchFamily="18" charset="0"/>
              </a:rPr>
              <a:t>CISCO</a:t>
            </a:r>
          </a:p>
          <a:p>
            <a:r>
              <a:rPr lang="en-IN" sz="2400" b="1" dirty="0">
                <a:latin typeface="Times New Roman" panose="02020603050405020304" pitchFamily="18" charset="0"/>
                <a:cs typeface="Times New Roman" panose="02020603050405020304" pitchFamily="18" charset="0"/>
              </a:rPr>
              <a:t>Juniper technologies</a:t>
            </a:r>
          </a:p>
          <a:p>
            <a:r>
              <a:rPr lang="en-IN" sz="2400" b="1" dirty="0" smtClean="0">
                <a:latin typeface="Times New Roman" panose="02020603050405020304" pitchFamily="18" charset="0"/>
                <a:cs typeface="Times New Roman" panose="02020603050405020304" pitchFamily="18" charset="0"/>
              </a:rPr>
              <a:t>Forcepoint</a:t>
            </a:r>
          </a:p>
          <a:p>
            <a:r>
              <a:rPr lang="en-IN" sz="2400" b="1" dirty="0" smtClean="0">
                <a:latin typeface="Times New Roman" panose="02020603050405020304" pitchFamily="18" charset="0"/>
                <a:cs typeface="Times New Roman" panose="02020603050405020304" pitchFamily="18" charset="0"/>
              </a:rPr>
              <a:t>SonicWALL</a:t>
            </a:r>
          </a:p>
          <a:p>
            <a:r>
              <a:rPr lang="en-IN" sz="2400" b="1" dirty="0" smtClean="0">
                <a:latin typeface="Times New Roman" panose="02020603050405020304" pitchFamily="18" charset="0"/>
                <a:cs typeface="Times New Roman" panose="02020603050405020304" pitchFamily="18" charset="0"/>
              </a:rPr>
              <a:t>Barracuda Firewall </a:t>
            </a:r>
          </a:p>
          <a:p>
            <a:r>
              <a:rPr lang="en-IN" sz="2400" b="1" dirty="0" smtClean="0">
                <a:latin typeface="Times New Roman" panose="02020603050405020304" pitchFamily="18" charset="0"/>
                <a:cs typeface="Times New Roman" panose="02020603050405020304" pitchFamily="18" charset="0"/>
              </a:rPr>
              <a:t>Cyberoam (Sophos)</a:t>
            </a:r>
            <a:endParaRPr lang="en-IN" sz="2400" b="1"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Open Source Firewall</a:t>
            </a:r>
            <a:endParaRPr lang="en-IN" dirty="0"/>
          </a:p>
        </p:txBody>
      </p:sp>
      <p:sp>
        <p:nvSpPr>
          <p:cNvPr id="3" name="Content Placeholder 2"/>
          <p:cNvSpPr>
            <a:spLocks noGrp="1"/>
          </p:cNvSpPr>
          <p:nvPr>
            <p:ph idx="1"/>
          </p:nvPr>
        </p:nvSpPr>
        <p:spPr>
          <a:xfrm>
            <a:off x="2470245" y="2033516"/>
            <a:ext cx="7579608" cy="4214883"/>
          </a:xfrm>
        </p:spPr>
        <p:txBody>
          <a:bodyPr>
            <a:normAutofit/>
          </a:bodyPr>
          <a:lstStyle/>
          <a:p>
            <a:r>
              <a:rPr lang="en-IN" sz="2400" b="1" dirty="0" err="1" smtClean="0">
                <a:latin typeface="Times New Roman" panose="02020603050405020304" pitchFamily="18" charset="0"/>
                <a:cs typeface="Times New Roman" panose="02020603050405020304" pitchFamily="18" charset="0"/>
              </a:rPr>
              <a:t>pfSense</a:t>
            </a:r>
            <a:endParaRPr lang="en-IN" sz="2400" b="1" dirty="0" smtClean="0">
              <a:latin typeface="Times New Roman" panose="02020603050405020304" pitchFamily="18" charset="0"/>
              <a:cs typeface="Times New Roman" panose="02020603050405020304" pitchFamily="18" charset="0"/>
            </a:endParaRPr>
          </a:p>
          <a:p>
            <a:r>
              <a:rPr lang="en-IN" sz="2400" b="1" dirty="0" err="1" smtClean="0">
                <a:latin typeface="Times New Roman" panose="02020603050405020304" pitchFamily="18" charset="0"/>
                <a:cs typeface="Times New Roman" panose="02020603050405020304" pitchFamily="18" charset="0"/>
              </a:rPr>
              <a:t>IPFire</a:t>
            </a:r>
            <a:endParaRPr lang="en-IN" sz="2400" b="1" dirty="0" smtClean="0">
              <a:latin typeface="Times New Roman" panose="02020603050405020304" pitchFamily="18" charset="0"/>
              <a:cs typeface="Times New Roman" panose="02020603050405020304" pitchFamily="18" charset="0"/>
            </a:endParaRPr>
          </a:p>
          <a:p>
            <a:r>
              <a:rPr lang="en-IN" sz="2400" b="1" dirty="0" err="1" smtClean="0">
                <a:latin typeface="Times New Roman" panose="02020603050405020304" pitchFamily="18" charset="0"/>
                <a:cs typeface="Times New Roman" panose="02020603050405020304" pitchFamily="18" charset="0"/>
              </a:rPr>
              <a:t>ZeroShell</a:t>
            </a:r>
            <a:endParaRPr lang="en-IN" sz="2400" b="1" dirty="0" smtClean="0">
              <a:latin typeface="Times New Roman" panose="02020603050405020304" pitchFamily="18" charset="0"/>
              <a:cs typeface="Times New Roman" panose="02020603050405020304" pitchFamily="18" charset="0"/>
            </a:endParaRPr>
          </a:p>
          <a:p>
            <a:r>
              <a:rPr lang="en-IN" sz="2400" b="1" dirty="0" err="1" smtClean="0">
                <a:latin typeface="Times New Roman" panose="02020603050405020304" pitchFamily="18" charset="0"/>
                <a:cs typeface="Times New Roman" panose="02020603050405020304" pitchFamily="18" charset="0"/>
              </a:rPr>
              <a:t>IPCop</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01227" y="1378425"/>
            <a:ext cx="9733788" cy="4250460"/>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Intrusion Detection Systems (</a:t>
            </a:r>
            <a:r>
              <a:rPr lang="en-IN" dirty="0" smtClean="0"/>
              <a:t>IDS)</a:t>
            </a:r>
          </a:p>
          <a:p>
            <a:pPr marL="0" indent="0">
              <a:buNone/>
            </a:pPr>
            <a:r>
              <a:rPr lang="en-IN" dirty="0"/>
              <a:t>	</a:t>
            </a:r>
            <a:r>
              <a:rPr lang="en-IN" dirty="0" smtClean="0"/>
              <a:t>	</a:t>
            </a:r>
            <a:r>
              <a:rPr lang="en-IN" dirty="0"/>
              <a:t>An IDS can only detect an attack. It cannot prevent </a:t>
            </a:r>
            <a:r>
              <a:rPr lang="en-IN" dirty="0" smtClean="0"/>
              <a:t>attacks.</a:t>
            </a:r>
          </a:p>
          <a:p>
            <a:pPr marL="0" indent="0">
              <a:buNone/>
            </a:pPr>
            <a:endParaRPr lang="en-IN" dirty="0"/>
          </a:p>
          <a:p>
            <a:pPr marL="0" indent="0">
              <a:buNone/>
            </a:pPr>
            <a:r>
              <a:rPr lang="en-IN" dirty="0"/>
              <a:t>The two primary methods of detection are </a:t>
            </a:r>
            <a:r>
              <a:rPr lang="en-IN" b="1" dirty="0">
                <a:solidFill>
                  <a:srgbClr val="FF0000"/>
                </a:solidFill>
              </a:rPr>
              <a:t>signature-based</a:t>
            </a:r>
            <a:r>
              <a:rPr lang="en-IN" b="1" dirty="0"/>
              <a:t> and </a:t>
            </a:r>
            <a:r>
              <a:rPr lang="en-IN" b="1" dirty="0">
                <a:solidFill>
                  <a:srgbClr val="FF0000"/>
                </a:solidFill>
              </a:rPr>
              <a:t>anomaly-based</a:t>
            </a:r>
            <a:r>
              <a:rPr lang="en-IN" dirty="0">
                <a:solidFill>
                  <a:srgbClr val="FF0000"/>
                </a:solidFill>
              </a:rPr>
              <a:t>. </a:t>
            </a:r>
            <a:endParaRPr lang="en-IN" dirty="0" smtClean="0">
              <a:solidFill>
                <a:srgbClr val="FF0000"/>
              </a:solidFill>
            </a:endParaRPr>
          </a:p>
          <a:p>
            <a:pPr marL="0" indent="0">
              <a:buNone/>
            </a:pPr>
            <a:r>
              <a:rPr lang="en-IN" dirty="0"/>
              <a:t>IDS</a:t>
            </a:r>
            <a:r>
              <a:rPr lang="en-IN" dirty="0">
                <a:solidFill>
                  <a:srgbClr val="FF0000"/>
                </a:solidFill>
              </a:rPr>
              <a:t>(</a:t>
            </a:r>
            <a:r>
              <a:rPr lang="en-IN" b="1" dirty="0">
                <a:solidFill>
                  <a:srgbClr val="FF0000"/>
                </a:solidFill>
              </a:rPr>
              <a:t>HIDS or NIDS</a:t>
            </a:r>
            <a:r>
              <a:rPr lang="en-IN" dirty="0">
                <a:solidFill>
                  <a:srgbClr val="FF0000"/>
                </a:solidFill>
              </a:rPr>
              <a:t>) </a:t>
            </a:r>
            <a:r>
              <a:rPr lang="en-IN" dirty="0"/>
              <a:t>can detect attacks based on </a:t>
            </a:r>
            <a:r>
              <a:rPr lang="en-IN" b="1" dirty="0"/>
              <a:t>signatures, anomalies</a:t>
            </a:r>
            <a:r>
              <a:rPr lang="en-IN" dirty="0"/>
              <a:t>, or both.</a:t>
            </a:r>
            <a:endParaRPr lang="en-IN" dirty="0">
              <a:solidFill>
                <a:srgbClr val="FF0000"/>
              </a:solidFill>
            </a:endParaRP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Host-based intrusion detection system (HIDS)</a:t>
            </a:r>
            <a:r>
              <a:rPr lang="en-IN" dirty="0"/>
              <a:t/>
            </a:r>
            <a:br>
              <a:rPr lang="en-IN" dirty="0"/>
            </a:br>
            <a:endParaRPr lang="en-IN" dirty="0"/>
          </a:p>
        </p:txBody>
      </p:sp>
      <p:pic>
        <p:nvPicPr>
          <p:cNvPr id="5" name="Content Placeholder 4"/>
          <p:cNvPicPr>
            <a:picLocks noGrp="1" noChangeAspect="1"/>
          </p:cNvPicPr>
          <p:nvPr>
            <p:ph idx="1"/>
          </p:nvPr>
        </p:nvPicPr>
        <p:blipFill>
          <a:blip r:embed="rId2"/>
          <a:stretch>
            <a:fillRect/>
          </a:stretch>
        </p:blipFill>
        <p:spPr>
          <a:xfrm>
            <a:off x="1933318" y="2374711"/>
            <a:ext cx="8351764" cy="3082866"/>
          </a:xfrm>
          <a:prstGeom prst="rect">
            <a:avLst/>
          </a:prstGeom>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1551" y="1793611"/>
            <a:ext cx="8946541" cy="4195481"/>
          </a:xfrm>
        </p:spPr>
        <p:txBody>
          <a:bodyPr/>
          <a:lstStyle/>
          <a:p>
            <a:r>
              <a:rPr lang="en-IN" dirty="0"/>
              <a:t>A host-based </a:t>
            </a:r>
            <a:r>
              <a:rPr lang="en-IN" b="1" dirty="0">
                <a:hlinkClick r:id="rId2"/>
              </a:rPr>
              <a:t>intrusion detection system</a:t>
            </a:r>
            <a:r>
              <a:rPr lang="en-IN" dirty="0"/>
              <a:t> (HIDS) is additional software installed on a system such as a workstation or a server</a:t>
            </a:r>
            <a:r>
              <a:rPr lang="en-IN" dirty="0" smtClean="0"/>
              <a:t>.</a:t>
            </a:r>
          </a:p>
          <a:p>
            <a:r>
              <a:rPr lang="en-IN" dirty="0"/>
              <a:t>It provides protection to the individual host and can detect potential attacks and protect critical operating system files</a:t>
            </a:r>
            <a:r>
              <a:rPr lang="en-IN" dirty="0" smtClean="0"/>
              <a:t>.</a:t>
            </a:r>
          </a:p>
          <a:p>
            <a:endParaRPr lang="en-IN" dirty="0"/>
          </a:p>
          <a:p>
            <a:r>
              <a:rPr lang="en-IN" dirty="0"/>
              <a:t>The primary goal of any IDS is to </a:t>
            </a:r>
            <a:r>
              <a:rPr lang="en-IN" b="1" dirty="0">
                <a:solidFill>
                  <a:srgbClr val="FF0000"/>
                </a:solidFill>
              </a:rPr>
              <a:t>monitor traffic</a:t>
            </a:r>
            <a:r>
              <a:rPr lang="en-IN" b="1" dirty="0" smtClean="0">
                <a:solidFill>
                  <a:srgbClr val="FF0000"/>
                </a:solidFill>
              </a:rPr>
              <a:t>.</a:t>
            </a:r>
            <a:endParaRPr lang="en-IN" b="1" dirty="0">
              <a:solidFill>
                <a:srgbClr val="FF0000"/>
              </a:solidFill>
            </a:endParaRPr>
          </a:p>
          <a:p>
            <a:pPr marL="0" indent="0">
              <a:buNone/>
            </a:pPr>
            <a:endParaRPr lang="en-IN" dirty="0" smtClean="0"/>
          </a:p>
          <a:p>
            <a:r>
              <a:rPr lang="en-IN" dirty="0"/>
              <a:t>The role of a host IDS is passive, only gathering, identifying, logging, and alerting. </a:t>
            </a: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Network-based intrusion detection system (NIDS)</a:t>
            </a:r>
            <a:r>
              <a:rPr lang="en-IN" dirty="0"/>
              <a:t/>
            </a: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1195802" y="2088108"/>
            <a:ext cx="9612689" cy="4037640"/>
          </a:xfrm>
          <a:prstGeom prst="rect">
            <a:avLst/>
          </a:prstGeom>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 network-based intrusion detection system (NIDS) monitors activity on the network. </a:t>
            </a:r>
            <a:endParaRPr lang="en-IN" dirty="0" smtClean="0"/>
          </a:p>
          <a:p>
            <a:r>
              <a:rPr lang="en-IN" dirty="0"/>
              <a:t>These sensors gather information and report to a central monitoring server hosting a NIDS console</a:t>
            </a:r>
            <a:r>
              <a:rPr lang="en-IN" dirty="0" smtClean="0"/>
              <a:t>.</a:t>
            </a:r>
          </a:p>
          <a:p>
            <a:r>
              <a:rPr lang="en-IN" dirty="0"/>
              <a:t>NIDS is unable to decrypt encrypted traffic. In other words, it can only monitor and assess threats on the network from traffic sent in plaintext or </a:t>
            </a:r>
            <a:r>
              <a:rPr lang="en-IN" dirty="0" smtClean="0"/>
              <a:t>no encrypted </a:t>
            </a:r>
            <a:r>
              <a:rPr lang="en-IN" dirty="0"/>
              <a:t>traffic.</a:t>
            </a: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Intrusion Prevention Systems (IPS</a:t>
            </a:r>
            <a:r>
              <a:rPr lang="en-IN" dirty="0" smtClean="0"/>
              <a:t>)</a:t>
            </a:r>
            <a:endParaRPr lang="en-IN" dirty="0"/>
          </a:p>
        </p:txBody>
      </p:sp>
      <p:sp>
        <p:nvSpPr>
          <p:cNvPr id="3" name="Content Placeholder 2"/>
          <p:cNvSpPr>
            <a:spLocks noGrp="1"/>
          </p:cNvSpPr>
          <p:nvPr>
            <p:ph idx="1"/>
          </p:nvPr>
        </p:nvSpPr>
        <p:spPr/>
        <p:txBody>
          <a:bodyPr/>
          <a:lstStyle/>
          <a:p>
            <a:r>
              <a:rPr lang="en-IN" dirty="0"/>
              <a:t>IPS proactively </a:t>
            </a:r>
            <a:r>
              <a:rPr lang="en-IN" i="1" dirty="0"/>
              <a:t>deny</a:t>
            </a:r>
            <a:r>
              <a:rPr lang="en-IN" dirty="0"/>
              <a:t> network traffic based on a security profile if that packet represents a known security threat.</a:t>
            </a:r>
          </a:p>
        </p:txBody>
      </p:sp>
      <p:pic>
        <p:nvPicPr>
          <p:cNvPr id="4" name="Picture 3"/>
          <p:cNvPicPr>
            <a:picLocks noChangeAspect="1"/>
          </p:cNvPicPr>
          <p:nvPr/>
        </p:nvPicPr>
        <p:blipFill>
          <a:blip r:embed="rId2"/>
          <a:stretch>
            <a:fillRect/>
          </a:stretch>
        </p:blipFill>
        <p:spPr>
          <a:xfrm>
            <a:off x="1515399" y="3289110"/>
            <a:ext cx="9195222" cy="2488119"/>
          </a:xfrm>
          <a:prstGeom prst="rect">
            <a:avLst/>
          </a:prstGeom>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8139" y="676488"/>
            <a:ext cx="8504034" cy="594040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575548"/>
            <a:ext cx="9404723" cy="871115"/>
          </a:xfrm>
        </p:spPr>
        <p:txBody>
          <a:bodyPr/>
          <a:lstStyle/>
          <a:p>
            <a:pPr algn="ctr"/>
            <a:r>
              <a:rPr lang="en-IN" dirty="0"/>
              <a:t>Data Link Layer</a:t>
            </a:r>
          </a:p>
        </p:txBody>
      </p:sp>
      <p:sp>
        <p:nvSpPr>
          <p:cNvPr id="3" name="Content Placeholder 2"/>
          <p:cNvSpPr>
            <a:spLocks noGrp="1"/>
          </p:cNvSpPr>
          <p:nvPr>
            <p:ph idx="1"/>
          </p:nvPr>
        </p:nvSpPr>
        <p:spPr>
          <a:xfrm>
            <a:off x="645130" y="1692322"/>
            <a:ext cx="10464148" cy="4556077"/>
          </a:xfrm>
        </p:spPr>
        <p:txBody>
          <a:bodyPr/>
          <a:lstStyle/>
          <a:p>
            <a:r>
              <a:rPr lang="en-IN" dirty="0"/>
              <a:t>The Data-link layer </a:t>
            </a:r>
            <a:r>
              <a:rPr lang="en-IN" i="1" dirty="0"/>
              <a:t>packages </a:t>
            </a:r>
            <a:r>
              <a:rPr lang="en-IN" dirty="0"/>
              <a:t>the higher-layer data into </a:t>
            </a:r>
            <a:r>
              <a:rPr lang="en-IN" b="1" dirty="0"/>
              <a:t>frames</a:t>
            </a:r>
            <a:r>
              <a:rPr lang="en-IN" b="1" dirty="0" smtClean="0"/>
              <a:t>,</a:t>
            </a:r>
          </a:p>
          <a:p>
            <a:r>
              <a:rPr lang="en-IN" dirty="0"/>
              <a:t>The data-link frame contains the source and destination </a:t>
            </a:r>
            <a:r>
              <a:rPr lang="en-IN" b="1" dirty="0" smtClean="0"/>
              <a:t>hardware </a:t>
            </a:r>
            <a:r>
              <a:rPr lang="en-IN" dirty="0" smtClean="0"/>
              <a:t>(or </a:t>
            </a:r>
            <a:r>
              <a:rPr lang="en-IN" b="1" dirty="0" smtClean="0"/>
              <a:t>physical</a:t>
            </a:r>
            <a:r>
              <a:rPr lang="en-IN" dirty="0" smtClean="0"/>
              <a:t>) address</a:t>
            </a:r>
          </a:p>
          <a:p>
            <a:r>
              <a:rPr lang="en-IN" dirty="0"/>
              <a:t>The most common hardware address is the Ethernet </a:t>
            </a:r>
            <a:r>
              <a:rPr lang="en-IN" b="1" dirty="0"/>
              <a:t>MAC address.</a:t>
            </a:r>
            <a:endParaRPr lang="en-IN" dirty="0"/>
          </a:p>
        </p:txBody>
      </p:sp>
      <p:pic>
        <p:nvPicPr>
          <p:cNvPr id="5" name="Picture 4"/>
          <p:cNvPicPr>
            <a:picLocks noChangeAspect="1"/>
          </p:cNvPicPr>
          <p:nvPr/>
        </p:nvPicPr>
        <p:blipFill>
          <a:blip r:embed="rId2"/>
          <a:stretch>
            <a:fillRect/>
          </a:stretch>
        </p:blipFill>
        <p:spPr>
          <a:xfrm>
            <a:off x="993123" y="3970360"/>
            <a:ext cx="9768161" cy="1424201"/>
          </a:xfrm>
          <a:prstGeom prst="rect">
            <a:avLst/>
          </a:prstGeom>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7957" y="455218"/>
            <a:ext cx="9889183" cy="6402782"/>
          </a:xfrm>
          <a:prstGeom prst="rect">
            <a:avLst/>
          </a:prstGeom>
        </p:spPr>
      </p:pic>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652388"/>
            <a:ext cx="9404723" cy="1400530"/>
          </a:xfrm>
        </p:spPr>
        <p:txBody>
          <a:bodyPr/>
          <a:lstStyle/>
          <a:p>
            <a:r>
              <a:rPr lang="en-IN" b="1" dirty="0" smtClean="0"/>
              <a:t>Antimalware</a:t>
            </a:r>
            <a:r>
              <a:rPr lang="en-IN" b="1" dirty="0"/>
              <a:t> </a:t>
            </a:r>
            <a:br>
              <a:rPr lang="en-IN" b="1" dirty="0"/>
            </a:br>
            <a:endParaRPr lang="en-IN" dirty="0"/>
          </a:p>
        </p:txBody>
      </p:sp>
      <p:sp>
        <p:nvSpPr>
          <p:cNvPr id="3" name="Content Placeholder 2"/>
          <p:cNvSpPr>
            <a:spLocks noGrp="1"/>
          </p:cNvSpPr>
          <p:nvPr>
            <p:ph idx="1"/>
          </p:nvPr>
        </p:nvSpPr>
        <p:spPr/>
        <p:txBody>
          <a:bodyPr/>
          <a:lstStyle/>
          <a:p>
            <a:r>
              <a:rPr lang="en-IN" dirty="0"/>
              <a:t>Anti-malware is a type of software developed to scan, identify and eliminate malware, also known as malicious software, from an infected system or network</a:t>
            </a:r>
            <a:r>
              <a:rPr lang="en-IN" dirty="0" smtClean="0"/>
              <a:t>.</a:t>
            </a:r>
          </a:p>
          <a:p>
            <a:r>
              <a:rPr lang="en-IN" dirty="0"/>
              <a:t>V</a:t>
            </a:r>
            <a:r>
              <a:rPr lang="en-IN" dirty="0" smtClean="0"/>
              <a:t>ariety </a:t>
            </a:r>
            <a:r>
              <a:rPr lang="en-IN" dirty="0"/>
              <a:t>of malware that includes viruses, computer worms, </a:t>
            </a:r>
            <a:r>
              <a:rPr lang="en-IN" dirty="0">
                <a:hlinkClick r:id="rId2" tooltip="What is Ransomware?"/>
              </a:rPr>
              <a:t>ransomware</a:t>
            </a:r>
            <a:r>
              <a:rPr lang="en-IN" dirty="0"/>
              <a:t>, rootkits, spyware, </a:t>
            </a:r>
            <a:r>
              <a:rPr lang="en-IN" dirty="0" err="1"/>
              <a:t>keylogger</a:t>
            </a:r>
            <a:r>
              <a:rPr lang="en-IN" dirty="0"/>
              <a:t>, etc. </a:t>
            </a:r>
            <a:endParaRPr lang="en-IN" dirty="0" smtClean="0"/>
          </a:p>
          <a:p>
            <a:r>
              <a:rPr lang="en-IN" dirty="0"/>
              <a:t>Many antimalware-programs are designed to scan for malicious software in a computing device by using a set of archived malware signatures (blacklist). </a:t>
            </a: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Benefits of Anti-malware</a:t>
            </a:r>
            <a:br>
              <a:rPr lang="en-IN" b="1" dirty="0"/>
            </a:br>
            <a:endParaRPr lang="en-IN" dirty="0"/>
          </a:p>
        </p:txBody>
      </p:sp>
      <p:sp>
        <p:nvSpPr>
          <p:cNvPr id="3" name="Content Placeholder 2"/>
          <p:cNvSpPr>
            <a:spLocks noGrp="1"/>
          </p:cNvSpPr>
          <p:nvPr>
            <p:ph idx="1"/>
          </p:nvPr>
        </p:nvSpPr>
        <p:spPr>
          <a:xfrm>
            <a:off x="818866" y="1637732"/>
            <a:ext cx="9230987" cy="4610668"/>
          </a:xfrm>
        </p:spPr>
        <p:txBody>
          <a:bodyPr/>
          <a:lstStyle/>
          <a:p>
            <a:r>
              <a:rPr lang="en-IN" dirty="0"/>
              <a:t>Real-time protection</a:t>
            </a:r>
          </a:p>
          <a:p>
            <a:r>
              <a:rPr lang="en-IN" dirty="0"/>
              <a:t>Boot-time scan</a:t>
            </a:r>
          </a:p>
          <a:p>
            <a:r>
              <a:rPr lang="en-IN" dirty="0"/>
              <a:t>Scanning of individual files</a:t>
            </a:r>
          </a:p>
          <a:p>
            <a:r>
              <a:rPr lang="en-IN" dirty="0"/>
              <a:t>Protection of sensitive information</a:t>
            </a:r>
          </a:p>
          <a:p>
            <a:r>
              <a:rPr lang="en-IN" dirty="0"/>
              <a:t>Protection from spam and identity theft</a:t>
            </a:r>
          </a:p>
          <a:p>
            <a:r>
              <a:rPr lang="en-IN" dirty="0"/>
              <a:t>Provides robust web protection</a:t>
            </a:r>
          </a:p>
          <a:p>
            <a:r>
              <a:rPr lang="en-IN" dirty="0"/>
              <a:t>Provides quick scan of the removable device</a:t>
            </a:r>
          </a:p>
          <a:p>
            <a:r>
              <a:rPr lang="en-IN" dirty="0"/>
              <a:t>Terminates unwanted ads and spam website</a:t>
            </a:r>
          </a:p>
          <a:p>
            <a:r>
              <a:rPr lang="en-IN" dirty="0"/>
              <a:t>Improves the PC performance</a:t>
            </a:r>
          </a:p>
          <a:p>
            <a:pPr marL="0" indent="0">
              <a:buNone/>
            </a:pPr>
            <a:endParaRPr lang="en-IN" dirty="0"/>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VPN Concept</a:t>
            </a:r>
            <a:endParaRPr lang="en-IN" dirty="0"/>
          </a:p>
        </p:txBody>
      </p:sp>
      <p:pic>
        <p:nvPicPr>
          <p:cNvPr id="4" name="Content Placeholder 3"/>
          <p:cNvPicPr>
            <a:picLocks noGrp="1" noChangeAspect="1"/>
          </p:cNvPicPr>
          <p:nvPr>
            <p:ph idx="1"/>
          </p:nvPr>
        </p:nvPicPr>
        <p:blipFill>
          <a:blip r:embed="rId2"/>
          <a:stretch>
            <a:fillRect/>
          </a:stretch>
        </p:blipFill>
        <p:spPr>
          <a:xfrm>
            <a:off x="341194" y="2105601"/>
            <a:ext cx="11687033" cy="3126574"/>
          </a:xfrm>
          <a:prstGeom prst="rect">
            <a:avLst/>
          </a:prstGeom>
        </p:spPr>
      </p:pic>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VPN</a:t>
            </a:r>
            <a:endParaRPr lang="en-IN" dirty="0"/>
          </a:p>
        </p:txBody>
      </p:sp>
      <p:pic>
        <p:nvPicPr>
          <p:cNvPr id="4" name="Content Placeholder 3"/>
          <p:cNvPicPr>
            <a:picLocks noGrp="1" noChangeAspect="1"/>
          </p:cNvPicPr>
          <p:nvPr>
            <p:ph idx="1"/>
          </p:nvPr>
        </p:nvPicPr>
        <p:blipFill>
          <a:blip r:embed="rId2"/>
          <a:stretch>
            <a:fillRect/>
          </a:stretch>
        </p:blipFill>
        <p:spPr>
          <a:xfrm>
            <a:off x="646111" y="2741533"/>
            <a:ext cx="10916355" cy="3587975"/>
          </a:xfrm>
          <a:prstGeom prst="rect">
            <a:avLst/>
          </a:prstGeom>
        </p:spPr>
      </p:pic>
      <p:sp>
        <p:nvSpPr>
          <p:cNvPr id="3" name="Rectangle 2"/>
          <p:cNvSpPr/>
          <p:nvPr/>
        </p:nvSpPr>
        <p:spPr>
          <a:xfrm>
            <a:off x="918138" y="1327894"/>
            <a:ext cx="10372299" cy="1200329"/>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A virtual private network, or VPN, is an encrypted connection over the Internet from a device to a network. The encrypted connection helps ensure that sensitive data is safely transmitted. </a:t>
            </a: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7545" y="1685246"/>
            <a:ext cx="8695176" cy="5003290"/>
          </a:xfrm>
          <a:prstGeom prst="rect">
            <a:avLst/>
          </a:prstGeom>
        </p:spPr>
      </p:pic>
      <p:sp>
        <p:nvSpPr>
          <p:cNvPr id="2" name="Rectangle 1"/>
          <p:cNvSpPr/>
          <p:nvPr/>
        </p:nvSpPr>
        <p:spPr>
          <a:xfrm>
            <a:off x="998008" y="965158"/>
            <a:ext cx="8105049" cy="461665"/>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VPN technology is widely used in </a:t>
            </a:r>
            <a:r>
              <a:rPr lang="en-IN" sz="2400" b="1" dirty="0">
                <a:solidFill>
                  <a:srgbClr val="FF0000"/>
                </a:solidFill>
                <a:latin typeface="Times New Roman" panose="02020603050405020304" pitchFamily="18" charset="0"/>
                <a:cs typeface="Times New Roman" panose="02020603050405020304" pitchFamily="18" charset="0"/>
              </a:rPr>
              <a:t>corporate environments</a:t>
            </a:r>
            <a:r>
              <a:rPr lang="en-IN" sz="2400" dirty="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L</a:t>
            </a:r>
            <a:r>
              <a:rPr lang="en-IN" dirty="0" smtClean="0"/>
              <a:t>oad balancer</a:t>
            </a:r>
            <a:endParaRPr lang="en-IN" dirty="0"/>
          </a:p>
        </p:txBody>
      </p:sp>
      <p:sp>
        <p:nvSpPr>
          <p:cNvPr id="3" name="Content Placeholder 2"/>
          <p:cNvSpPr>
            <a:spLocks noGrp="1"/>
          </p:cNvSpPr>
          <p:nvPr>
            <p:ph idx="1"/>
          </p:nvPr>
        </p:nvSpPr>
        <p:spPr>
          <a:xfrm>
            <a:off x="1103312" y="1853248"/>
            <a:ext cx="9296282" cy="4395151"/>
          </a:xfrm>
        </p:spPr>
        <p:txBody>
          <a:bodyPr/>
          <a:lstStyle/>
          <a:p>
            <a:r>
              <a:rPr lang="en-IN" dirty="0"/>
              <a:t>A load balancer is a device that distributes network or application traffic across a cluster of servers. </a:t>
            </a:r>
            <a:endParaRPr lang="en-IN" dirty="0" smtClean="0"/>
          </a:p>
          <a:p>
            <a:r>
              <a:rPr lang="en-IN" dirty="0" smtClean="0"/>
              <a:t>Load </a:t>
            </a:r>
            <a:r>
              <a:rPr lang="en-IN" dirty="0"/>
              <a:t>balancing improves responsiveness and increases availability of applications.</a:t>
            </a:r>
          </a:p>
        </p:txBody>
      </p:sp>
      <p:pic>
        <p:nvPicPr>
          <p:cNvPr id="4" name="Picture 3"/>
          <p:cNvPicPr>
            <a:picLocks noChangeAspect="1"/>
          </p:cNvPicPr>
          <p:nvPr/>
        </p:nvPicPr>
        <p:blipFill>
          <a:blip r:embed="rId2"/>
          <a:stretch>
            <a:fillRect/>
          </a:stretch>
        </p:blipFill>
        <p:spPr>
          <a:xfrm>
            <a:off x="1550869" y="3476483"/>
            <a:ext cx="8848725" cy="2552700"/>
          </a:xfrm>
          <a:prstGeom prst="rect">
            <a:avLst/>
          </a:prstGeom>
        </p:spPr>
      </p:pic>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652388"/>
            <a:ext cx="9404723" cy="1400530"/>
          </a:xfrm>
        </p:spPr>
        <p:txBody>
          <a:bodyPr/>
          <a:lstStyle/>
          <a:p>
            <a:r>
              <a:rPr lang="en-IN" b="1" dirty="0"/>
              <a:t>load </a:t>
            </a:r>
            <a:r>
              <a:rPr lang="en-IN" b="1" dirty="0" smtClean="0"/>
              <a:t>balancers advantages </a:t>
            </a:r>
            <a:endParaRPr lang="en-IN" dirty="0"/>
          </a:p>
        </p:txBody>
      </p:sp>
      <p:sp>
        <p:nvSpPr>
          <p:cNvPr id="3" name="Content Placeholder 2"/>
          <p:cNvSpPr>
            <a:spLocks noGrp="1"/>
          </p:cNvSpPr>
          <p:nvPr>
            <p:ph idx="1"/>
          </p:nvPr>
        </p:nvSpPr>
        <p:spPr>
          <a:xfrm>
            <a:off x="1332402" y="2858137"/>
            <a:ext cx="8946541" cy="1836693"/>
          </a:xfrm>
        </p:spPr>
        <p:txBody>
          <a:bodyPr/>
          <a:lstStyle/>
          <a:p>
            <a:r>
              <a:rPr lang="en-IN" b="1" dirty="0"/>
              <a:t>Flexibility and </a:t>
            </a:r>
            <a:r>
              <a:rPr lang="en-IN" b="1" dirty="0" smtClean="0"/>
              <a:t>continuity</a:t>
            </a:r>
            <a:endParaRPr lang="en-IN" dirty="0"/>
          </a:p>
          <a:p>
            <a:r>
              <a:rPr lang="en-IN" b="1" dirty="0"/>
              <a:t>Seamless </a:t>
            </a:r>
            <a:r>
              <a:rPr lang="en-IN" b="1" dirty="0" smtClean="0"/>
              <a:t>redundancy</a:t>
            </a:r>
          </a:p>
          <a:p>
            <a:r>
              <a:rPr lang="en-IN" b="1" dirty="0"/>
              <a:t>Enhanced application performance</a:t>
            </a:r>
            <a:endParaRPr lang="en-IN" dirty="0"/>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85495" cy="1400530"/>
          </a:xfrm>
        </p:spPr>
        <p:txBody>
          <a:bodyPr/>
          <a:lstStyle/>
          <a:p>
            <a:r>
              <a:rPr lang="en-IN" dirty="0" smtClean="0"/>
              <a:t>End Point Security</a:t>
            </a:r>
            <a:endParaRPr lang="en-IN" dirty="0"/>
          </a:p>
        </p:txBody>
      </p:sp>
      <p:sp>
        <p:nvSpPr>
          <p:cNvPr id="3" name="Content Placeholder 2"/>
          <p:cNvSpPr>
            <a:spLocks noGrp="1"/>
          </p:cNvSpPr>
          <p:nvPr>
            <p:ph idx="1"/>
          </p:nvPr>
        </p:nvSpPr>
        <p:spPr>
          <a:xfrm>
            <a:off x="1103312" y="2052918"/>
            <a:ext cx="9664772" cy="4195481"/>
          </a:xfrm>
        </p:spPr>
        <p:txBody>
          <a:bodyPr/>
          <a:lstStyle/>
          <a:p>
            <a:r>
              <a:rPr lang="en-IN" b="1" dirty="0"/>
              <a:t>Endpoint Security (or) Endpoint Protection </a:t>
            </a:r>
            <a:r>
              <a:rPr lang="en-IN" dirty="0"/>
              <a:t>refers to the approach of protecting a business network when accessed by remote devices like smartphones, laptops, tablets or other wireless </a:t>
            </a:r>
            <a:r>
              <a:rPr lang="en-IN" dirty="0" smtClean="0"/>
              <a:t>devices.</a:t>
            </a:r>
          </a:p>
          <a:p>
            <a:pPr marL="0" indent="0">
              <a:buNone/>
            </a:pPr>
            <a:r>
              <a:rPr lang="en-IN" dirty="0" smtClean="0"/>
              <a:t>				There </a:t>
            </a:r>
            <a:r>
              <a:rPr lang="en-IN" dirty="0"/>
              <a:t>is a considerable difference between endpoint security and </a:t>
            </a:r>
            <a:r>
              <a:rPr lang="en-IN" dirty="0" smtClean="0"/>
              <a:t>antivirus.</a:t>
            </a:r>
          </a:p>
          <a:p>
            <a:pPr marL="0" indent="0">
              <a:buNone/>
            </a:pPr>
            <a:endParaRPr lang="en-IN" dirty="0"/>
          </a:p>
          <a:p>
            <a:pPr marL="0" indent="0">
              <a:buNone/>
            </a:pPr>
            <a:r>
              <a:rPr lang="en-IN" dirty="0"/>
              <a:t> </a:t>
            </a:r>
            <a:r>
              <a:rPr lang="en-IN" dirty="0" smtClean="0"/>
              <a:t>				Antivirus </a:t>
            </a:r>
            <a:r>
              <a:rPr lang="en-IN" dirty="0"/>
              <a:t>is about protecting PC(s), – single or many depending upon the type of antivirus being </a:t>
            </a:r>
            <a:r>
              <a:rPr lang="en-IN" dirty="0" smtClean="0"/>
              <a:t>deployed, whereas </a:t>
            </a:r>
            <a:r>
              <a:rPr lang="en-IN" dirty="0"/>
              <a:t>endpoint security covers the entire picture. It’s about securing every aspect of the network.</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86356" y="604535"/>
            <a:ext cx="7630850" cy="611698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Physical addressing. If frames are to be distributed to different systems on </a:t>
            </a:r>
            <a:r>
              <a:rPr lang="en-IN" dirty="0" smtClean="0"/>
              <a:t>the network</a:t>
            </a:r>
            <a:r>
              <a:rPr lang="en-IN" dirty="0"/>
              <a:t>, </a:t>
            </a:r>
            <a:endParaRPr lang="en-IN" dirty="0" smtClean="0"/>
          </a:p>
          <a:p>
            <a:r>
              <a:rPr lang="en-IN" dirty="0"/>
              <a:t>T</a:t>
            </a:r>
            <a:r>
              <a:rPr lang="en-IN" dirty="0" smtClean="0"/>
              <a:t>he </a:t>
            </a:r>
            <a:r>
              <a:rPr lang="en-IN" dirty="0"/>
              <a:t>data link layer adds a header to the frame to define the sender </a:t>
            </a:r>
            <a:r>
              <a:rPr lang="en-IN" dirty="0" smtClean="0"/>
              <a:t>and/or receiver </a:t>
            </a:r>
            <a:r>
              <a:rPr lang="en-IN" dirty="0"/>
              <a:t>of the frame</a:t>
            </a:r>
          </a:p>
        </p:txBody>
      </p:sp>
      <p:pic>
        <p:nvPicPr>
          <p:cNvPr id="5" name="Picture 4"/>
          <p:cNvPicPr>
            <a:picLocks noChangeAspect="1"/>
          </p:cNvPicPr>
          <p:nvPr/>
        </p:nvPicPr>
        <p:blipFill>
          <a:blip r:embed="rId2"/>
          <a:stretch>
            <a:fillRect/>
          </a:stretch>
        </p:blipFill>
        <p:spPr>
          <a:xfrm>
            <a:off x="2975212" y="3610105"/>
            <a:ext cx="4856329" cy="2638294"/>
          </a:xfrm>
          <a:prstGeom prst="rect">
            <a:avLst/>
          </a:prstGeom>
        </p:spPr>
      </p:pic>
      <p:sp>
        <p:nvSpPr>
          <p:cNvPr id="6" name="Rectangle 5"/>
          <p:cNvSpPr/>
          <p:nvPr/>
        </p:nvSpPr>
        <p:spPr>
          <a:xfrm>
            <a:off x="2653883" y="1359202"/>
            <a:ext cx="4988866" cy="400110"/>
          </a:xfrm>
          <a:prstGeom prst="rect">
            <a:avLst/>
          </a:prstGeom>
        </p:spPr>
        <p:txBody>
          <a:bodyPr wrap="none">
            <a:spAutoFit/>
          </a:bodyPr>
          <a:lstStyle/>
          <a:p>
            <a:pPr lvl="1"/>
            <a:r>
              <a:rPr lang="en-IN" sz="2000" b="1" dirty="0"/>
              <a:t>Protocol Data Units (PDUs) = </a:t>
            </a:r>
            <a:r>
              <a:rPr lang="en-IN" sz="2000" b="1" dirty="0" smtClean="0"/>
              <a:t>Frames</a:t>
            </a:r>
            <a:endParaRPr lang="en-IN" sz="2000" b="1"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P</a:t>
            </a:r>
            <a:r>
              <a:rPr lang="en-IN" dirty="0" smtClean="0"/>
              <a:t>rovisions </a:t>
            </a:r>
            <a:r>
              <a:rPr lang="en-IN" dirty="0"/>
              <a:t>for application </a:t>
            </a:r>
            <a:r>
              <a:rPr lang="en-IN" dirty="0" smtClean="0"/>
              <a:t>whitelisting</a:t>
            </a:r>
          </a:p>
          <a:p>
            <a:r>
              <a:rPr lang="en-IN" dirty="0"/>
              <a:t> </a:t>
            </a:r>
            <a:r>
              <a:rPr lang="en-IN" dirty="0" smtClean="0"/>
              <a:t>Network </a:t>
            </a:r>
            <a:r>
              <a:rPr lang="en-IN" dirty="0"/>
              <a:t>access </a:t>
            </a:r>
            <a:r>
              <a:rPr lang="en-IN" dirty="0" smtClean="0"/>
              <a:t>control</a:t>
            </a:r>
          </a:p>
          <a:p>
            <a:r>
              <a:rPr lang="en-IN" dirty="0"/>
              <a:t>E</a:t>
            </a:r>
            <a:r>
              <a:rPr lang="en-IN" dirty="0" smtClean="0"/>
              <a:t>ndpoint </a:t>
            </a:r>
            <a:r>
              <a:rPr lang="en-IN" dirty="0"/>
              <a:t>D</a:t>
            </a:r>
            <a:r>
              <a:rPr lang="en-IN" dirty="0" smtClean="0"/>
              <a:t>etection </a:t>
            </a:r>
            <a:r>
              <a:rPr lang="en-IN" dirty="0"/>
              <a:t>and </a:t>
            </a:r>
            <a:r>
              <a:rPr lang="en-IN" dirty="0" smtClean="0"/>
              <a:t>Response</a:t>
            </a:r>
          </a:p>
          <a:p>
            <a:r>
              <a:rPr lang="en-IN" dirty="0"/>
              <a:t> </a:t>
            </a:r>
            <a:r>
              <a:rPr lang="en-IN" dirty="0" smtClean="0"/>
              <a:t>Antivirus </a:t>
            </a:r>
            <a:r>
              <a:rPr lang="en-IN" dirty="0"/>
              <a:t>packages are simpler forms of endpoint security</a:t>
            </a:r>
            <a:r>
              <a:rPr lang="en-IN" dirty="0" smtClean="0"/>
              <a:t>.</a:t>
            </a:r>
          </a:p>
          <a:p>
            <a:pPr marL="0" indent="0">
              <a:buNone/>
            </a:pPr>
            <a:r>
              <a:rPr lang="en-IN" dirty="0"/>
              <a:t>	</a:t>
            </a:r>
            <a:r>
              <a:rPr lang="en-IN" dirty="0" smtClean="0"/>
              <a:t>	(</a:t>
            </a:r>
            <a:r>
              <a:rPr lang="en-IN" dirty="0"/>
              <a:t>Antivirus is one of the components of </a:t>
            </a:r>
            <a:r>
              <a:rPr lang="en-IN" b="1" dirty="0"/>
              <a:t>endpoint security</a:t>
            </a:r>
            <a:r>
              <a:rPr lang="en-IN" dirty="0" smtClean="0"/>
              <a:t>)</a:t>
            </a:r>
          </a:p>
          <a:p>
            <a:pPr marL="0" indent="0">
              <a:buNone/>
            </a:pPr>
            <a:r>
              <a:rPr lang="en-IN" dirty="0" smtClean="0"/>
              <a:t>Includes Many </a:t>
            </a:r>
            <a:r>
              <a:rPr lang="en-IN" dirty="0"/>
              <a:t>security tools (like Firewall, HIPS system, White Listing tools, Patching and Logging/Monitoring tools etc.,)</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a SOC?</a:t>
            </a:r>
            <a:r>
              <a:rPr lang="en-IN" dirty="0"/>
              <a:t/>
            </a:r>
            <a:br>
              <a:rPr lang="en-IN" dirty="0"/>
            </a:br>
            <a:endParaRPr lang="en-IN" dirty="0"/>
          </a:p>
        </p:txBody>
      </p:sp>
      <p:sp>
        <p:nvSpPr>
          <p:cNvPr id="3" name="Content Placeholder 2"/>
          <p:cNvSpPr>
            <a:spLocks noGrp="1"/>
          </p:cNvSpPr>
          <p:nvPr>
            <p:ph idx="1"/>
          </p:nvPr>
        </p:nvSpPr>
        <p:spPr>
          <a:xfrm>
            <a:off x="136478" y="1853248"/>
            <a:ext cx="9913375" cy="4395151"/>
          </a:xfrm>
        </p:spPr>
        <p:txBody>
          <a:bodyPr>
            <a:normAutofit/>
          </a:bodyPr>
          <a:lstStyle/>
          <a:p>
            <a:r>
              <a:rPr lang="en-IN" sz="2800" dirty="0">
                <a:solidFill>
                  <a:schemeClr val="tx1">
                    <a:lumMod val="95000"/>
                  </a:schemeClr>
                </a:solidFill>
                <a:latin typeface="Times New Roman" panose="02020603050405020304" pitchFamily="18" charset="0"/>
                <a:cs typeface="Times New Roman" panose="02020603050405020304" pitchFamily="18" charset="0"/>
              </a:rPr>
              <a:t>A SOC is a team primarily composed of security analysts organized to detect, </a:t>
            </a:r>
            <a:r>
              <a:rPr lang="en-IN" sz="2800" dirty="0" err="1">
                <a:solidFill>
                  <a:schemeClr val="tx1">
                    <a:lumMod val="95000"/>
                  </a:schemeClr>
                </a:solidFill>
                <a:latin typeface="Times New Roman" panose="02020603050405020304" pitchFamily="18" charset="0"/>
                <a:cs typeface="Times New Roman" panose="02020603050405020304" pitchFamily="18" charset="0"/>
              </a:rPr>
              <a:t>analyze</a:t>
            </a:r>
            <a:r>
              <a:rPr lang="en-IN" sz="2800" dirty="0">
                <a:solidFill>
                  <a:schemeClr val="tx1">
                    <a:lumMod val="95000"/>
                  </a:schemeClr>
                </a:solidFill>
                <a:latin typeface="Times New Roman" panose="02020603050405020304" pitchFamily="18" charset="0"/>
                <a:cs typeface="Times New Roman" panose="02020603050405020304" pitchFamily="18" charset="0"/>
              </a:rPr>
              <a:t>, respond to, report on, and prevent cybersecurity incidents</a:t>
            </a:r>
            <a:r>
              <a:rPr lang="en-IN" sz="2800" dirty="0" smtClean="0">
                <a:solidFill>
                  <a:schemeClr val="tx1">
                    <a:lumMod val="95000"/>
                  </a:schemeClr>
                </a:solidFill>
                <a:latin typeface="Times New Roman" panose="02020603050405020304" pitchFamily="18" charset="0"/>
                <a:cs typeface="Times New Roman" panose="02020603050405020304" pitchFamily="18" charset="0"/>
              </a:rPr>
              <a:t>.</a:t>
            </a:r>
          </a:p>
          <a:p>
            <a:endParaRPr lang="en-IN" sz="2800" dirty="0">
              <a:solidFill>
                <a:schemeClr val="tx1">
                  <a:lumMod val="95000"/>
                </a:schemeClr>
              </a:solidFill>
              <a:latin typeface="Times New Roman" panose="02020603050405020304" pitchFamily="18" charset="0"/>
              <a:cs typeface="Times New Roman" panose="02020603050405020304" pitchFamily="18" charset="0"/>
            </a:endParaRPr>
          </a:p>
          <a:p>
            <a:r>
              <a:rPr lang="en-IN" sz="2800" dirty="0">
                <a:solidFill>
                  <a:schemeClr val="tx1">
                    <a:lumMod val="95000"/>
                  </a:schemeClr>
                </a:solidFill>
                <a:latin typeface="Times New Roman" panose="02020603050405020304" pitchFamily="18" charset="0"/>
                <a:cs typeface="Times New Roman" panose="02020603050405020304" pitchFamily="18" charset="0"/>
              </a:rPr>
              <a:t>The practice of </a:t>
            </a:r>
            <a:r>
              <a:rPr lang="en-IN" sz="2800" dirty="0" err="1">
                <a:solidFill>
                  <a:schemeClr val="tx1">
                    <a:lumMod val="95000"/>
                  </a:schemeClr>
                </a:solidFill>
                <a:latin typeface="Times New Roman" panose="02020603050405020304" pitchFamily="18" charset="0"/>
                <a:cs typeface="Times New Roman" panose="02020603050405020304" pitchFamily="18" charset="0"/>
              </a:rPr>
              <a:t>defense</a:t>
            </a:r>
            <a:r>
              <a:rPr lang="en-IN" sz="2800" dirty="0">
                <a:solidFill>
                  <a:schemeClr val="tx1">
                    <a:lumMod val="95000"/>
                  </a:schemeClr>
                </a:solidFill>
                <a:latin typeface="Times New Roman" panose="02020603050405020304" pitchFamily="18" charset="0"/>
                <a:cs typeface="Times New Roman" panose="02020603050405020304" pitchFamily="18" charset="0"/>
              </a:rPr>
              <a:t> against unauthorized activity within computer networks, including </a:t>
            </a:r>
            <a:r>
              <a:rPr lang="en-IN" sz="2800" b="1" dirty="0">
                <a:solidFill>
                  <a:schemeClr val="tx1">
                    <a:lumMod val="95000"/>
                  </a:schemeClr>
                </a:solidFill>
                <a:latin typeface="Times New Roman" panose="02020603050405020304" pitchFamily="18" charset="0"/>
                <a:cs typeface="Times New Roman" panose="02020603050405020304" pitchFamily="18" charset="0"/>
              </a:rPr>
              <a:t>monitoring, detection, analysis (such as trend and pattern analysis), and response and restoration activities.</a:t>
            </a:r>
            <a:endParaRPr lang="en-IN" sz="28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spTree>
    <p:extLst>
      <p:ext uri="{BB962C8B-B14F-4D97-AF65-F5344CB8AC3E}">
        <p14:creationId xmlns:p14="http://schemas.microsoft.com/office/powerpoint/2010/main" val="216548803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65881" y="682388"/>
            <a:ext cx="11454689" cy="5566011"/>
          </a:xfrm>
          <a:prstGeom prst="rect">
            <a:avLst/>
          </a:prstGeom>
        </p:spPr>
      </p:pic>
    </p:spTree>
    <p:extLst>
      <p:ext uri="{BB962C8B-B14F-4D97-AF65-F5344CB8AC3E}">
        <p14:creationId xmlns:p14="http://schemas.microsoft.com/office/powerpoint/2010/main" val="4161434509"/>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646111" y="608677"/>
            <a:ext cx="9739312" cy="5538040"/>
          </a:xfrm>
          <a:prstGeom prst="rect">
            <a:avLst/>
          </a:prstGeom>
        </p:spPr>
      </p:pic>
    </p:spTree>
    <p:extLst>
      <p:ext uri="{BB962C8B-B14F-4D97-AF65-F5344CB8AC3E}">
        <p14:creationId xmlns:p14="http://schemas.microsoft.com/office/powerpoint/2010/main" val="37376230"/>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792196" y="1077550"/>
            <a:ext cx="10792479" cy="4600294"/>
          </a:xfrm>
          <a:prstGeom prst="rect">
            <a:avLst/>
          </a:prstGeom>
        </p:spPr>
      </p:pic>
    </p:spTree>
    <p:extLst>
      <p:ext uri="{BB962C8B-B14F-4D97-AF65-F5344CB8AC3E}">
        <p14:creationId xmlns:p14="http://schemas.microsoft.com/office/powerpoint/2010/main" val="153052758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545910" y="327947"/>
            <a:ext cx="10536427" cy="5887115"/>
          </a:xfrm>
          <a:prstGeom prst="rect">
            <a:avLst/>
          </a:prstGeom>
        </p:spPr>
      </p:pic>
    </p:spTree>
    <p:extLst>
      <p:ext uri="{BB962C8B-B14F-4D97-AF65-F5344CB8AC3E}">
        <p14:creationId xmlns:p14="http://schemas.microsoft.com/office/powerpoint/2010/main" val="322596145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782199" y="700292"/>
            <a:ext cx="9719114" cy="4990896"/>
          </a:xfrm>
          <a:prstGeom prst="rect">
            <a:avLst/>
          </a:prstGeom>
        </p:spPr>
      </p:pic>
    </p:spTree>
    <p:extLst>
      <p:ext uri="{BB962C8B-B14F-4D97-AF65-F5344CB8AC3E}">
        <p14:creationId xmlns:p14="http://schemas.microsoft.com/office/powerpoint/2010/main" val="770672980"/>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482785" y="628117"/>
            <a:ext cx="7731373" cy="5706754"/>
          </a:xfrm>
          <a:prstGeom prst="rect">
            <a:avLst/>
          </a:prstGeom>
        </p:spPr>
      </p:pic>
    </p:spTree>
    <p:extLst>
      <p:ext uri="{BB962C8B-B14F-4D97-AF65-F5344CB8AC3E}">
        <p14:creationId xmlns:p14="http://schemas.microsoft.com/office/powerpoint/2010/main" val="2061414921"/>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943271" y="33472"/>
            <a:ext cx="9106582" cy="6688450"/>
          </a:xfrm>
          <a:prstGeom prst="rect">
            <a:avLst/>
          </a:prstGeom>
        </p:spPr>
      </p:pic>
    </p:spTree>
    <p:extLst>
      <p:ext uri="{BB962C8B-B14F-4D97-AF65-F5344CB8AC3E}">
        <p14:creationId xmlns:p14="http://schemas.microsoft.com/office/powerpoint/2010/main" val="1855566066"/>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6111" y="1610436"/>
            <a:ext cx="10770854" cy="4255152"/>
          </a:xfrm>
          <a:prstGeom prst="rect">
            <a:avLst/>
          </a:prstGeom>
        </p:spPr>
      </p:pic>
    </p:spTree>
    <p:extLst>
      <p:ext uri="{BB962C8B-B14F-4D97-AF65-F5344CB8AC3E}">
        <p14:creationId xmlns:p14="http://schemas.microsoft.com/office/powerpoint/2010/main" val="9793541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777921"/>
            <a:ext cx="9404723" cy="1034383"/>
          </a:xfrm>
        </p:spPr>
        <p:txBody>
          <a:bodyPr/>
          <a:lstStyle/>
          <a:p>
            <a:pPr algn="ctr"/>
            <a:r>
              <a:rPr lang="en-IN" dirty="0"/>
              <a:t>Network Layer</a:t>
            </a:r>
          </a:p>
        </p:txBody>
      </p:sp>
      <p:sp>
        <p:nvSpPr>
          <p:cNvPr id="3" name="Content Placeholder 2"/>
          <p:cNvSpPr>
            <a:spLocks noGrp="1"/>
          </p:cNvSpPr>
          <p:nvPr>
            <p:ph idx="1"/>
          </p:nvPr>
        </p:nvSpPr>
        <p:spPr/>
        <p:txBody>
          <a:bodyPr/>
          <a:lstStyle/>
          <a:p>
            <a:r>
              <a:rPr lang="en-IN" dirty="0"/>
              <a:t>The network layer is responsible for the source-to-destination delivery of a </a:t>
            </a:r>
            <a:r>
              <a:rPr lang="en-IN" dirty="0" smtClean="0"/>
              <a:t>packet, possibly </a:t>
            </a:r>
            <a:r>
              <a:rPr lang="en-IN" dirty="0"/>
              <a:t>across multiple networks (links</a:t>
            </a:r>
            <a:r>
              <a:rPr lang="en-IN" dirty="0" smtClean="0"/>
              <a:t>).</a:t>
            </a:r>
          </a:p>
          <a:p>
            <a:r>
              <a:rPr lang="en-IN" dirty="0" smtClean="0"/>
              <a:t>The network layer </a:t>
            </a:r>
            <a:r>
              <a:rPr lang="en-IN" dirty="0"/>
              <a:t>ensures that each packet gets from its point of origin to its final destination</a:t>
            </a:r>
          </a:p>
        </p:txBody>
      </p:sp>
      <p:pic>
        <p:nvPicPr>
          <p:cNvPr id="5" name="Picture 4"/>
          <p:cNvPicPr>
            <a:picLocks noChangeAspect="1"/>
          </p:cNvPicPr>
          <p:nvPr/>
        </p:nvPicPr>
        <p:blipFill>
          <a:blip r:embed="rId2"/>
          <a:stretch>
            <a:fillRect/>
          </a:stretch>
        </p:blipFill>
        <p:spPr>
          <a:xfrm>
            <a:off x="2310842" y="3862316"/>
            <a:ext cx="7884036" cy="1364667"/>
          </a:xfrm>
          <a:prstGeom prst="rect">
            <a:avLst/>
          </a:prstGeom>
        </p:spPr>
      </p:pic>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Security Information and Event Management (SIEM)</a:t>
            </a:r>
            <a:endParaRPr lang="en-IN" dirty="0"/>
          </a:p>
        </p:txBody>
      </p:sp>
      <p:sp>
        <p:nvSpPr>
          <p:cNvPr id="3" name="Content Placeholder 2"/>
          <p:cNvSpPr>
            <a:spLocks noGrp="1"/>
          </p:cNvSpPr>
          <p:nvPr>
            <p:ph idx="1"/>
          </p:nvPr>
        </p:nvSpPr>
        <p:spPr/>
        <p:txBody>
          <a:bodyPr/>
          <a:lstStyle/>
          <a:p>
            <a:pPr marL="0" indent="0">
              <a:buNone/>
            </a:pPr>
            <a:r>
              <a:rPr lang="en-IN" dirty="0" smtClean="0"/>
              <a:t>				</a:t>
            </a:r>
            <a:r>
              <a:rPr lang="en-IN" sz="2400" dirty="0" smtClean="0">
                <a:latin typeface="Calibri" panose="020F0502020204030204" pitchFamily="34" charset="0"/>
                <a:cs typeface="Calibri" panose="020F0502020204030204" pitchFamily="34" charset="0"/>
              </a:rPr>
              <a:t>		Security </a:t>
            </a:r>
            <a:r>
              <a:rPr lang="en-IN" sz="2400" dirty="0">
                <a:latin typeface="Calibri" panose="020F0502020204030204" pitchFamily="34" charset="0"/>
                <a:cs typeface="Calibri" panose="020F0502020204030204" pitchFamily="34" charset="0"/>
              </a:rPr>
              <a:t>professionals are often faced with the challenge </a:t>
            </a:r>
            <a:r>
              <a:rPr lang="en-IN" sz="2400" dirty="0" smtClean="0">
                <a:latin typeface="Calibri" panose="020F0502020204030204" pitchFamily="34" charset="0"/>
                <a:cs typeface="Calibri" panose="020F0502020204030204" pitchFamily="34" charset="0"/>
              </a:rPr>
              <a:t>of handling </a:t>
            </a:r>
            <a:r>
              <a:rPr lang="en-IN" sz="2400" dirty="0">
                <a:latin typeface="Calibri" panose="020F0502020204030204" pitchFamily="34" charset="0"/>
                <a:cs typeface="Calibri" panose="020F0502020204030204" pitchFamily="34" charset="0"/>
              </a:rPr>
              <a:t>a massive volume of event logs, security logs, </a:t>
            </a:r>
            <a:r>
              <a:rPr lang="en-IN" sz="2400" dirty="0" smtClean="0">
                <a:latin typeface="Calibri" panose="020F0502020204030204" pitchFamily="34" charset="0"/>
                <a:cs typeface="Calibri" panose="020F0502020204030204" pitchFamily="34" charset="0"/>
              </a:rPr>
              <a:t>network flow </a:t>
            </a:r>
            <a:r>
              <a:rPr lang="en-IN" sz="2400" dirty="0">
                <a:latin typeface="Calibri" panose="020F0502020204030204" pitchFamily="34" charset="0"/>
                <a:cs typeface="Calibri" panose="020F0502020204030204" pitchFamily="34" charset="0"/>
              </a:rPr>
              <a:t>data, SNMP information, and a variety of other </a:t>
            </a:r>
            <a:r>
              <a:rPr lang="en-IN" sz="2400" dirty="0" smtClean="0">
                <a:latin typeface="Calibri" panose="020F0502020204030204" pitchFamily="34" charset="0"/>
                <a:cs typeface="Calibri" panose="020F0502020204030204" pitchFamily="34" charset="0"/>
              </a:rPr>
              <a:t>information</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			The </a:t>
            </a:r>
            <a:r>
              <a:rPr lang="en-IN" sz="2400" dirty="0">
                <a:latin typeface="Calibri" panose="020F0502020204030204" pitchFamily="34" charset="0"/>
                <a:cs typeface="Calibri" panose="020F0502020204030204" pitchFamily="34" charset="0"/>
              </a:rPr>
              <a:t>need to store, correlate, and </a:t>
            </a:r>
            <a:r>
              <a:rPr lang="en-IN" sz="2400" dirty="0" err="1">
                <a:latin typeface="Calibri" panose="020F0502020204030204" pitchFamily="34" charset="0"/>
                <a:cs typeface="Calibri" panose="020F0502020204030204" pitchFamily="34" charset="0"/>
              </a:rPr>
              <a:t>analyze</a:t>
            </a:r>
            <a:r>
              <a:rPr lang="en-IN" sz="2400" dirty="0">
                <a:latin typeface="Calibri" panose="020F0502020204030204" pitchFamily="34" charset="0"/>
                <a:cs typeface="Calibri" panose="020F0502020204030204" pitchFamily="34" charset="0"/>
              </a:rPr>
              <a:t> all of this information </a:t>
            </a:r>
            <a:r>
              <a:rPr lang="en-IN" sz="2400" dirty="0" smtClean="0">
                <a:latin typeface="Calibri" panose="020F0502020204030204" pitchFamily="34" charset="0"/>
                <a:cs typeface="Calibri" panose="020F0502020204030204" pitchFamily="34" charset="0"/>
              </a:rPr>
              <a:t>led to </a:t>
            </a:r>
            <a:r>
              <a:rPr lang="en-IN" sz="2400" dirty="0">
                <a:latin typeface="Calibri" panose="020F0502020204030204" pitchFamily="34" charset="0"/>
                <a:cs typeface="Calibri" panose="020F0502020204030204" pitchFamily="34" charset="0"/>
              </a:rPr>
              <a:t>the creation of security information and event </a:t>
            </a:r>
            <a:r>
              <a:rPr lang="en-IN" sz="2400" dirty="0" smtClean="0">
                <a:latin typeface="Calibri" panose="020F0502020204030204" pitchFamily="34" charset="0"/>
                <a:cs typeface="Calibri" panose="020F0502020204030204" pitchFamily="34" charset="0"/>
              </a:rPr>
              <a:t>management tools</a:t>
            </a:r>
            <a:r>
              <a:rPr lang="en-IN" sz="2400" dirty="0">
                <a:latin typeface="Calibri" panose="020F0502020204030204" pitchFamily="34" charset="0"/>
                <a:cs typeface="Calibri" panose="020F0502020204030204" pitchFamily="34" charset="0"/>
              </a:rPr>
              <a:t>, or </a:t>
            </a:r>
            <a:r>
              <a:rPr lang="en-IN" sz="2400" i="1" dirty="0">
                <a:latin typeface="Calibri" panose="020F0502020204030204" pitchFamily="34" charset="0"/>
                <a:cs typeface="Calibri" panose="020F0502020204030204" pitchFamily="34" charset="0"/>
              </a:rPr>
              <a:t>SIEM </a:t>
            </a:r>
            <a:r>
              <a:rPr lang="en-IN" sz="2400" dirty="0">
                <a:latin typeface="Calibri" panose="020F0502020204030204" pitchFamily="34" charset="0"/>
                <a:cs typeface="Calibri" panose="020F0502020204030204" pitchFamily="34" charset="0"/>
              </a:rPr>
              <a:t>software and appliances.</a:t>
            </a:r>
          </a:p>
        </p:txBody>
      </p:sp>
    </p:spTree>
    <p:extLst>
      <p:ext uri="{BB962C8B-B14F-4D97-AF65-F5344CB8AC3E}">
        <p14:creationId xmlns:p14="http://schemas.microsoft.com/office/powerpoint/2010/main" val="2373065390"/>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3563" y="3131090"/>
            <a:ext cx="8946541" cy="1454557"/>
          </a:xfrm>
        </p:spPr>
        <p:txBody>
          <a:bodyPr/>
          <a:lstStyle/>
          <a:p>
            <a:pPr marL="0" indent="0">
              <a:buNone/>
            </a:pPr>
            <a:r>
              <a:rPr lang="en-IN" dirty="0" smtClean="0"/>
              <a:t>					SIEM </a:t>
            </a:r>
            <a:r>
              <a:rPr lang="en-IN" dirty="0"/>
              <a:t>systems covered include </a:t>
            </a:r>
            <a:r>
              <a:rPr lang="en-IN" dirty="0" err="1"/>
              <a:t>ArcSight</a:t>
            </a:r>
            <a:r>
              <a:rPr lang="en-IN" dirty="0"/>
              <a:t>, </a:t>
            </a:r>
            <a:r>
              <a:rPr lang="en-IN" dirty="0" err="1"/>
              <a:t>QRadar</a:t>
            </a:r>
            <a:r>
              <a:rPr lang="en-IN" dirty="0"/>
              <a:t>, </a:t>
            </a:r>
            <a:r>
              <a:rPr lang="en-IN" dirty="0" err="1" smtClean="0"/>
              <a:t>Splunk</a:t>
            </a:r>
            <a:r>
              <a:rPr lang="en-IN" dirty="0" smtClean="0"/>
              <a:t>, </a:t>
            </a:r>
            <a:r>
              <a:rPr lang="en-IN" dirty="0" err="1" smtClean="0"/>
              <a:t>AlienVault</a:t>
            </a:r>
            <a:r>
              <a:rPr lang="en-IN" dirty="0"/>
              <a:t>, and </a:t>
            </a:r>
            <a:r>
              <a:rPr lang="en-IN" dirty="0" err="1"/>
              <a:t>AlienVault’s</a:t>
            </a:r>
            <a:r>
              <a:rPr lang="en-IN" dirty="0"/>
              <a:t> open source SIM, OSSIM.</a:t>
            </a:r>
          </a:p>
        </p:txBody>
      </p:sp>
    </p:spTree>
    <p:extLst>
      <p:ext uri="{BB962C8B-B14F-4D97-AF65-F5344CB8AC3E}">
        <p14:creationId xmlns:p14="http://schemas.microsoft.com/office/powerpoint/2010/main" val="1203409011"/>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1195" y="614714"/>
            <a:ext cx="10921472" cy="5949859"/>
          </a:xfrm>
          <a:prstGeom prst="rect">
            <a:avLst/>
          </a:prstGeom>
        </p:spPr>
      </p:pic>
    </p:spTree>
    <p:extLst>
      <p:ext uri="{BB962C8B-B14F-4D97-AF65-F5344CB8AC3E}">
        <p14:creationId xmlns:p14="http://schemas.microsoft.com/office/powerpoint/2010/main" val="2419527330"/>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254078" y="123828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a:xfrm>
            <a:off x="495988" y="602843"/>
            <a:ext cx="7883738" cy="635438"/>
          </a:xfrm>
        </p:spPr>
        <p:txBody>
          <a:bodyPr/>
          <a:lstStyle/>
          <a:p>
            <a:r>
              <a:rPr lang="en-IN" sz="2800" b="1" dirty="0" smtClean="0">
                <a:solidFill>
                  <a:srgbClr val="FF0000"/>
                </a:solidFill>
              </a:rPr>
              <a:t>SIEM Life Cycle</a:t>
            </a:r>
            <a:endParaRPr lang="en-IN" sz="28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289870"/>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987" y="602843"/>
            <a:ext cx="9404723" cy="1400530"/>
          </a:xfrm>
        </p:spPr>
        <p:txBody>
          <a:bodyPr/>
          <a:lstStyle/>
          <a:p>
            <a:r>
              <a:rPr lang="en-IN" dirty="0"/>
              <a:t> </a:t>
            </a:r>
            <a:r>
              <a:rPr lang="en-IN" sz="4400" b="1" dirty="0">
                <a:solidFill>
                  <a:srgbClr val="FF0000"/>
                </a:solidFill>
                <a:latin typeface="Calibri" panose="020F0502020204030204" pitchFamily="34" charset="0"/>
                <a:cs typeface="Calibri" panose="020F0502020204030204" pitchFamily="34" charset="0"/>
              </a:rPr>
              <a:t>S</a:t>
            </a:r>
            <a:r>
              <a:rPr lang="en-IN" sz="4400" b="1" dirty="0" smtClean="0">
                <a:solidFill>
                  <a:srgbClr val="FF0000"/>
                </a:solidFill>
                <a:latin typeface="Calibri" panose="020F0502020204030204" pitchFamily="34" charset="0"/>
                <a:cs typeface="Calibri" panose="020F0502020204030204" pitchFamily="34" charset="0"/>
              </a:rPr>
              <a:t>ecurity </a:t>
            </a:r>
            <a:r>
              <a:rPr lang="en-IN" sz="4400" b="1" dirty="0">
                <a:solidFill>
                  <a:srgbClr val="FF0000"/>
                </a:solidFill>
                <a:latin typeface="Calibri" panose="020F0502020204030204" pitchFamily="34" charset="0"/>
                <a:cs typeface="Calibri" panose="020F0502020204030204" pitchFamily="34" charset="0"/>
              </a:rPr>
              <a:t>event logs</a:t>
            </a:r>
          </a:p>
        </p:txBody>
      </p:sp>
      <p:sp>
        <p:nvSpPr>
          <p:cNvPr id="3" name="Content Placeholder 2"/>
          <p:cNvSpPr>
            <a:spLocks noGrp="1"/>
          </p:cNvSpPr>
          <p:nvPr>
            <p:ph idx="1"/>
          </p:nvPr>
        </p:nvSpPr>
        <p:spPr>
          <a:xfrm>
            <a:off x="818866" y="1842448"/>
            <a:ext cx="9230987" cy="4405951"/>
          </a:xfrm>
        </p:spPr>
        <p:txBody>
          <a:bodyPr>
            <a:normAutofit/>
          </a:bodyPr>
          <a:lstStyle/>
          <a:p>
            <a:pPr marL="0" indent="0">
              <a:buNone/>
            </a:pPr>
            <a:r>
              <a:rPr lang="en-IN" sz="1800" dirty="0" smtClean="0"/>
              <a:t>				These </a:t>
            </a:r>
            <a:r>
              <a:rPr lang="en-IN" sz="1800" dirty="0"/>
              <a:t>logs are primarily used to help with detection of potential cyber security incidents and / or their investigation</a:t>
            </a:r>
            <a:r>
              <a:rPr lang="en-IN" sz="1800" dirty="0" smtClean="0"/>
              <a:t>.</a:t>
            </a:r>
          </a:p>
          <a:p>
            <a:pPr marL="0" indent="0">
              <a:buNone/>
            </a:pPr>
            <a:endParaRPr lang="en-IN" sz="1800" dirty="0"/>
          </a:p>
          <a:p>
            <a:pPr marL="0" indent="0">
              <a:buNone/>
            </a:pPr>
            <a:r>
              <a:rPr lang="en-IN" sz="1800" b="1" dirty="0" smtClean="0">
                <a:solidFill>
                  <a:srgbClr val="FF0000"/>
                </a:solidFill>
                <a:latin typeface="Calibri" panose="020F0502020204030204" pitchFamily="34" charset="0"/>
                <a:cs typeface="Calibri" panose="020F0502020204030204" pitchFamily="34" charset="0"/>
              </a:rPr>
              <a:t>Standard devices to collect the logs from:</a:t>
            </a:r>
          </a:p>
          <a:p>
            <a:pPr lvl="1" indent="-342900">
              <a:buFont typeface="Wingdings" panose="05000000000000000000" pitchFamily="2" charset="2"/>
              <a:buChar char="§"/>
            </a:pPr>
            <a:r>
              <a:rPr lang="en-IN" sz="2000" dirty="0" smtClean="0">
                <a:latin typeface="Calibri" panose="020F0502020204030204" pitchFamily="34" charset="0"/>
                <a:cs typeface="Calibri" panose="020F0502020204030204" pitchFamily="34" charset="0"/>
              </a:rPr>
              <a:t>Operating System ( Ex:- Windows, Linux )</a:t>
            </a:r>
          </a:p>
          <a:p>
            <a:pPr lvl="1" indent="-342900">
              <a:buFont typeface="Wingdings" panose="05000000000000000000" pitchFamily="2" charset="2"/>
              <a:buChar char="§"/>
            </a:pPr>
            <a:r>
              <a:rPr lang="en-IN" sz="2000" dirty="0" smtClean="0">
                <a:latin typeface="Calibri" panose="020F0502020204030204" pitchFamily="34" charset="0"/>
                <a:cs typeface="Calibri" panose="020F0502020204030204" pitchFamily="34" charset="0"/>
              </a:rPr>
              <a:t>Endpoint Security Devices ( </a:t>
            </a:r>
            <a:r>
              <a:rPr lang="en-IN" sz="2000" dirty="0">
                <a:latin typeface="Calibri" panose="020F0502020204030204" pitchFamily="34" charset="0"/>
                <a:cs typeface="Calibri" panose="020F0502020204030204" pitchFamily="34" charset="0"/>
              </a:rPr>
              <a:t>E</a:t>
            </a:r>
            <a:r>
              <a:rPr lang="en-IN" sz="2000" dirty="0" smtClean="0">
                <a:latin typeface="Calibri" panose="020F0502020204030204" pitchFamily="34" charset="0"/>
                <a:cs typeface="Calibri" panose="020F0502020204030204" pitchFamily="34" charset="0"/>
              </a:rPr>
              <a:t>x:- Anti Virus )</a:t>
            </a:r>
          </a:p>
          <a:p>
            <a:pPr lvl="1" indent="-342900">
              <a:buFont typeface="Wingdings" panose="05000000000000000000" pitchFamily="2" charset="2"/>
              <a:buChar char="§"/>
            </a:pPr>
            <a:r>
              <a:rPr lang="en-IN" sz="2000" dirty="0" smtClean="0">
                <a:latin typeface="Calibri" panose="020F0502020204030204" pitchFamily="34" charset="0"/>
                <a:cs typeface="Calibri" panose="020F0502020204030204" pitchFamily="34" charset="0"/>
              </a:rPr>
              <a:t>Application Logs </a:t>
            </a:r>
          </a:p>
          <a:p>
            <a:pPr lvl="1" indent="-342900">
              <a:buFont typeface="Wingdings" panose="05000000000000000000" pitchFamily="2" charset="2"/>
              <a:buChar char="§"/>
            </a:pPr>
            <a:r>
              <a:rPr lang="en-IN" sz="2000" dirty="0" smtClean="0">
                <a:latin typeface="Calibri" panose="020F0502020204030204" pitchFamily="34" charset="0"/>
                <a:cs typeface="Calibri" panose="020F0502020204030204" pitchFamily="34" charset="0"/>
              </a:rPr>
              <a:t>Database Logs ( Ex:- SQL, Oracle )</a:t>
            </a:r>
          </a:p>
          <a:p>
            <a:pPr lvl="1" indent="-342900">
              <a:buFont typeface="Wingdings" panose="05000000000000000000" pitchFamily="2" charset="2"/>
              <a:buChar char="§"/>
            </a:pPr>
            <a:r>
              <a:rPr lang="en-IN" sz="2000" dirty="0" smtClean="0">
                <a:latin typeface="Calibri" panose="020F0502020204030204" pitchFamily="34" charset="0"/>
                <a:cs typeface="Calibri" panose="020F0502020204030204" pitchFamily="34" charset="0"/>
              </a:rPr>
              <a:t>Web server logs ( Apache, IIS )</a:t>
            </a:r>
          </a:p>
          <a:p>
            <a:pPr lvl="1" indent="-342900">
              <a:buFont typeface="Wingdings" panose="05000000000000000000" pitchFamily="2" charset="2"/>
              <a:buChar char="§"/>
            </a:pPr>
            <a:r>
              <a:rPr lang="en-IN" sz="2000" dirty="0" smtClean="0">
                <a:latin typeface="Calibri" panose="020F0502020204030204" pitchFamily="34" charset="0"/>
                <a:cs typeface="Calibri" panose="020F0502020204030204" pitchFamily="34" charset="0"/>
              </a:rPr>
              <a:t>Network Devices ( Firewall, IPS, Router, Switch. )</a:t>
            </a:r>
          </a:p>
          <a:p>
            <a:pPr lvl="1" indent="-342900">
              <a:buFont typeface="Wingdings" panose="05000000000000000000" pitchFamily="2" charset="2"/>
              <a:buChar char="§"/>
            </a:pPr>
            <a:endParaRPr lang="en-IN" sz="2000" dirty="0">
              <a:latin typeface="Calibri" panose="020F0502020204030204" pitchFamily="34" charset="0"/>
              <a:cs typeface="Calibri" panose="020F0502020204030204" pitchFamily="34" charset="0"/>
            </a:endParaRPr>
          </a:p>
          <a:p>
            <a:endParaRPr lang="en-IN" sz="1800" dirty="0"/>
          </a:p>
        </p:txBody>
      </p:sp>
    </p:spTree>
    <p:extLst>
      <p:ext uri="{BB962C8B-B14F-4D97-AF65-F5344CB8AC3E}">
        <p14:creationId xmlns:p14="http://schemas.microsoft.com/office/powerpoint/2010/main" val="367415866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6333" y="723332"/>
            <a:ext cx="9378169" cy="4474190"/>
          </a:xfrm>
        </p:spPr>
        <p:txBody>
          <a:bodyPr>
            <a:normAutofit fontScale="92500" lnSpcReduction="10000"/>
          </a:bodyPr>
          <a:lstStyle/>
          <a:p>
            <a:pPr marL="0" indent="0">
              <a:buNone/>
            </a:pPr>
            <a:r>
              <a:rPr lang="en-IN" b="1" dirty="0" smtClean="0">
                <a:solidFill>
                  <a:srgbClr val="FF0000"/>
                </a:solidFill>
              </a:rPr>
              <a:t>Types of logging levels for collection</a:t>
            </a:r>
          </a:p>
          <a:p>
            <a:pPr marL="0" indent="0">
              <a:buNone/>
            </a:pPr>
            <a:endParaRPr lang="en-IN" b="1" dirty="0" smtClean="0">
              <a:solidFill>
                <a:srgbClr val="FF0000"/>
              </a:solidFill>
            </a:endParaRPr>
          </a:p>
          <a:p>
            <a:pPr>
              <a:buFont typeface="Wingdings" panose="05000000000000000000" pitchFamily="2" charset="2"/>
              <a:buChar char="§"/>
            </a:pPr>
            <a:r>
              <a:rPr lang="en-IN" sz="2400" dirty="0" smtClean="0"/>
              <a:t>Level1- Critical</a:t>
            </a:r>
          </a:p>
          <a:p>
            <a:pPr>
              <a:buFont typeface="Wingdings" panose="05000000000000000000" pitchFamily="2" charset="2"/>
              <a:buChar char="§"/>
            </a:pPr>
            <a:r>
              <a:rPr lang="en-IN" sz="2400" dirty="0" smtClean="0"/>
              <a:t>Level2- </a:t>
            </a:r>
            <a:r>
              <a:rPr lang="en-IN" sz="2400" dirty="0"/>
              <a:t>High</a:t>
            </a:r>
          </a:p>
          <a:p>
            <a:pPr>
              <a:buFont typeface="Wingdings" panose="05000000000000000000" pitchFamily="2" charset="2"/>
              <a:buChar char="§"/>
            </a:pPr>
            <a:r>
              <a:rPr lang="en-IN" sz="2400" dirty="0"/>
              <a:t>Level3- Medium</a:t>
            </a:r>
          </a:p>
          <a:p>
            <a:pPr>
              <a:buFont typeface="Wingdings" panose="05000000000000000000" pitchFamily="2" charset="2"/>
              <a:buChar char="§"/>
            </a:pPr>
            <a:r>
              <a:rPr lang="en-IN" sz="2400" dirty="0"/>
              <a:t>Level4 – Low</a:t>
            </a:r>
          </a:p>
          <a:p>
            <a:pPr>
              <a:buFont typeface="Wingdings" panose="05000000000000000000" pitchFamily="2" charset="2"/>
              <a:buChar char="§"/>
            </a:pPr>
            <a:r>
              <a:rPr lang="en-IN" sz="2400" dirty="0"/>
              <a:t>Level5- Info</a:t>
            </a:r>
          </a:p>
          <a:p>
            <a:pPr>
              <a:buFont typeface="Wingdings" panose="05000000000000000000" pitchFamily="2" charset="2"/>
              <a:buChar char="§"/>
            </a:pPr>
            <a:r>
              <a:rPr lang="en-IN" sz="2400" dirty="0"/>
              <a:t>Level6 – Debug</a:t>
            </a:r>
          </a:p>
          <a:p>
            <a:pPr marL="0" indent="0">
              <a:buNone/>
            </a:pPr>
            <a:endParaRPr lang="en-IN" b="1" dirty="0">
              <a:solidFill>
                <a:srgbClr val="FF0000"/>
              </a:solidFill>
            </a:endParaRPr>
          </a:p>
          <a:p>
            <a:pPr marL="0" indent="0">
              <a:buNone/>
            </a:pPr>
            <a:r>
              <a:rPr lang="en-IN" b="1" dirty="0" smtClean="0">
                <a:solidFill>
                  <a:srgbClr val="FF0000"/>
                </a:solidFill>
              </a:rPr>
              <a:t>Note: </a:t>
            </a:r>
            <a:r>
              <a:rPr lang="en-IN" sz="2400" dirty="0"/>
              <a:t>Level 5 &amp; 6 are not recommended for monitoring as they do not expose any Security concerns</a:t>
            </a:r>
          </a:p>
        </p:txBody>
      </p:sp>
    </p:spTree>
    <p:extLst>
      <p:ext uri="{BB962C8B-B14F-4D97-AF65-F5344CB8AC3E}">
        <p14:creationId xmlns:p14="http://schemas.microsoft.com/office/powerpoint/2010/main" val="347407784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774210"/>
            <a:ext cx="9378169" cy="4474190"/>
          </a:xfrm>
        </p:spPr>
        <p:txBody>
          <a:bodyPr/>
          <a:lstStyle/>
          <a:p>
            <a:pPr marL="0" indent="0">
              <a:buNone/>
            </a:pPr>
            <a:r>
              <a:rPr lang="en-IN" b="1" dirty="0">
                <a:solidFill>
                  <a:srgbClr val="FF0000"/>
                </a:solidFill>
              </a:rPr>
              <a:t>Networking </a:t>
            </a:r>
            <a:r>
              <a:rPr lang="en-IN" b="1" dirty="0" smtClean="0">
                <a:solidFill>
                  <a:srgbClr val="FF0000"/>
                </a:solidFill>
              </a:rPr>
              <a:t>logs</a:t>
            </a:r>
          </a:p>
          <a:p>
            <a:pPr marL="0" indent="0">
              <a:buNone/>
            </a:pPr>
            <a:r>
              <a:rPr lang="en-IN" dirty="0"/>
              <a:t>			• Email, firewall, VPN and </a:t>
            </a:r>
            <a:r>
              <a:rPr lang="en-IN" dirty="0" err="1"/>
              <a:t>Netflow</a:t>
            </a:r>
            <a:r>
              <a:rPr lang="en-IN" dirty="0"/>
              <a:t> </a:t>
            </a:r>
            <a:r>
              <a:rPr lang="en-IN" dirty="0" smtClean="0"/>
              <a:t>logs.</a:t>
            </a:r>
          </a:p>
          <a:p>
            <a:pPr marL="0" indent="0">
              <a:buNone/>
            </a:pPr>
            <a:endParaRPr lang="en-IN" b="1" dirty="0" smtClean="0">
              <a:solidFill>
                <a:srgbClr val="FF0000"/>
              </a:solidFill>
            </a:endParaRPr>
          </a:p>
          <a:p>
            <a:pPr marL="0" indent="0">
              <a:buNone/>
            </a:pPr>
            <a:r>
              <a:rPr lang="en-IN" b="1" dirty="0" smtClean="0">
                <a:solidFill>
                  <a:srgbClr val="FF0000"/>
                </a:solidFill>
              </a:rPr>
              <a:t>Technical logs</a:t>
            </a:r>
          </a:p>
          <a:p>
            <a:pPr marL="400050" lvl="1" indent="0">
              <a:buNone/>
            </a:pPr>
            <a:r>
              <a:rPr lang="en-IN" sz="2400" dirty="0"/>
              <a:t>• HTTP proxy logs </a:t>
            </a:r>
            <a:endParaRPr lang="en-IN" sz="2400" dirty="0" smtClean="0"/>
          </a:p>
          <a:p>
            <a:pPr marL="400050" lvl="1" indent="0">
              <a:buNone/>
            </a:pPr>
            <a:r>
              <a:rPr lang="en-IN" sz="2400" dirty="0" smtClean="0"/>
              <a:t>• </a:t>
            </a:r>
            <a:r>
              <a:rPr lang="en-IN" sz="2400" dirty="0"/>
              <a:t>DNS, DHCP and FTP logs </a:t>
            </a:r>
            <a:endParaRPr lang="en-IN" sz="2400" dirty="0" smtClean="0"/>
          </a:p>
          <a:p>
            <a:pPr marL="400050" lvl="1" indent="0">
              <a:buNone/>
            </a:pPr>
            <a:r>
              <a:rPr lang="en-IN" sz="2400" dirty="0" smtClean="0"/>
              <a:t>• </a:t>
            </a:r>
            <a:r>
              <a:rPr lang="en-IN" sz="2400" dirty="0"/>
              <a:t>Web and SQL server logs </a:t>
            </a:r>
            <a:endParaRPr lang="en-IN" sz="2400" dirty="0" smtClean="0"/>
          </a:p>
          <a:p>
            <a:pPr marL="400050" lvl="1" indent="0">
              <a:buNone/>
            </a:pPr>
            <a:r>
              <a:rPr lang="en-IN" sz="2400" dirty="0" smtClean="0"/>
              <a:t>• </a:t>
            </a:r>
            <a:r>
              <a:rPr lang="en-IN" sz="2400" dirty="0" err="1"/>
              <a:t>Appflow</a:t>
            </a:r>
            <a:r>
              <a:rPr lang="en-IN" sz="2400" dirty="0"/>
              <a:t> logs</a:t>
            </a:r>
          </a:p>
        </p:txBody>
      </p:sp>
    </p:spTree>
    <p:extLst>
      <p:ext uri="{BB962C8B-B14F-4D97-AF65-F5344CB8AC3E}">
        <p14:creationId xmlns:p14="http://schemas.microsoft.com/office/powerpoint/2010/main" val="320527434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latin typeface="Calibri" panose="020F0502020204030204" pitchFamily="34" charset="0"/>
                <a:cs typeface="Calibri" panose="020F0502020204030204" pitchFamily="34" charset="0"/>
              </a:rPr>
              <a:t>Logs </a:t>
            </a:r>
            <a:r>
              <a:rPr lang="en-IN" b="1" dirty="0" smtClean="0">
                <a:solidFill>
                  <a:srgbClr val="FF0000"/>
                </a:solidFill>
                <a:latin typeface="Calibri" panose="020F0502020204030204" pitchFamily="34" charset="0"/>
                <a:cs typeface="Calibri" panose="020F0502020204030204" pitchFamily="34" charset="0"/>
              </a:rPr>
              <a:t>from security </a:t>
            </a:r>
            <a:r>
              <a:rPr lang="en-IN" b="1" dirty="0">
                <a:solidFill>
                  <a:srgbClr val="FF0000"/>
                </a:solidFill>
                <a:latin typeface="Calibri" panose="020F0502020204030204" pitchFamily="34" charset="0"/>
                <a:cs typeface="Calibri" panose="020F0502020204030204" pitchFamily="34" charset="0"/>
              </a:rPr>
              <a:t>monitoring and logging tools</a:t>
            </a:r>
            <a:r>
              <a:rPr lang="en-IN" dirty="0"/>
              <a:t/>
            </a:r>
            <a:br>
              <a:rPr lang="en-IN" dirty="0"/>
            </a:br>
            <a:endParaRPr lang="en-IN" dirty="0"/>
          </a:p>
        </p:txBody>
      </p:sp>
      <p:sp>
        <p:nvSpPr>
          <p:cNvPr id="3" name="Content Placeholder 2"/>
          <p:cNvSpPr>
            <a:spLocks noGrp="1"/>
          </p:cNvSpPr>
          <p:nvPr>
            <p:ph idx="1"/>
          </p:nvPr>
        </p:nvSpPr>
        <p:spPr>
          <a:xfrm>
            <a:off x="1596788" y="2320119"/>
            <a:ext cx="8453065" cy="3928280"/>
          </a:xfrm>
        </p:spPr>
        <p:txBody>
          <a:bodyPr>
            <a:normAutofit/>
          </a:bodyPr>
          <a:lstStyle/>
          <a:p>
            <a:pPr marL="0" indent="0">
              <a:buNone/>
            </a:pPr>
            <a:r>
              <a:rPr lang="en-IN" sz="2400" dirty="0">
                <a:latin typeface="Calibri" panose="020F0502020204030204" pitchFamily="34" charset="0"/>
                <a:cs typeface="Calibri" panose="020F0502020204030204" pitchFamily="34" charset="0"/>
              </a:rPr>
              <a:t>• Malware protection </a:t>
            </a:r>
            <a:r>
              <a:rPr lang="en-IN" sz="2400" b="1" dirty="0">
                <a:solidFill>
                  <a:srgbClr val="FF0000"/>
                </a:solidFill>
                <a:latin typeface="Calibri" panose="020F0502020204030204" pitchFamily="34" charset="0"/>
                <a:cs typeface="Calibri" panose="020F0502020204030204" pitchFamily="34" charset="0"/>
              </a:rPr>
              <a:t>(</a:t>
            </a:r>
            <a:r>
              <a:rPr lang="en-IN" sz="2400" b="1" dirty="0" err="1">
                <a:solidFill>
                  <a:srgbClr val="FF0000"/>
                </a:solidFill>
                <a:latin typeface="Calibri" panose="020F0502020204030204" pitchFamily="34" charset="0"/>
                <a:cs typeface="Calibri" panose="020F0502020204030204" pitchFamily="34" charset="0"/>
              </a:rPr>
              <a:t>eg</a:t>
            </a:r>
            <a:r>
              <a:rPr lang="en-IN" sz="2400" b="1" dirty="0">
                <a:solidFill>
                  <a:srgbClr val="FF0000"/>
                </a:solidFill>
                <a:latin typeface="Calibri" panose="020F0502020204030204" pitchFamily="34" charset="0"/>
                <a:cs typeface="Calibri" panose="020F0502020204030204" pitchFamily="34" charset="0"/>
              </a:rPr>
              <a:t>. anti-virus) </a:t>
            </a:r>
            <a:r>
              <a:rPr lang="en-IN" sz="2400" dirty="0" smtClean="0">
                <a:latin typeface="Calibri" panose="020F0502020204030204" pitchFamily="34" charset="0"/>
                <a:cs typeface="Calibri" panose="020F0502020204030204" pitchFamily="34" charset="0"/>
              </a:rPr>
              <a:t>logs</a:t>
            </a:r>
          </a:p>
          <a:p>
            <a:pPr marL="0" indent="0">
              <a:buNone/>
            </a:pPr>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Network intrusion detection systems </a:t>
            </a:r>
            <a:r>
              <a:rPr lang="en-IN" sz="2400" b="1" dirty="0">
                <a:solidFill>
                  <a:srgbClr val="FF0000"/>
                </a:solidFill>
                <a:latin typeface="Calibri" panose="020F0502020204030204" pitchFamily="34" charset="0"/>
                <a:cs typeface="Calibri" panose="020F0502020204030204" pitchFamily="34" charset="0"/>
              </a:rPr>
              <a:t>(NIDS</a:t>
            </a:r>
            <a:r>
              <a:rPr lang="en-IN" sz="2400" b="1" dirty="0" smtClean="0">
                <a:solidFill>
                  <a:srgbClr val="FF0000"/>
                </a:solidFill>
                <a:latin typeface="Calibri" panose="020F0502020204030204" pitchFamily="34" charset="0"/>
                <a:cs typeface="Calibri" panose="020F0502020204030204" pitchFamily="34" charset="0"/>
              </a:rPr>
              <a:t>)</a:t>
            </a:r>
          </a:p>
          <a:p>
            <a:pPr marL="0" indent="0">
              <a:buNone/>
            </a:pPr>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Network intrusion prevention systems</a:t>
            </a:r>
            <a:r>
              <a:rPr lang="en-IN" sz="2400" b="1" dirty="0">
                <a:solidFill>
                  <a:srgbClr val="FF0000"/>
                </a:solidFill>
                <a:latin typeface="Calibri" panose="020F0502020204030204" pitchFamily="34" charset="0"/>
                <a:cs typeface="Calibri" panose="020F0502020204030204" pitchFamily="34" charset="0"/>
              </a:rPr>
              <a:t> (NIPS</a:t>
            </a:r>
            <a:r>
              <a:rPr lang="en-IN" sz="2400" b="1" dirty="0" smtClean="0">
                <a:solidFill>
                  <a:srgbClr val="FF0000"/>
                </a:solidFill>
                <a:latin typeface="Calibri" panose="020F0502020204030204" pitchFamily="34" charset="0"/>
                <a:cs typeface="Calibri" panose="020F0502020204030204" pitchFamily="34" charset="0"/>
              </a:rPr>
              <a:t>)</a:t>
            </a:r>
          </a:p>
          <a:p>
            <a:pPr marL="0" indent="0">
              <a:buNone/>
            </a:pPr>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Data loss protection </a:t>
            </a:r>
            <a:r>
              <a:rPr lang="en-IN" sz="2400" b="1" dirty="0">
                <a:solidFill>
                  <a:srgbClr val="FF0000"/>
                </a:solidFill>
                <a:latin typeface="Calibri" panose="020F0502020204030204" pitchFamily="34" charset="0"/>
                <a:cs typeface="Calibri" panose="020F0502020204030204" pitchFamily="34" charset="0"/>
              </a:rPr>
              <a:t>(DLP</a:t>
            </a:r>
            <a:r>
              <a:rPr lang="en-IN" sz="2400" b="1" dirty="0" smtClean="0">
                <a:solidFill>
                  <a:srgbClr val="FF0000"/>
                </a:solidFill>
                <a:latin typeface="Calibri" panose="020F0502020204030204" pitchFamily="34" charset="0"/>
                <a:cs typeface="Calibri" panose="020F0502020204030204" pitchFamily="34" charset="0"/>
              </a:rPr>
              <a:t>)</a:t>
            </a:r>
          </a:p>
          <a:p>
            <a:pPr marL="0" indent="0">
              <a:buNone/>
            </a:pPr>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Tools that employ potential malware isolation and investigation techniques </a:t>
            </a:r>
            <a:r>
              <a:rPr lang="en-IN" sz="2400" b="1" dirty="0">
                <a:solidFill>
                  <a:srgbClr val="FF0000"/>
                </a:solidFill>
                <a:latin typeface="Calibri" panose="020F0502020204030204" pitchFamily="34" charset="0"/>
                <a:cs typeface="Calibri" panose="020F0502020204030204" pitchFamily="34" charset="0"/>
              </a:rPr>
              <a:t>(</a:t>
            </a:r>
            <a:r>
              <a:rPr lang="en-IN" sz="2400" b="1" dirty="0" err="1">
                <a:solidFill>
                  <a:srgbClr val="FF0000"/>
                </a:solidFill>
                <a:latin typeface="Calibri" panose="020F0502020204030204" pitchFamily="34" charset="0"/>
                <a:cs typeface="Calibri" panose="020F0502020204030204" pitchFamily="34" charset="0"/>
              </a:rPr>
              <a:t>eg</a:t>
            </a:r>
            <a:r>
              <a:rPr lang="en-IN" sz="2400" b="1" dirty="0">
                <a:solidFill>
                  <a:srgbClr val="FF0000"/>
                </a:solidFill>
                <a:latin typeface="Calibri" panose="020F0502020204030204" pitchFamily="34" charset="0"/>
                <a:cs typeface="Calibri" panose="020F0502020204030204" pitchFamily="34" charset="0"/>
              </a:rPr>
              <a:t>. sandboxing or virtual execution engines) </a:t>
            </a:r>
          </a:p>
          <a:p>
            <a:pPr marL="0" indent="0">
              <a:buNone/>
            </a:pPr>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Other relevant security management appliances or tools</a:t>
            </a:r>
          </a:p>
        </p:txBody>
      </p:sp>
    </p:spTree>
    <p:extLst>
      <p:ext uri="{BB962C8B-B14F-4D97-AF65-F5344CB8AC3E}">
        <p14:creationId xmlns:p14="http://schemas.microsoft.com/office/powerpoint/2010/main" val="2612908520"/>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785" y="1310186"/>
            <a:ext cx="10276763" cy="4938214"/>
          </a:xfrm>
        </p:spPr>
        <p:txBody>
          <a:bodyPr>
            <a:noAutofit/>
          </a:bodyPr>
          <a:lstStyle/>
          <a:p>
            <a:r>
              <a:rPr lang="en-IN" sz="2400" b="1" dirty="0">
                <a:solidFill>
                  <a:srgbClr val="FF0000"/>
                </a:solidFill>
                <a:latin typeface="Calibri" panose="020F0502020204030204" pitchFamily="34" charset="0"/>
                <a:cs typeface="Calibri" panose="020F0502020204030204" pitchFamily="34" charset="0"/>
              </a:rPr>
              <a:t>Data aggregation: </a:t>
            </a:r>
            <a:endParaRPr lang="en-IN" sz="2400" b="1" dirty="0" smtClean="0">
              <a:solidFill>
                <a:srgbClr val="FF0000"/>
              </a:solidFill>
              <a:latin typeface="Calibri" panose="020F0502020204030204" pitchFamily="34" charset="0"/>
              <a:cs typeface="Calibri" panose="020F0502020204030204" pitchFamily="34" charset="0"/>
            </a:endParaRPr>
          </a:p>
          <a:p>
            <a:pPr marL="0" indent="0">
              <a:buNone/>
            </a:pPr>
            <a:r>
              <a:rPr lang="en-IN" sz="2400" b="1" dirty="0" smtClean="0">
                <a:latin typeface="Calibri" panose="020F0502020204030204" pitchFamily="34" charset="0"/>
                <a:cs typeface="Calibri" panose="020F0502020204030204" pitchFamily="34" charset="0"/>
              </a:rPr>
              <a:t>				Log Monitoring </a:t>
            </a:r>
            <a:r>
              <a:rPr lang="en-IN" sz="2400" dirty="0" smtClean="0">
                <a:latin typeface="Calibri" panose="020F0502020204030204" pitchFamily="34" charset="0"/>
                <a:cs typeface="Calibri" panose="020F0502020204030204" pitchFamily="34" charset="0"/>
              </a:rPr>
              <a:t>aggregates </a:t>
            </a:r>
            <a:r>
              <a:rPr lang="en-IN" sz="2400" dirty="0">
                <a:latin typeface="Calibri" panose="020F0502020204030204" pitchFamily="34" charset="0"/>
                <a:cs typeface="Calibri" panose="020F0502020204030204" pitchFamily="34" charset="0"/>
              </a:rPr>
              <a:t>data from many sources, including network, security, servers, databases, applications, providing the ability to consolidate monitored data to help avoid missing crucial events</a:t>
            </a:r>
            <a:r>
              <a:rPr lang="en-IN" sz="2400" dirty="0" smtClean="0">
                <a:latin typeface="Calibri" panose="020F0502020204030204" pitchFamily="34" charset="0"/>
                <a:cs typeface="Calibri" panose="020F0502020204030204" pitchFamily="34" charset="0"/>
              </a:rPr>
              <a:t>.</a:t>
            </a:r>
          </a:p>
          <a:p>
            <a:pPr marL="0" indent="0">
              <a:buNone/>
            </a:pPr>
            <a:endParaRPr lang="en-IN" sz="2400" dirty="0">
              <a:solidFill>
                <a:srgbClr val="FF0000"/>
              </a:solidFill>
              <a:latin typeface="Calibri" panose="020F0502020204030204" pitchFamily="34" charset="0"/>
              <a:cs typeface="Calibri" panose="020F0502020204030204" pitchFamily="34" charset="0"/>
            </a:endParaRPr>
          </a:p>
          <a:p>
            <a:r>
              <a:rPr lang="en-IN" sz="2400" b="1" dirty="0" smtClean="0">
                <a:solidFill>
                  <a:srgbClr val="FF0000"/>
                </a:solidFill>
                <a:latin typeface="Calibri" panose="020F0502020204030204" pitchFamily="34" charset="0"/>
                <a:cs typeface="Calibri" panose="020F0502020204030204" pitchFamily="34" charset="0"/>
              </a:rPr>
              <a:t>Correlation:</a:t>
            </a:r>
            <a:endParaRPr lang="en-IN" sz="2400" dirty="0" smtClean="0">
              <a:solidFill>
                <a:srgbClr val="FF0000"/>
              </a:solidFill>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	</a:t>
            </a:r>
            <a:r>
              <a:rPr lang="en-IN" sz="2400" dirty="0" smtClean="0">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L</a:t>
            </a:r>
            <a:r>
              <a:rPr lang="en-IN" sz="2400" dirty="0" smtClean="0">
                <a:latin typeface="Calibri" panose="020F0502020204030204" pitchFamily="34" charset="0"/>
                <a:cs typeface="Calibri" panose="020F0502020204030204" pitchFamily="34" charset="0"/>
              </a:rPr>
              <a:t>ooks </a:t>
            </a:r>
            <a:r>
              <a:rPr lang="en-IN" sz="2400" dirty="0">
                <a:latin typeface="Calibri" panose="020F0502020204030204" pitchFamily="34" charset="0"/>
                <a:cs typeface="Calibri" panose="020F0502020204030204" pitchFamily="34" charset="0"/>
              </a:rPr>
              <a:t>for common attributes and links events together into meaningful bundles. This technology provides the ability to do a variety of correlation techniques to integrate different sources, to turn data into useful information. </a:t>
            </a:r>
            <a:endParaRPr lang="en-IN" sz="2400" dirty="0" smtClean="0">
              <a:latin typeface="Calibri" panose="020F0502020204030204" pitchFamily="34" charset="0"/>
              <a:cs typeface="Calibri" panose="020F0502020204030204" pitchFamily="34" charset="0"/>
            </a:endParaRPr>
          </a:p>
          <a:p>
            <a:pPr marL="0" indent="0">
              <a:buNone/>
            </a:pPr>
            <a:r>
              <a:rPr lang="en-IN" sz="2400" dirty="0" smtClean="0">
                <a:latin typeface="Calibri" panose="020F0502020204030204" pitchFamily="34" charset="0"/>
                <a:cs typeface="Calibri" panose="020F0502020204030204" pitchFamily="34" charset="0"/>
              </a:rPr>
              <a:t>Correlation </a:t>
            </a:r>
            <a:r>
              <a:rPr lang="en-IN" sz="2400" dirty="0">
                <a:latin typeface="Calibri" panose="020F0502020204030204" pitchFamily="34" charset="0"/>
                <a:cs typeface="Calibri" panose="020F0502020204030204" pitchFamily="34" charset="0"/>
              </a:rPr>
              <a:t>is typically a function of the Security Event Management part of a full SIEM solution</a:t>
            </a:r>
          </a:p>
        </p:txBody>
      </p:sp>
    </p:spTree>
    <p:extLst>
      <p:ext uri="{BB962C8B-B14F-4D97-AF65-F5344CB8AC3E}">
        <p14:creationId xmlns:p14="http://schemas.microsoft.com/office/powerpoint/2010/main" val="3185637219"/>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2633" y="2811439"/>
            <a:ext cx="5581933" cy="1351128"/>
          </a:xfrm>
        </p:spPr>
        <p:txBody>
          <a:bodyPr>
            <a:normAutofit/>
          </a:bodyPr>
          <a:lstStyle/>
          <a:p>
            <a:pPr marL="0" indent="0">
              <a:buNone/>
            </a:pPr>
            <a:r>
              <a:rPr lang="en-IN" sz="4400" b="1" dirty="0">
                <a:solidFill>
                  <a:srgbClr val="FF0000"/>
                </a:solidFill>
                <a:latin typeface="Calibri" panose="020F0502020204030204" pitchFamily="34" charset="0"/>
                <a:cs typeface="Calibri" panose="020F0502020204030204" pitchFamily="34" charset="0"/>
              </a:rPr>
              <a:t>Incident Management</a:t>
            </a:r>
          </a:p>
        </p:txBody>
      </p:sp>
    </p:spTree>
    <p:extLst>
      <p:ext uri="{BB962C8B-B14F-4D97-AF65-F5344CB8AC3E}">
        <p14:creationId xmlns:p14="http://schemas.microsoft.com/office/powerpoint/2010/main" val="3463437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233890" y="717375"/>
            <a:ext cx="9948310" cy="5320643"/>
          </a:xfrm>
          <a:prstGeom prst="rect">
            <a:avLst/>
          </a:prstGeom>
        </p:spPr>
      </p:pic>
    </p:spTree>
    <p:extLst>
      <p:ext uri="{BB962C8B-B14F-4D97-AF65-F5344CB8AC3E}">
        <p14:creationId xmlns:p14="http://schemas.microsoft.com/office/powerpoint/2010/main" val="2696383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542198"/>
            <a:ext cx="8946541" cy="4706202"/>
          </a:xfrm>
        </p:spPr>
        <p:txBody>
          <a:bodyPr/>
          <a:lstStyle/>
          <a:p>
            <a:r>
              <a:rPr lang="en-IN" b="1" dirty="0"/>
              <a:t>Protocol Data Units (PDUs) = </a:t>
            </a:r>
            <a:r>
              <a:rPr lang="en-IN" b="1" dirty="0" smtClean="0">
                <a:solidFill>
                  <a:srgbClr val="C00000"/>
                </a:solidFill>
              </a:rPr>
              <a:t>Packets</a:t>
            </a:r>
          </a:p>
          <a:p>
            <a:r>
              <a:rPr lang="en-IN" b="1" dirty="0" smtClean="0"/>
              <a:t> </a:t>
            </a:r>
            <a:r>
              <a:rPr lang="en-IN" dirty="0"/>
              <a:t>R</a:t>
            </a:r>
            <a:r>
              <a:rPr lang="en-IN" dirty="0" smtClean="0"/>
              <a:t>esponsibilities </a:t>
            </a:r>
            <a:r>
              <a:rPr lang="en-IN" dirty="0"/>
              <a:t>of the network </a:t>
            </a:r>
            <a:r>
              <a:rPr lang="en-IN" dirty="0" smtClean="0"/>
              <a:t>layer :-</a:t>
            </a:r>
          </a:p>
          <a:p>
            <a:pPr lvl="1"/>
            <a:r>
              <a:rPr lang="en-IN" dirty="0"/>
              <a:t>Logical </a:t>
            </a:r>
            <a:r>
              <a:rPr lang="en-IN" dirty="0" smtClean="0"/>
              <a:t>addressing</a:t>
            </a:r>
          </a:p>
          <a:p>
            <a:pPr lvl="1"/>
            <a:r>
              <a:rPr lang="en-IN" dirty="0"/>
              <a:t>Routing.</a:t>
            </a:r>
            <a:endParaRPr lang="en-IN" b="1" dirty="0"/>
          </a:p>
          <a:p>
            <a:endParaRPr lang="en-IN" dirty="0"/>
          </a:p>
        </p:txBody>
      </p:sp>
      <p:pic>
        <p:nvPicPr>
          <p:cNvPr id="6" name="Picture 5"/>
          <p:cNvPicPr>
            <a:picLocks noChangeAspect="1"/>
          </p:cNvPicPr>
          <p:nvPr/>
        </p:nvPicPr>
        <p:blipFill>
          <a:blip r:embed="rId2"/>
          <a:stretch>
            <a:fillRect/>
          </a:stretch>
        </p:blipFill>
        <p:spPr>
          <a:xfrm>
            <a:off x="2251880" y="3310491"/>
            <a:ext cx="7145456" cy="2600269"/>
          </a:xfrm>
          <a:prstGeom prst="rect">
            <a:avLst/>
          </a:prstGeom>
        </p:spPr>
      </p:pic>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LIFE CYCLE</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marL="0" indent="0">
              <a:buNone/>
            </a:pPr>
            <a:r>
              <a:rPr lang="en-US" dirty="0" smtClean="0"/>
              <a:t>THEY </a:t>
            </a:r>
            <a:r>
              <a:rPr lang="en-US" dirty="0"/>
              <a:t>ARE 6 PHASES IN INCIDENT LIFE CYCLE</a:t>
            </a:r>
            <a:r>
              <a:rPr lang="en-US" dirty="0" smtClean="0"/>
              <a:t>?</a:t>
            </a:r>
          </a:p>
          <a:p>
            <a:pPr marL="0" indent="0">
              <a:buNone/>
            </a:pPr>
            <a:endParaRPr lang="en-IN" dirty="0"/>
          </a:p>
          <a:p>
            <a:pPr lvl="1"/>
            <a:r>
              <a:rPr lang="en-US" sz="2400" dirty="0" smtClean="0"/>
              <a:t>PREPARATION</a:t>
            </a:r>
            <a:endParaRPr lang="en-IN" sz="2400" dirty="0"/>
          </a:p>
          <a:p>
            <a:pPr lvl="1"/>
            <a:r>
              <a:rPr lang="en-US" sz="2400" dirty="0"/>
              <a:t>IDENTIFICATION</a:t>
            </a:r>
            <a:endParaRPr lang="en-IN" sz="2400" dirty="0"/>
          </a:p>
          <a:p>
            <a:pPr lvl="1"/>
            <a:r>
              <a:rPr lang="en-US" sz="2400" dirty="0"/>
              <a:t>CONTAINMENT</a:t>
            </a:r>
            <a:endParaRPr lang="en-IN" sz="2400" dirty="0"/>
          </a:p>
          <a:p>
            <a:pPr lvl="1"/>
            <a:r>
              <a:rPr lang="en-US" sz="2400" dirty="0"/>
              <a:t>ERADICATION</a:t>
            </a:r>
            <a:endParaRPr lang="en-IN" sz="2400" dirty="0"/>
          </a:p>
          <a:p>
            <a:pPr lvl="1"/>
            <a:r>
              <a:rPr lang="en-US" sz="2400" dirty="0"/>
              <a:t>RECOVERY </a:t>
            </a:r>
            <a:endParaRPr lang="en-IN" sz="2400" dirty="0"/>
          </a:p>
          <a:p>
            <a:pPr lvl="1"/>
            <a:r>
              <a:rPr lang="en-US" sz="2400" dirty="0"/>
              <a:t>LESSON LEARNED</a:t>
            </a:r>
            <a:endParaRPr lang="en-IN" sz="2400" dirty="0"/>
          </a:p>
        </p:txBody>
      </p:sp>
    </p:spTree>
    <p:extLst>
      <p:ext uri="{BB962C8B-B14F-4D97-AF65-F5344CB8AC3E}">
        <p14:creationId xmlns:p14="http://schemas.microsoft.com/office/powerpoint/2010/main" val="35685928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270134" y="1152983"/>
            <a:ext cx="9611336" cy="4992902"/>
          </a:xfrm>
          <a:prstGeom prst="rect">
            <a:avLst/>
          </a:prstGeom>
        </p:spPr>
      </p:pic>
    </p:spTree>
    <p:extLst>
      <p:ext uri="{BB962C8B-B14F-4D97-AF65-F5344CB8AC3E}">
        <p14:creationId xmlns:p14="http://schemas.microsoft.com/office/powerpoint/2010/main" val="326514492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471" y="556853"/>
            <a:ext cx="9404723" cy="1400530"/>
          </a:xfrm>
        </p:spPr>
        <p:txBody>
          <a:bodyPr/>
          <a:lstStyle/>
          <a:p>
            <a:r>
              <a:rPr lang="en-IN" sz="2800" b="1" dirty="0">
                <a:solidFill>
                  <a:srgbClr val="FF0000"/>
                </a:solidFill>
                <a:latin typeface="Calibri" panose="020F0502020204030204" pitchFamily="34" charset="0"/>
                <a:cs typeface="Calibri" panose="020F0502020204030204" pitchFamily="34" charset="0"/>
              </a:rPr>
              <a:t>Listed below are some of the common terminologies that can be used to communicate the nature of the incident</a:t>
            </a:r>
            <a:r>
              <a:rPr lang="en-IN" sz="3200" b="1" dirty="0">
                <a:solidFill>
                  <a:srgbClr val="FF0000"/>
                </a:solidFill>
              </a:rPr>
              <a:t>:</a:t>
            </a:r>
            <a:r>
              <a:rPr lang="en-IN" b="1" dirty="0">
                <a:solidFill>
                  <a:srgbClr val="FF0000"/>
                </a:solidFill>
              </a:rPr>
              <a:t> </a:t>
            </a:r>
          </a:p>
        </p:txBody>
      </p:sp>
      <p:sp>
        <p:nvSpPr>
          <p:cNvPr id="3" name="Content Placeholder 2"/>
          <p:cNvSpPr>
            <a:spLocks noGrp="1"/>
          </p:cNvSpPr>
          <p:nvPr>
            <p:ph idx="1"/>
          </p:nvPr>
        </p:nvSpPr>
        <p:spPr>
          <a:xfrm>
            <a:off x="1103312" y="2052918"/>
            <a:ext cx="8946541" cy="4587033"/>
          </a:xfrm>
        </p:spPr>
        <p:txBody>
          <a:bodyPr>
            <a:noAutofit/>
          </a:bodyPr>
          <a:lstStyle/>
          <a:p>
            <a:pPr marL="0" indent="0">
              <a:buNone/>
            </a:pPr>
            <a:r>
              <a:rPr lang="en-IN" dirty="0" smtClean="0">
                <a:latin typeface="Calibri" panose="020F0502020204030204" pitchFamily="34" charset="0"/>
                <a:cs typeface="Calibri" panose="020F0502020204030204" pitchFamily="34" charset="0"/>
              </a:rPr>
              <a:t>• Intrusion </a:t>
            </a:r>
          </a:p>
          <a:p>
            <a:pPr marL="0" indent="0">
              <a:buNone/>
            </a:pPr>
            <a:r>
              <a:rPr lang="en-IN" dirty="0" smtClean="0">
                <a:latin typeface="Calibri" panose="020F0502020204030204" pitchFamily="34" charset="0"/>
                <a:cs typeface="Calibri" panose="020F0502020204030204" pitchFamily="34" charset="0"/>
              </a:rPr>
              <a:t>• Unauthorized access </a:t>
            </a:r>
          </a:p>
          <a:p>
            <a:pPr marL="0" indent="0">
              <a:buNone/>
            </a:pPr>
            <a:r>
              <a:rPr lang="en-IN" dirty="0" smtClean="0">
                <a:latin typeface="Calibri" panose="020F0502020204030204" pitchFamily="34" charset="0"/>
                <a:cs typeface="Calibri" panose="020F0502020204030204" pitchFamily="34" charset="0"/>
              </a:rPr>
              <a:t>• Compromise of system integrity</a:t>
            </a:r>
          </a:p>
          <a:p>
            <a:pPr marL="0" indent="0">
              <a:buNone/>
            </a:pPr>
            <a:r>
              <a:rPr lang="en-IN" dirty="0" smtClean="0">
                <a:latin typeface="Calibri" panose="020F0502020204030204" pitchFamily="34" charset="0"/>
                <a:cs typeface="Calibri" panose="020F0502020204030204" pitchFamily="34" charset="0"/>
              </a:rPr>
              <a:t>• Theft </a:t>
            </a:r>
          </a:p>
          <a:p>
            <a:pPr marL="0" indent="0">
              <a:buNone/>
            </a:pPr>
            <a:r>
              <a:rPr lang="en-IN" dirty="0" smtClean="0">
                <a:latin typeface="Calibri" panose="020F0502020204030204" pitchFamily="34" charset="0"/>
                <a:cs typeface="Calibri" panose="020F0502020204030204" pitchFamily="34" charset="0"/>
              </a:rPr>
              <a:t>• Web site defacement </a:t>
            </a:r>
          </a:p>
          <a:p>
            <a:pPr marL="0" indent="0">
              <a:buNone/>
            </a:pPr>
            <a:r>
              <a:rPr lang="en-IN" dirty="0" smtClean="0">
                <a:latin typeface="Calibri" panose="020F0502020204030204" pitchFamily="34" charset="0"/>
                <a:cs typeface="Calibri" panose="020F0502020204030204" pitchFamily="34" charset="0"/>
              </a:rPr>
              <a:t>• Email Hoax </a:t>
            </a:r>
          </a:p>
          <a:p>
            <a:pPr marL="0" indent="0">
              <a:buNone/>
            </a:pPr>
            <a:r>
              <a:rPr lang="en-IN" dirty="0" smtClean="0">
                <a:latin typeface="Calibri" panose="020F0502020204030204" pitchFamily="34" charset="0"/>
                <a:cs typeface="Calibri" panose="020F0502020204030204" pitchFamily="34" charset="0"/>
              </a:rPr>
              <a:t>• Denial of resources </a:t>
            </a:r>
          </a:p>
          <a:p>
            <a:pPr marL="0" indent="0">
              <a:buNone/>
            </a:pPr>
            <a:r>
              <a:rPr lang="en-IN" dirty="0" smtClean="0">
                <a:latin typeface="Calibri" panose="020F0502020204030204" pitchFamily="34" charset="0"/>
                <a:cs typeface="Calibri" panose="020F0502020204030204" pitchFamily="34" charset="0"/>
              </a:rPr>
              <a:t>• Virus • Trojan  • IP spoofing • Email SPAM </a:t>
            </a:r>
          </a:p>
          <a:p>
            <a:pPr marL="0" indent="0">
              <a:buNone/>
            </a:pPr>
            <a:r>
              <a:rPr lang="en-IN" dirty="0" smtClean="0">
                <a:latin typeface="Calibri" panose="020F0502020204030204" pitchFamily="34" charset="0"/>
                <a:cs typeface="Calibri" panose="020F0502020204030204" pitchFamily="34" charset="0"/>
              </a:rPr>
              <a:t>• Unauthorized use </a:t>
            </a:r>
          </a:p>
          <a:p>
            <a:pPr marL="0" indent="0">
              <a:buNone/>
            </a:pPr>
            <a:r>
              <a:rPr lang="en-IN" dirty="0" smtClean="0">
                <a:latin typeface="Calibri" panose="020F0502020204030204" pitchFamily="34" charset="0"/>
                <a:cs typeface="Calibri" panose="020F0502020204030204" pitchFamily="34" charset="0"/>
              </a:rPr>
              <a:t>• Port scan </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279486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5700" y="2361064"/>
            <a:ext cx="8946541" cy="2169994"/>
          </a:xfrm>
        </p:spPr>
        <p:txBody>
          <a:bodyPr>
            <a:normAutofit/>
          </a:bodyPr>
          <a:lstStyle/>
          <a:p>
            <a:pPr marL="0" indent="0">
              <a:buNone/>
            </a:pPr>
            <a:r>
              <a:rPr lang="en-IN" sz="2800" dirty="0" smtClean="0">
                <a:latin typeface="Calibri" panose="020F0502020204030204" pitchFamily="34" charset="0"/>
                <a:cs typeface="Calibri" panose="020F0502020204030204" pitchFamily="34" charset="0"/>
              </a:rPr>
              <a:t>				An </a:t>
            </a:r>
            <a:r>
              <a:rPr lang="en-IN" sz="2800" b="1" dirty="0">
                <a:solidFill>
                  <a:srgbClr val="FF0000"/>
                </a:solidFill>
                <a:latin typeface="Calibri" panose="020F0502020204030204" pitchFamily="34" charset="0"/>
                <a:cs typeface="Calibri" panose="020F0502020204030204" pitchFamily="34" charset="0"/>
              </a:rPr>
              <a:t>event</a:t>
            </a:r>
            <a:r>
              <a:rPr lang="en-IN" sz="2800" dirty="0">
                <a:solidFill>
                  <a:srgbClr val="FF0000"/>
                </a:solidFill>
                <a:latin typeface="Calibri" panose="020F0502020204030204" pitchFamily="34" charset="0"/>
                <a:cs typeface="Calibri" panose="020F0502020204030204" pitchFamily="34" charset="0"/>
              </a:rPr>
              <a:t> </a:t>
            </a:r>
            <a:r>
              <a:rPr lang="en-IN" sz="2800" dirty="0">
                <a:latin typeface="Calibri" panose="020F0502020204030204" pitchFamily="34" charset="0"/>
                <a:cs typeface="Calibri" panose="020F0502020204030204" pitchFamily="34" charset="0"/>
              </a:rPr>
              <a:t>is an observed change to the normal </a:t>
            </a:r>
            <a:r>
              <a:rPr lang="en-IN" sz="2800" dirty="0" smtClean="0">
                <a:latin typeface="Calibri" panose="020F0502020204030204" pitchFamily="34" charset="0"/>
                <a:cs typeface="Calibri" panose="020F0502020204030204" pitchFamily="34" charset="0"/>
              </a:rPr>
              <a:t>behaviour </a:t>
            </a:r>
            <a:r>
              <a:rPr lang="en-IN" sz="2800" dirty="0">
                <a:latin typeface="Calibri" panose="020F0502020204030204" pitchFamily="34" charset="0"/>
                <a:cs typeface="Calibri" panose="020F0502020204030204" pitchFamily="34" charset="0"/>
              </a:rPr>
              <a:t>of a system, environment, process, workflow or person. </a:t>
            </a:r>
            <a:r>
              <a:rPr lang="en-IN" sz="2800" b="1" i="1" dirty="0">
                <a:solidFill>
                  <a:srgbClr val="FF0000"/>
                </a:solidFill>
                <a:latin typeface="Calibri" panose="020F0502020204030204" pitchFamily="34" charset="0"/>
                <a:cs typeface="Calibri" panose="020F0502020204030204" pitchFamily="34" charset="0"/>
              </a:rPr>
              <a:t>Examples: </a:t>
            </a:r>
            <a:r>
              <a:rPr lang="en-IN" sz="2800" i="1" dirty="0">
                <a:latin typeface="Calibri" panose="020F0502020204030204" pitchFamily="34" charset="0"/>
                <a:cs typeface="Calibri" panose="020F0502020204030204" pitchFamily="34" charset="0"/>
              </a:rPr>
              <a:t>router ACLs were updated, firewall policy was pushed.</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677489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198" y="2770495"/>
            <a:ext cx="9460055" cy="2986584"/>
          </a:xfrm>
        </p:spPr>
        <p:txBody>
          <a:bodyPr>
            <a:normAutofit/>
          </a:bodyPr>
          <a:lstStyle/>
          <a:p>
            <a:pPr marL="0" indent="0">
              <a:buNone/>
            </a:pPr>
            <a:r>
              <a:rPr lang="en-IN" sz="2400" dirty="0" smtClean="0">
                <a:latin typeface="Calibri" panose="020F0502020204030204" pitchFamily="34" charset="0"/>
                <a:cs typeface="Calibri" panose="020F0502020204030204" pitchFamily="34" charset="0"/>
              </a:rPr>
              <a:t>			</a:t>
            </a:r>
            <a:r>
              <a:rPr lang="en-IN" sz="2800" dirty="0" smtClean="0">
                <a:latin typeface="Calibri" panose="020F0502020204030204" pitchFamily="34" charset="0"/>
                <a:cs typeface="Calibri" panose="020F0502020204030204" pitchFamily="34" charset="0"/>
              </a:rPr>
              <a:t>	An </a:t>
            </a:r>
            <a:r>
              <a:rPr lang="en-IN" sz="2800" dirty="0">
                <a:solidFill>
                  <a:srgbClr val="FF0000"/>
                </a:solidFill>
                <a:latin typeface="Calibri" panose="020F0502020204030204" pitchFamily="34" charset="0"/>
                <a:cs typeface="Calibri" panose="020F0502020204030204" pitchFamily="34" charset="0"/>
              </a:rPr>
              <a:t>alert </a:t>
            </a:r>
            <a:r>
              <a:rPr lang="en-IN" sz="2800" dirty="0">
                <a:latin typeface="Calibri" panose="020F0502020204030204" pitchFamily="34" charset="0"/>
                <a:cs typeface="Calibri" panose="020F0502020204030204" pitchFamily="34" charset="0"/>
              </a:rPr>
              <a:t>is a notification that a particular event (or series of events) has occurred, which is sent to responsible parties for the purpose of spawning action. </a:t>
            </a:r>
            <a:endParaRPr lang="en-IN" sz="2800" dirty="0" smtClean="0">
              <a:latin typeface="Calibri" panose="020F0502020204030204" pitchFamily="34" charset="0"/>
              <a:cs typeface="Calibri" panose="020F0502020204030204" pitchFamily="34" charset="0"/>
            </a:endParaRPr>
          </a:p>
          <a:p>
            <a:pPr marL="0" indent="0">
              <a:buNone/>
            </a:pPr>
            <a:r>
              <a:rPr lang="en-IN" sz="2800" b="1" i="1" dirty="0" smtClean="0">
                <a:solidFill>
                  <a:srgbClr val="FF0000"/>
                </a:solidFill>
                <a:latin typeface="Calibri" panose="020F0502020204030204" pitchFamily="34" charset="0"/>
                <a:cs typeface="Calibri" panose="020F0502020204030204" pitchFamily="34" charset="0"/>
              </a:rPr>
              <a:t>Examples</a:t>
            </a:r>
            <a:r>
              <a:rPr lang="en-IN" sz="2800" i="1" dirty="0">
                <a:latin typeface="Calibri" panose="020F0502020204030204" pitchFamily="34" charset="0"/>
                <a:cs typeface="Calibri" panose="020F0502020204030204" pitchFamily="34" charset="0"/>
              </a:rPr>
              <a:t>: the events above sent to on-call personnel.</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37442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052918"/>
            <a:ext cx="9323578" cy="3256061"/>
          </a:xfrm>
        </p:spPr>
        <p:txBody>
          <a:bodyPr/>
          <a:lstStyle/>
          <a:p>
            <a:pPr marL="0" indent="0">
              <a:buNone/>
            </a:pPr>
            <a:r>
              <a:rPr lang="en-IN" dirty="0" smtClean="0"/>
              <a:t>	</a:t>
            </a:r>
            <a:r>
              <a:rPr lang="en-IN" sz="2400" dirty="0" smtClean="0">
                <a:latin typeface="Calibri" panose="020F0502020204030204" pitchFamily="34" charset="0"/>
                <a:cs typeface="Calibri" panose="020F0502020204030204" pitchFamily="34" charset="0"/>
              </a:rPr>
              <a:t>							An </a:t>
            </a:r>
            <a:r>
              <a:rPr lang="en-IN" sz="2400" b="1" dirty="0">
                <a:solidFill>
                  <a:srgbClr val="FF0000"/>
                </a:solidFill>
                <a:latin typeface="Calibri" panose="020F0502020204030204" pitchFamily="34" charset="0"/>
                <a:cs typeface="Calibri" panose="020F0502020204030204" pitchFamily="34" charset="0"/>
              </a:rPr>
              <a:t>incident</a:t>
            </a:r>
            <a:r>
              <a:rPr lang="en-IN" sz="2400" dirty="0">
                <a:solidFill>
                  <a:srgbClr val="FF0000"/>
                </a:solidFill>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is an event that negatively effects the confidentiality, integrity, and/or availability (CIA) at an organization in a way that impacts the business. </a:t>
            </a:r>
            <a:endParaRPr lang="en-IN" sz="2400" dirty="0" smtClean="0">
              <a:latin typeface="Calibri" panose="020F0502020204030204" pitchFamily="34" charset="0"/>
              <a:cs typeface="Calibri" panose="020F0502020204030204" pitchFamily="34" charset="0"/>
            </a:endParaRPr>
          </a:p>
          <a:p>
            <a:pPr marL="0" indent="0">
              <a:buNone/>
            </a:pPr>
            <a:endParaRPr lang="en-IN" sz="2400" i="1" dirty="0">
              <a:latin typeface="Calibri" panose="020F0502020204030204" pitchFamily="34" charset="0"/>
              <a:cs typeface="Calibri" panose="020F0502020204030204" pitchFamily="34" charset="0"/>
            </a:endParaRPr>
          </a:p>
          <a:p>
            <a:pPr marL="0" indent="0">
              <a:buNone/>
            </a:pPr>
            <a:r>
              <a:rPr lang="en-IN" sz="2400" b="1" i="1" dirty="0" smtClean="0">
                <a:solidFill>
                  <a:srgbClr val="FF0000"/>
                </a:solidFill>
                <a:latin typeface="Calibri" panose="020F0502020204030204" pitchFamily="34" charset="0"/>
                <a:cs typeface="Calibri" panose="020F0502020204030204" pitchFamily="34" charset="0"/>
              </a:rPr>
              <a:t>Examples</a:t>
            </a:r>
            <a:r>
              <a:rPr lang="en-IN" sz="2400" i="1" dirty="0">
                <a:latin typeface="Calibri" panose="020F0502020204030204" pitchFamily="34" charset="0"/>
                <a:cs typeface="Calibri" panose="020F0502020204030204" pitchFamily="34" charset="0"/>
              </a:rPr>
              <a:t>: attacker posts company credentials online, attacker steals customer credit card database, worm spreads through network.</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606289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866" y="1869744"/>
            <a:ext cx="9230987" cy="4378656"/>
          </a:xfrm>
        </p:spPr>
        <p:txBody>
          <a:bodyPr/>
          <a:lstStyle/>
          <a:p>
            <a:pPr marL="0" indent="0">
              <a:buNone/>
            </a:pPr>
            <a:r>
              <a:rPr lang="en-IN" sz="2400" dirty="0">
                <a:latin typeface="Calibri" panose="020F0502020204030204" pitchFamily="34" charset="0"/>
                <a:cs typeface="Calibri" panose="020F0502020204030204" pitchFamily="34" charset="0"/>
              </a:rPr>
              <a:t>Incident Response Management is the procedure and method of handling an </a:t>
            </a:r>
            <a:r>
              <a:rPr lang="en-IN" sz="2400" dirty="0" smtClean="0">
                <a:latin typeface="Calibri" panose="020F0502020204030204" pitchFamily="34" charset="0"/>
                <a:cs typeface="Calibri" panose="020F0502020204030204" pitchFamily="34" charset="0"/>
              </a:rPr>
              <a:t>incident that occurs.</a:t>
            </a:r>
          </a:p>
          <a:p>
            <a:r>
              <a:rPr lang="en-IN" sz="2400" dirty="0">
                <a:latin typeface="Calibri" panose="020F0502020204030204" pitchFamily="34" charset="0"/>
                <a:cs typeface="Calibri" panose="020F0502020204030204" pitchFamily="34" charset="0"/>
              </a:rPr>
              <a:t>This incident may be any </a:t>
            </a:r>
            <a:r>
              <a:rPr lang="en-IN" sz="2400" b="1" dirty="0">
                <a:solidFill>
                  <a:srgbClr val="FF0000"/>
                </a:solidFill>
                <a:latin typeface="Calibri" panose="020F0502020204030204" pitchFamily="34" charset="0"/>
                <a:cs typeface="Calibri" panose="020F0502020204030204" pitchFamily="34" charset="0"/>
              </a:rPr>
              <a:t>specific violation of any condition, </a:t>
            </a:r>
            <a:r>
              <a:rPr lang="en-IN" sz="2400" b="1" dirty="0" smtClean="0">
                <a:solidFill>
                  <a:srgbClr val="FF0000"/>
                </a:solidFill>
                <a:latin typeface="Calibri" panose="020F0502020204030204" pitchFamily="34" charset="0"/>
                <a:cs typeface="Calibri" panose="020F0502020204030204" pitchFamily="34" charset="0"/>
              </a:rPr>
              <a:t>policies.</a:t>
            </a:r>
          </a:p>
          <a:p>
            <a:r>
              <a:rPr lang="en-IN" sz="2400" dirty="0">
                <a:latin typeface="Calibri" panose="020F0502020204030204" pitchFamily="34" charset="0"/>
                <a:cs typeface="Calibri" panose="020F0502020204030204" pitchFamily="34" charset="0"/>
              </a:rPr>
              <a:t>Incident response management defines the roles and responsibilities </a:t>
            </a:r>
            <a:r>
              <a:rPr lang="en-IN" sz="2400" dirty="0" smtClean="0">
                <a:latin typeface="Calibri" panose="020F0502020204030204" pitchFamily="34" charset="0"/>
                <a:cs typeface="Calibri" panose="020F0502020204030204" pitchFamily="34" charset="0"/>
              </a:rPr>
              <a:t>of penetration </a:t>
            </a:r>
            <a:r>
              <a:rPr lang="en-IN" sz="2400" dirty="0">
                <a:latin typeface="Calibri" panose="020F0502020204030204" pitchFamily="34" charset="0"/>
                <a:cs typeface="Calibri" panose="020F0502020204030204" pitchFamily="34" charset="0"/>
              </a:rPr>
              <a:t>testers, users or employees of an organization</a:t>
            </a:r>
            <a:r>
              <a:rPr lang="en-IN" sz="2400" dirty="0" smtClean="0">
                <a:latin typeface="Calibri" panose="020F0502020204030204" pitchFamily="34" charset="0"/>
                <a:cs typeface="Calibri" panose="020F0502020204030204" pitchFamily="34" charset="0"/>
              </a:rPr>
              <a:t>.</a:t>
            </a:r>
          </a:p>
          <a:p>
            <a:endParaRPr lang="en-IN" dirty="0"/>
          </a:p>
        </p:txBody>
      </p:sp>
    </p:spTree>
    <p:extLst>
      <p:ext uri="{BB962C8B-B14F-4D97-AF65-F5344CB8AC3E}">
        <p14:creationId xmlns:p14="http://schemas.microsoft.com/office/powerpoint/2010/main" val="29698397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spTree>
    <p:extLst>
      <p:ext uri="{BB962C8B-B14F-4D97-AF65-F5344CB8AC3E}">
        <p14:creationId xmlns:p14="http://schemas.microsoft.com/office/powerpoint/2010/main" val="360402705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solidFill>
                  <a:srgbClr val="FF0000"/>
                </a:solidFill>
              </a:rPr>
              <a:t>Traditional Security Vs </a:t>
            </a:r>
            <a:r>
              <a:rPr lang="en-IN" dirty="0" err="1" smtClean="0">
                <a:solidFill>
                  <a:srgbClr val="FF0000"/>
                </a:solidFill>
              </a:rPr>
              <a:t>Hoeypot</a:t>
            </a:r>
            <a:endParaRPr lang="en-IN" dirty="0">
              <a:solidFill>
                <a:srgbClr val="FF0000"/>
              </a:solidFill>
            </a:endParaRPr>
          </a:p>
        </p:txBody>
      </p:sp>
      <p:sp>
        <p:nvSpPr>
          <p:cNvPr id="7" name="Content Placeholder 6"/>
          <p:cNvSpPr>
            <a:spLocks noGrp="1"/>
          </p:cNvSpPr>
          <p:nvPr>
            <p:ph idx="1"/>
          </p:nvPr>
        </p:nvSpPr>
        <p:spPr/>
        <p:txBody>
          <a:bodyPr>
            <a:normAutofit fontScale="92500" lnSpcReduction="10000"/>
          </a:bodyPr>
          <a:lstStyle/>
          <a:p>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goal of securing a network must also continually expand in </a:t>
            </a:r>
            <a:r>
              <a:rPr lang="en-IN" sz="2400" dirty="0" smtClean="0">
                <a:latin typeface="Times New Roman" panose="02020603050405020304" pitchFamily="18" charset="0"/>
                <a:cs typeface="Times New Roman" panose="02020603050405020304" pitchFamily="18" charset="0"/>
              </a:rPr>
              <a:t>scope</a:t>
            </a:r>
          </a:p>
          <a:p>
            <a:r>
              <a:rPr lang="en-IN" sz="2400" dirty="0" smtClean="0">
                <a:latin typeface="Times New Roman" panose="02020603050405020304" pitchFamily="18" charset="0"/>
                <a:cs typeface="Times New Roman" panose="02020603050405020304" pitchFamily="18" charset="0"/>
              </a:rPr>
              <a:t>Traditional </a:t>
            </a:r>
            <a:r>
              <a:rPr lang="en-IN" sz="2400" dirty="0">
                <a:latin typeface="Times New Roman" panose="02020603050405020304" pitchFamily="18" charset="0"/>
                <a:cs typeface="Times New Roman" panose="02020603050405020304" pitchFamily="18" charset="0"/>
              </a:rPr>
              <a:t>methods such as IDS/IPS systems, DMZ’s, penetration testing and various other tools can create a very secure </a:t>
            </a:r>
            <a:r>
              <a:rPr lang="en-IN" sz="2400" dirty="0" smtClean="0">
                <a:latin typeface="Times New Roman" panose="02020603050405020304" pitchFamily="18" charset="0"/>
                <a:cs typeface="Times New Roman" panose="02020603050405020304" pitchFamily="18" charset="0"/>
              </a:rPr>
              <a:t>network.</a:t>
            </a:r>
          </a:p>
          <a:p>
            <a:r>
              <a:rPr lang="en-IN" sz="2400" dirty="0" smtClean="0">
                <a:latin typeface="Times New Roman" panose="02020603050405020304" pitchFamily="18" charset="0"/>
                <a:cs typeface="Times New Roman" panose="02020603050405020304" pitchFamily="18" charset="0"/>
              </a:rPr>
              <a:t>Apart </a:t>
            </a:r>
            <a:r>
              <a:rPr lang="en-IN" sz="2400" dirty="0">
                <a:latin typeface="Times New Roman" panose="02020603050405020304" pitchFamily="18" charset="0"/>
                <a:cs typeface="Times New Roman" panose="02020603050405020304" pitchFamily="18" charset="0"/>
              </a:rPr>
              <a:t>from this we need to continuously find innovative ways of countering the threats, and one such way is to deploy honeypots on top of standard security </a:t>
            </a:r>
            <a:r>
              <a:rPr lang="en-IN" sz="2400" dirty="0" smtClean="0">
                <a:latin typeface="Times New Roman" panose="02020603050405020304" pitchFamily="18" charset="0"/>
                <a:cs typeface="Times New Roman" panose="02020603050405020304" pitchFamily="18" charset="0"/>
              </a:rPr>
              <a:t>mechanisms</a:t>
            </a:r>
            <a:endParaRPr lang="en-IN" sz="2400" dirty="0">
              <a:latin typeface="Times New Roman" panose="02020603050405020304" pitchFamily="18" charset="0"/>
              <a:cs typeface="Times New Roman" panose="02020603050405020304" pitchFamily="18" charset="0"/>
            </a:endParaRPr>
          </a:p>
          <a:p>
            <a:r>
              <a:rPr lang="en-IN" sz="2400" dirty="0" smtClean="0">
                <a:solidFill>
                  <a:srgbClr val="FF0000"/>
                </a:solidFill>
                <a:latin typeface="Times New Roman" panose="02020603050405020304" pitchFamily="18" charset="0"/>
                <a:cs typeface="Times New Roman" panose="02020603050405020304" pitchFamily="18" charset="0"/>
              </a:rPr>
              <a:t>Traditional Security </a:t>
            </a:r>
          </a:p>
          <a:p>
            <a:pPr marL="0" indent="0">
              <a:buNone/>
            </a:pPr>
            <a:r>
              <a:rPr lang="en-IN" sz="2400" dirty="0" smtClean="0">
                <a:solidFill>
                  <a:srgbClr val="FF0000"/>
                </a:solidFill>
                <a:latin typeface="Times New Roman" panose="02020603050405020304" pitchFamily="18" charset="0"/>
                <a:cs typeface="Times New Roman" panose="02020603050405020304" pitchFamily="18" charset="0"/>
              </a:rPr>
              <a:t>   *Firewall</a:t>
            </a:r>
          </a:p>
          <a:p>
            <a:pPr marL="0" indent="0">
              <a:buNone/>
            </a:pPr>
            <a:r>
              <a:rPr lang="en-IN" sz="2400" dirty="0">
                <a:solidFill>
                  <a:srgbClr val="FF0000"/>
                </a:solidFill>
                <a:latin typeface="Times New Roman" panose="02020603050405020304" pitchFamily="18" charset="0"/>
                <a:cs typeface="Times New Roman" panose="02020603050405020304" pitchFamily="18" charset="0"/>
              </a:rPr>
              <a:t> </a:t>
            </a:r>
            <a:r>
              <a:rPr lang="en-IN" sz="2400" dirty="0" smtClean="0">
                <a:solidFill>
                  <a:srgbClr val="FF0000"/>
                </a:solidFill>
                <a:latin typeface="Times New Roman" panose="02020603050405020304" pitchFamily="18" charset="0"/>
                <a:cs typeface="Times New Roman" panose="02020603050405020304" pitchFamily="18" charset="0"/>
              </a:rPr>
              <a:t>  *using authentication Methods</a:t>
            </a:r>
          </a:p>
          <a:p>
            <a:pPr marL="0" indent="0">
              <a:buNone/>
            </a:pPr>
            <a:r>
              <a:rPr lang="en-IN" sz="2400" dirty="0">
                <a:solidFill>
                  <a:srgbClr val="FF0000"/>
                </a:solidFill>
                <a:latin typeface="Times New Roman" panose="02020603050405020304" pitchFamily="18" charset="0"/>
                <a:cs typeface="Times New Roman" panose="02020603050405020304" pitchFamily="18" charset="0"/>
              </a:rPr>
              <a:t> </a:t>
            </a:r>
            <a:r>
              <a:rPr lang="en-IN" sz="2400" dirty="0" smtClean="0">
                <a:solidFill>
                  <a:srgbClr val="FF0000"/>
                </a:solidFill>
                <a:latin typeface="Times New Roman" panose="02020603050405020304" pitchFamily="18" charset="0"/>
                <a:cs typeface="Times New Roman" panose="02020603050405020304" pitchFamily="18" charset="0"/>
              </a:rPr>
              <a:t>  *Encryption, Strong passwords, Digital certificates </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308</a:t>
            </a:fld>
            <a:endParaRPr lang="en-US" dirty="0"/>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FF0000"/>
                </a:solidFill>
              </a:rPr>
              <a:t>Honeypot ?</a:t>
            </a:r>
            <a:endParaRPr lang="en-IN" dirty="0">
              <a:solidFill>
                <a:srgbClr val="FF0000"/>
              </a:solidFill>
            </a:endParaRPr>
          </a:p>
        </p:txBody>
      </p:sp>
      <p:sp>
        <p:nvSpPr>
          <p:cNvPr id="5" name="Content Placeholder 4"/>
          <p:cNvSpPr>
            <a:spLocks noGrp="1"/>
          </p:cNvSpPr>
          <p:nvPr>
            <p:ph sz="half" idx="1"/>
          </p:nvPr>
        </p:nvSpPr>
        <p:spPr/>
        <p:txBody>
          <a:bodyPr/>
          <a:lstStyle/>
          <a:p>
            <a:r>
              <a:rPr lang="en-IN" sz="2400" dirty="0">
                <a:latin typeface="Times New Roman" panose="02020603050405020304" pitchFamily="18" charset="0"/>
                <a:cs typeface="Times New Roman" panose="02020603050405020304" pitchFamily="18" charset="0"/>
              </a:rPr>
              <a:t>Honeypots are decoy </a:t>
            </a:r>
            <a:r>
              <a:rPr lang="en-IN" sz="2400" dirty="0" smtClean="0">
                <a:latin typeface="Times New Roman" panose="02020603050405020304" pitchFamily="18" charset="0"/>
                <a:cs typeface="Times New Roman" panose="02020603050405020304" pitchFamily="18" charset="0"/>
              </a:rPr>
              <a:t>systems</a:t>
            </a:r>
          </a:p>
          <a:p>
            <a:r>
              <a:rPr lang="en-IN" sz="2400" dirty="0" smtClean="0">
                <a:latin typeface="Times New Roman" panose="02020603050405020304" pitchFamily="18" charset="0"/>
                <a:cs typeface="Times New Roman" panose="02020603050405020304" pitchFamily="18" charset="0"/>
              </a:rPr>
              <a:t>Trick’s </a:t>
            </a:r>
            <a:r>
              <a:rPr lang="en-IN" sz="2400" dirty="0">
                <a:latin typeface="Times New Roman" panose="02020603050405020304" pitchFamily="18" charset="0"/>
                <a:cs typeface="Times New Roman" panose="02020603050405020304" pitchFamily="18" charset="0"/>
              </a:rPr>
              <a:t>the hackers </a:t>
            </a:r>
            <a:r>
              <a:rPr lang="en-IN" sz="2400" dirty="0" smtClean="0">
                <a:latin typeface="Times New Roman" panose="02020603050405020304" pitchFamily="18" charset="0"/>
                <a:cs typeface="Times New Roman" panose="02020603050405020304" pitchFamily="18" charset="0"/>
              </a:rPr>
              <a:t>to </a:t>
            </a:r>
            <a:r>
              <a:rPr lang="en-IN" sz="2400" dirty="0">
                <a:latin typeface="Times New Roman" panose="02020603050405020304" pitchFamily="18" charset="0"/>
                <a:cs typeface="Times New Roman" panose="02020603050405020304" pitchFamily="18" charset="0"/>
              </a:rPr>
              <a:t>hacking the decoy </a:t>
            </a:r>
            <a:r>
              <a:rPr lang="en-IN" sz="2400" dirty="0" smtClean="0">
                <a:latin typeface="Times New Roman" panose="02020603050405020304" pitchFamily="18" charset="0"/>
                <a:cs typeface="Times New Roman" panose="02020603050405020304" pitchFamily="18" charset="0"/>
              </a:rPr>
              <a:t>systems</a:t>
            </a:r>
          </a:p>
          <a:p>
            <a:r>
              <a:rPr lang="en-IN" sz="2400" dirty="0" smtClean="0">
                <a:latin typeface="Times New Roman" panose="02020603050405020304" pitchFamily="18" charset="0"/>
                <a:cs typeface="Times New Roman" panose="02020603050405020304" pitchFamily="18" charset="0"/>
              </a:rPr>
              <a:t>Detect TTP (Tactics, Techniques, produce)</a:t>
            </a:r>
          </a:p>
          <a:p>
            <a:r>
              <a:rPr lang="en-IN" sz="2400" dirty="0" smtClean="0">
                <a:latin typeface="Times New Roman" panose="02020603050405020304" pitchFamily="18" charset="0"/>
                <a:cs typeface="Times New Roman" panose="02020603050405020304" pitchFamily="18" charset="0"/>
              </a:rPr>
              <a:t>Studies Attacker behaviour </a:t>
            </a:r>
          </a:p>
          <a:p>
            <a:r>
              <a:rPr lang="en-IN" sz="2400" dirty="0">
                <a:latin typeface="Times New Roman" panose="02020603050405020304" pitchFamily="18" charset="0"/>
                <a:cs typeface="Times New Roman" panose="02020603050405020304" pitchFamily="18" charset="0"/>
              </a:rPr>
              <a:t>D</a:t>
            </a:r>
            <a:r>
              <a:rPr lang="en-IN" sz="2400" dirty="0" smtClean="0">
                <a:latin typeface="Times New Roman" panose="02020603050405020304" pitchFamily="18" charset="0"/>
                <a:cs typeface="Times New Roman" panose="02020603050405020304" pitchFamily="18" charset="0"/>
              </a:rPr>
              <a:t>ivert </a:t>
            </a:r>
            <a:r>
              <a:rPr lang="en-IN" sz="2400" dirty="0">
                <a:latin typeface="Times New Roman" panose="02020603050405020304" pitchFamily="18" charset="0"/>
                <a:cs typeface="Times New Roman" panose="02020603050405020304" pitchFamily="18" charset="0"/>
              </a:rPr>
              <a:t>malicious traffic away from important systems</a:t>
            </a:r>
          </a:p>
        </p:txBody>
      </p:sp>
      <p:sp>
        <p:nvSpPr>
          <p:cNvPr id="4" name="Slide Number Placeholder 3"/>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309</a:t>
            </a:fld>
            <a:endParaRPr lang="en-US" dirty="0"/>
          </a:p>
        </p:txBody>
      </p:sp>
      <p:pic>
        <p:nvPicPr>
          <p:cNvPr id="7" name="Picture 6"/>
          <p:cNvPicPr>
            <a:picLocks noChangeAspect="1"/>
          </p:cNvPicPr>
          <p:nvPr/>
        </p:nvPicPr>
        <p:blipFill>
          <a:blip r:embed="rId2"/>
          <a:stretch>
            <a:fillRect/>
          </a:stretch>
        </p:blipFill>
        <p:spPr>
          <a:xfrm>
            <a:off x="6718716" y="2394380"/>
            <a:ext cx="4635084" cy="315279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573904"/>
            <a:ext cx="9404723" cy="1111677"/>
          </a:xfrm>
        </p:spPr>
        <p:txBody>
          <a:bodyPr/>
          <a:lstStyle/>
          <a:p>
            <a:r>
              <a:rPr lang="en-IN" sz="3200" dirty="0"/>
              <a:t>A packet can have multiple headers. </a:t>
            </a:r>
          </a:p>
        </p:txBody>
      </p:sp>
      <p:sp>
        <p:nvSpPr>
          <p:cNvPr id="3" name="Content Placeholder 2"/>
          <p:cNvSpPr>
            <a:spLocks noGrp="1"/>
          </p:cNvSpPr>
          <p:nvPr>
            <p:ph idx="1"/>
          </p:nvPr>
        </p:nvSpPr>
        <p:spPr>
          <a:xfrm>
            <a:off x="874220" y="1685582"/>
            <a:ext cx="9175633" cy="4562818"/>
          </a:xfrm>
        </p:spPr>
        <p:txBody>
          <a:bodyPr/>
          <a:lstStyle/>
          <a:p>
            <a:r>
              <a:rPr lang="en-IN" dirty="0"/>
              <a:t>The IP header has information such as IP addresses for the source and destination, </a:t>
            </a:r>
            <a:endParaRPr lang="en-IN" dirty="0" smtClean="0"/>
          </a:p>
          <a:p>
            <a:r>
              <a:rPr lang="en-IN" dirty="0"/>
              <a:t>what protocol the packet </a:t>
            </a:r>
            <a:endParaRPr lang="en-IN" dirty="0" smtClean="0"/>
          </a:p>
          <a:p>
            <a:r>
              <a:rPr lang="en-IN" dirty="0"/>
              <a:t> TCP header has information such as port </a:t>
            </a:r>
            <a:r>
              <a:rPr lang="en-IN" dirty="0" smtClean="0"/>
              <a:t>number</a:t>
            </a:r>
          </a:p>
          <a:p>
            <a:r>
              <a:rPr lang="en-IN" dirty="0"/>
              <a:t>Ethernet header has information such as the MAC address for the source and destination</a:t>
            </a:r>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spTree>
    <p:extLst>
      <p:ext uri="{BB962C8B-B14F-4D97-AF65-F5344CB8AC3E}">
        <p14:creationId xmlns:p14="http://schemas.microsoft.com/office/powerpoint/2010/main" val="250438170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Categories</a:t>
            </a:r>
            <a:r>
              <a:rPr lang="en-IN" dirty="0" smtClean="0">
                <a:solidFill>
                  <a:srgbClr val="FF0000"/>
                </a:solidFill>
              </a:rPr>
              <a:t> of </a:t>
            </a:r>
            <a:r>
              <a:rPr lang="en-IN" dirty="0" smtClean="0">
                <a:solidFill>
                  <a:srgbClr val="FF0000"/>
                </a:solidFill>
                <a:latin typeface="Times New Roman" panose="02020603050405020304" pitchFamily="18" charset="0"/>
                <a:cs typeface="Times New Roman" panose="02020603050405020304" pitchFamily="18" charset="0"/>
              </a:rPr>
              <a:t>Honeypot</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310</a:t>
            </a:fld>
            <a:endParaRPr lang="en-US" dirty="0"/>
          </a:p>
        </p:txBody>
      </p:sp>
      <p:sp>
        <p:nvSpPr>
          <p:cNvPr id="8" name="Content Placeholder 7"/>
          <p:cNvSpPr>
            <a:spLocks noGrp="1"/>
          </p:cNvSpPr>
          <p:nvPr>
            <p:ph idx="1"/>
          </p:nvPr>
        </p:nvSpPr>
        <p:spPr/>
        <p:txBody>
          <a:bodyPr/>
          <a:lstStyle/>
          <a:p>
            <a:r>
              <a:rPr lang="en-IN" sz="2400" dirty="0" smtClean="0">
                <a:latin typeface="Times New Roman" panose="02020603050405020304" pitchFamily="18" charset="0"/>
                <a:cs typeface="Times New Roman" panose="02020603050405020304" pitchFamily="18" charset="0"/>
              </a:rPr>
              <a:t>Honeypots are categorized into two</a:t>
            </a:r>
          </a:p>
          <a:p>
            <a:pPr marL="514350" indent="-514350">
              <a:buAutoNum type="arabicParenR"/>
            </a:pPr>
            <a:r>
              <a:rPr lang="en-IN" sz="2400" dirty="0" smtClean="0">
                <a:solidFill>
                  <a:srgbClr val="FF0000"/>
                </a:solidFill>
                <a:latin typeface="Times New Roman" panose="02020603050405020304" pitchFamily="18" charset="0"/>
                <a:cs typeface="Times New Roman" panose="02020603050405020304" pitchFamily="18" charset="0"/>
              </a:rPr>
              <a:t>Research Honeypot</a:t>
            </a:r>
          </a:p>
          <a:p>
            <a:pPr marL="0" indent="0">
              <a:buNone/>
            </a:pPr>
            <a:r>
              <a:rPr lang="en-IN" sz="2400" dirty="0" smtClean="0">
                <a:latin typeface="Times New Roman" panose="02020603050405020304" pitchFamily="18" charset="0"/>
                <a:cs typeface="Times New Roman" panose="02020603050405020304" pitchFamily="18" charset="0"/>
              </a:rPr>
              <a:t>           * Focused </a:t>
            </a:r>
            <a:r>
              <a:rPr lang="en-IN" sz="2400" dirty="0">
                <a:latin typeface="Times New Roman" panose="02020603050405020304" pitchFamily="18" charset="0"/>
                <a:cs typeface="Times New Roman" panose="02020603050405020304" pitchFamily="18" charset="0"/>
              </a:rPr>
              <a:t>on gathering information about the </a:t>
            </a:r>
            <a:r>
              <a:rPr lang="en-IN" sz="2400" dirty="0" smtClean="0">
                <a:latin typeface="Times New Roman" panose="02020603050405020304" pitchFamily="18" charset="0"/>
                <a:cs typeface="Times New Roman" panose="02020603050405020304" pitchFamily="18" charset="0"/>
              </a:rPr>
              <a:t>attack</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 </a:t>
            </a:r>
            <a:r>
              <a:rPr lang="en-IN" sz="2400" dirty="0" err="1" smtClean="0">
                <a:latin typeface="Times New Roman" panose="02020603050405020304" pitchFamily="18" charset="0"/>
                <a:cs typeface="Times New Roman" panose="02020603050405020304" pitchFamily="18" charset="0"/>
              </a:rPr>
              <a:t>Honeynet</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Project - runs honeypots to assess cyber threats</a:t>
            </a: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smtClean="0">
                <a:solidFill>
                  <a:srgbClr val="FF0000"/>
                </a:solidFill>
                <a:latin typeface="Times New Roman" panose="02020603050405020304" pitchFamily="18" charset="0"/>
                <a:cs typeface="Times New Roman" panose="02020603050405020304" pitchFamily="18" charset="0"/>
              </a:rPr>
              <a:t>2) Production Honeypot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*Diverting </a:t>
            </a:r>
            <a:r>
              <a:rPr lang="en-IN" sz="2400" dirty="0">
                <a:latin typeface="Times New Roman" panose="02020603050405020304" pitchFamily="18" charset="0"/>
                <a:cs typeface="Times New Roman" panose="02020603050405020304" pitchFamily="18" charset="0"/>
              </a:rPr>
              <a:t>attacks from important </a:t>
            </a:r>
            <a:r>
              <a:rPr lang="en-IN" sz="2400" dirty="0" smtClean="0">
                <a:latin typeface="Times New Roman" panose="02020603050405020304" pitchFamily="18" charset="0"/>
                <a:cs typeface="Times New Roman" panose="02020603050405020304" pitchFamily="18" charset="0"/>
              </a:rPr>
              <a:t>systems</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 </a:t>
            </a:r>
            <a:r>
              <a:rPr lang="en-IN" sz="2400" dirty="0" smtClean="0"/>
              <a:t>Data </a:t>
            </a:r>
            <a:r>
              <a:rPr lang="en-IN" sz="2400" dirty="0"/>
              <a:t>can be used to further secure the real production systems, as well as for forensic or legal purposes</a:t>
            </a:r>
            <a:endParaRPr lang="en-IN" sz="2400" dirty="0" smtClean="0">
              <a:latin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6298"/>
            <a:ext cx="10515600" cy="1325563"/>
          </a:xfrm>
        </p:spPr>
        <p:txBody>
          <a:bodyPr/>
          <a:lstStyle/>
          <a:p>
            <a:r>
              <a:rPr lang="en-IN" dirty="0" smtClean="0">
                <a:solidFill>
                  <a:srgbClr val="FF0000"/>
                </a:solidFill>
              </a:rPr>
              <a:t>Types of Honeypot</a:t>
            </a:r>
            <a:endParaRPr lang="en-IN" dirty="0">
              <a:solidFill>
                <a:srgbClr val="FF0000"/>
              </a:solidFill>
            </a:endParaRPr>
          </a:p>
        </p:txBody>
      </p:sp>
      <p:sp>
        <p:nvSpPr>
          <p:cNvPr id="3" name="Content Placeholder 2"/>
          <p:cNvSpPr>
            <a:spLocks noGrp="1"/>
          </p:cNvSpPr>
          <p:nvPr>
            <p:ph idx="1"/>
          </p:nvPr>
        </p:nvSpPr>
        <p:spPr/>
        <p:txBody>
          <a:bodyPr/>
          <a:lstStyle/>
          <a:p>
            <a:r>
              <a:rPr lang="en-IN" dirty="0" smtClean="0"/>
              <a:t>There are 3 type’s of honeypots </a:t>
            </a:r>
          </a:p>
          <a:p>
            <a:pPr marL="514350" indent="-514350">
              <a:buAutoNum type="arabicParenR"/>
            </a:pPr>
            <a:r>
              <a:rPr lang="en-IN" dirty="0" smtClean="0"/>
              <a:t>Low Interaction</a:t>
            </a:r>
          </a:p>
          <a:p>
            <a:pPr marL="0" indent="0">
              <a:buNone/>
            </a:pPr>
            <a:r>
              <a:rPr lang="en-IN" dirty="0"/>
              <a:t> </a:t>
            </a:r>
            <a:r>
              <a:rPr lang="en-IN" dirty="0" smtClean="0"/>
              <a:t>      * Simple Services run on it</a:t>
            </a:r>
          </a:p>
          <a:p>
            <a:pPr marL="0" indent="0">
              <a:buNone/>
            </a:pPr>
            <a:r>
              <a:rPr lang="en-IN" dirty="0"/>
              <a:t> </a:t>
            </a:r>
            <a:r>
              <a:rPr lang="en-IN" dirty="0" smtClean="0"/>
              <a:t>      * Several ports Open</a:t>
            </a:r>
          </a:p>
          <a:p>
            <a:pPr marL="0" indent="0">
              <a:buNone/>
            </a:pPr>
            <a:r>
              <a:rPr lang="en-IN" dirty="0"/>
              <a:t> </a:t>
            </a:r>
            <a:r>
              <a:rPr lang="en-IN" dirty="0" smtClean="0"/>
              <a:t>      * Easy to maintain</a:t>
            </a:r>
          </a:p>
          <a:p>
            <a:pPr marL="0" indent="0">
              <a:buNone/>
            </a:pPr>
            <a:r>
              <a:rPr lang="en-IN" dirty="0"/>
              <a:t> </a:t>
            </a:r>
            <a:r>
              <a:rPr lang="en-IN" dirty="0" smtClean="0"/>
              <a:t>      * Less Resource Required </a:t>
            </a:r>
          </a:p>
          <a:p>
            <a:pPr marL="0" indent="0">
              <a:buNone/>
            </a:pPr>
            <a:r>
              <a:rPr lang="en-IN" dirty="0" smtClean="0"/>
              <a:t>2) Medium Interaction</a:t>
            </a:r>
          </a:p>
          <a:p>
            <a:pPr marL="0" indent="0">
              <a:buNone/>
            </a:pPr>
            <a:r>
              <a:rPr lang="en-IN" dirty="0" smtClean="0"/>
              <a:t>3) High Interaction</a:t>
            </a:r>
          </a:p>
          <a:p>
            <a:pPr marL="0" indent="0">
              <a:buNone/>
            </a:pPr>
            <a:r>
              <a:rPr lang="en-IN" dirty="0" smtClean="0"/>
              <a:t> </a:t>
            </a:r>
            <a:endParaRPr lang="en-IN" dirty="0"/>
          </a:p>
        </p:txBody>
      </p:sp>
      <p:sp>
        <p:nvSpPr>
          <p:cNvPr id="4" name="Slide Number Placeholder 3"/>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311</a:t>
            </a:fld>
            <a:endParaRPr 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08000" y="754743"/>
            <a:ext cx="10845800" cy="5422220"/>
          </a:xfrm>
        </p:spPr>
        <p:txBody>
          <a:bodyPr/>
          <a:lstStyle/>
          <a:p>
            <a:pPr marL="0" indent="0">
              <a:buNone/>
            </a:pPr>
            <a:r>
              <a:rPr lang="en-IN" dirty="0" smtClean="0"/>
              <a:t>2) Medium Interaction</a:t>
            </a:r>
            <a:endParaRPr lang="en-IN" dirty="0"/>
          </a:p>
          <a:p>
            <a:pPr marL="0" indent="0">
              <a:buNone/>
            </a:pPr>
            <a:r>
              <a:rPr lang="en-IN" dirty="0" smtClean="0"/>
              <a:t>   * Realistic Behaviour </a:t>
            </a:r>
          </a:p>
          <a:p>
            <a:pPr marL="0" indent="0">
              <a:buNone/>
            </a:pPr>
            <a:r>
              <a:rPr lang="en-IN" dirty="0"/>
              <a:t> </a:t>
            </a:r>
            <a:r>
              <a:rPr lang="en-IN" dirty="0" smtClean="0"/>
              <a:t>  * Emulates aspects of application Layer </a:t>
            </a:r>
          </a:p>
          <a:p>
            <a:pPr marL="0" indent="0">
              <a:buNone/>
            </a:pPr>
            <a:r>
              <a:rPr lang="en-IN" dirty="0"/>
              <a:t> </a:t>
            </a:r>
            <a:r>
              <a:rPr lang="en-IN" dirty="0" smtClean="0"/>
              <a:t>  * Detects TTP (Tactics, Techniques, Procedure’s)</a:t>
            </a:r>
          </a:p>
          <a:p>
            <a:pPr marL="0" indent="0">
              <a:buNone/>
            </a:pPr>
            <a:r>
              <a:rPr lang="en-IN" dirty="0"/>
              <a:t> </a:t>
            </a:r>
            <a:r>
              <a:rPr lang="en-IN" dirty="0" smtClean="0"/>
              <a:t>  * Attackers Stay long time (or) Play long time with it.</a:t>
            </a:r>
          </a:p>
          <a:p>
            <a:pPr marL="0" indent="0">
              <a:buNone/>
            </a:pPr>
            <a:r>
              <a:rPr lang="en-IN" dirty="0" smtClean="0"/>
              <a:t>3) High Interaction</a:t>
            </a:r>
          </a:p>
          <a:p>
            <a:pPr marL="0" indent="0">
              <a:buNone/>
            </a:pPr>
            <a:r>
              <a:rPr lang="en-IN" dirty="0"/>
              <a:t> </a:t>
            </a:r>
            <a:r>
              <a:rPr lang="en-IN" dirty="0" smtClean="0"/>
              <a:t>   * Run all services that a production system would run</a:t>
            </a:r>
          </a:p>
          <a:p>
            <a:pPr marL="0" indent="0">
              <a:buNone/>
            </a:pPr>
            <a:r>
              <a:rPr lang="en-IN" dirty="0"/>
              <a:t> </a:t>
            </a:r>
            <a:r>
              <a:rPr lang="en-IN" dirty="0" smtClean="0"/>
              <a:t>   * Runs on a Proper Operating System.</a:t>
            </a:r>
          </a:p>
          <a:p>
            <a:pPr marL="0" indent="0">
              <a:buNone/>
            </a:pPr>
            <a:r>
              <a:rPr lang="en-IN" dirty="0"/>
              <a:t> </a:t>
            </a:r>
            <a:r>
              <a:rPr lang="en-IN" dirty="0" smtClean="0"/>
              <a:t>   * Harder level of Detection of Honeypot character.</a:t>
            </a:r>
          </a:p>
          <a:p>
            <a:pPr marL="0" indent="0">
              <a:buNone/>
            </a:pPr>
            <a:r>
              <a:rPr lang="en-IN" dirty="0"/>
              <a:t> </a:t>
            </a:r>
            <a:r>
              <a:rPr lang="en-IN" dirty="0" smtClean="0"/>
              <a:t>   * More resource intensive &amp; harder to setup and maintain</a:t>
            </a:r>
          </a:p>
        </p:txBody>
      </p:sp>
      <p:sp>
        <p:nvSpPr>
          <p:cNvPr id="4" name="Slide Number Placeholder 3"/>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312</a:t>
            </a:fld>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FF0000"/>
                </a:solidFill>
              </a:rPr>
              <a:t>“To an Outsider</a:t>
            </a:r>
            <a:r>
              <a:rPr lang="en-IN" dirty="0" smtClean="0"/>
              <a:t>”</a:t>
            </a:r>
            <a:endParaRPr lang="en-IN" dirty="0"/>
          </a:p>
        </p:txBody>
      </p:sp>
      <p:sp>
        <p:nvSpPr>
          <p:cNvPr id="3" name="Content Placeholder 2"/>
          <p:cNvSpPr>
            <a:spLocks noGrp="1"/>
          </p:cNvSpPr>
          <p:nvPr>
            <p:ph idx="1"/>
          </p:nvPr>
        </p:nvSpPr>
        <p:spPr/>
        <p:txBody>
          <a:bodyPr>
            <a:normAutofit lnSpcReduction="10000"/>
          </a:bodyPr>
          <a:lstStyle/>
          <a:p>
            <a:r>
              <a:rPr lang="en-IN" sz="2400" dirty="0" smtClean="0">
                <a:latin typeface="Times New Roman" panose="02020603050405020304" pitchFamily="18" charset="0"/>
                <a:cs typeface="Times New Roman" panose="02020603050405020304" pitchFamily="18" charset="0"/>
              </a:rPr>
              <a:t>Points to build an Effective Honeypot.</a:t>
            </a:r>
          </a:p>
          <a:p>
            <a:pPr marL="514350" indent="-514350">
              <a:buAutoNum type="arabicParenR"/>
            </a:pPr>
            <a:r>
              <a:rPr lang="en-IN" sz="2400" dirty="0" smtClean="0">
                <a:latin typeface="Times New Roman" panose="02020603050405020304" pitchFamily="18" charset="0"/>
                <a:cs typeface="Times New Roman" panose="02020603050405020304" pitchFamily="18" charset="0"/>
              </a:rPr>
              <a:t>Production System need to run as expected (</a:t>
            </a:r>
            <a:r>
              <a:rPr lang="en-IN" sz="2400" dirty="0" err="1" smtClean="0">
                <a:latin typeface="Times New Roman" panose="02020603050405020304" pitchFamily="18" charset="0"/>
                <a:cs typeface="Times New Roman" panose="02020603050405020304" pitchFamily="18" charset="0"/>
              </a:rPr>
              <a:t>i.e</a:t>
            </a:r>
            <a:r>
              <a:rPr lang="en-IN" sz="2400" dirty="0" smtClean="0">
                <a:latin typeface="Times New Roman" panose="02020603050405020304" pitchFamily="18" charset="0"/>
                <a:cs typeface="Times New Roman" panose="02020603050405020304" pitchFamily="18" charset="0"/>
              </a:rPr>
              <a:t> Legitimate system)</a:t>
            </a:r>
          </a:p>
          <a:p>
            <a:pPr marL="514350" indent="-514350">
              <a:buAutoNum type="arabicParenR"/>
            </a:pPr>
            <a:r>
              <a:rPr lang="en-IN" sz="2400" dirty="0" smtClean="0">
                <a:latin typeface="Times New Roman" panose="02020603050405020304" pitchFamily="18" charset="0"/>
                <a:cs typeface="Times New Roman" panose="02020603050405020304" pitchFamily="18" charset="0"/>
              </a:rPr>
              <a:t>Should Contain files that seam's important ()</a:t>
            </a:r>
            <a:endParaRPr lang="en-IN" sz="2400" dirty="0">
              <a:latin typeface="Times New Roman" panose="02020603050405020304" pitchFamily="18" charset="0"/>
              <a:cs typeface="Times New Roman" panose="02020603050405020304" pitchFamily="18" charset="0"/>
            </a:endParaRPr>
          </a:p>
          <a:p>
            <a:pPr marL="514350" indent="-514350">
              <a:buAutoNum type="arabicParenR"/>
            </a:pPr>
            <a:r>
              <a:rPr lang="en-IN" sz="2400" dirty="0" smtClean="0">
                <a:latin typeface="Times New Roman" panose="02020603050405020304" pitchFamily="18" charset="0"/>
                <a:cs typeface="Times New Roman" panose="02020603050405020304" pitchFamily="18" charset="0"/>
              </a:rPr>
              <a:t>System should be set-up with proper logging capabilities and Sniffing.</a:t>
            </a:r>
          </a:p>
          <a:p>
            <a:pPr marL="514350" indent="-514350">
              <a:buAutoNum type="arabicParenR"/>
            </a:pPr>
            <a:r>
              <a:rPr lang="en-IN" sz="2400" dirty="0" smtClean="0">
                <a:latin typeface="Times New Roman" panose="02020603050405020304" pitchFamily="18" charset="0"/>
                <a:cs typeface="Times New Roman" panose="02020603050405020304" pitchFamily="18" charset="0"/>
              </a:rPr>
              <a:t>Place honeypots inside firewall, it enhances logging and alerting capabilities</a:t>
            </a:r>
          </a:p>
          <a:p>
            <a:pPr marL="514350" indent="-514350">
              <a:buAutoNum type="arabicParenR"/>
            </a:pPr>
            <a:r>
              <a:rPr lang="en-IN" sz="2400" dirty="0" smtClean="0">
                <a:latin typeface="Times New Roman" panose="02020603050405020304" pitchFamily="18" charset="0"/>
                <a:cs typeface="Times New Roman" panose="02020603050405020304" pitchFamily="18" charset="0"/>
              </a:rPr>
              <a:t>Block Outgoing Traffic</a:t>
            </a:r>
          </a:p>
          <a:p>
            <a:pPr marL="514350" indent="-514350">
              <a:buAutoNum type="arabicParenR"/>
            </a:pPr>
            <a:r>
              <a:rPr lang="en-IN" sz="2400" dirty="0" smtClean="0">
                <a:latin typeface="Times New Roman" panose="02020603050405020304" pitchFamily="18" charset="0"/>
                <a:cs typeface="Times New Roman" panose="02020603050405020304" pitchFamily="18" charset="0"/>
              </a:rPr>
              <a:t>*** Cannot be used as an launch point for attacking on other systems </a:t>
            </a:r>
          </a:p>
        </p:txBody>
      </p:sp>
      <p:sp>
        <p:nvSpPr>
          <p:cNvPr id="4" name="Slide Number Placeholder 3"/>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313</a:t>
            </a:fld>
            <a:endParaRPr lang="en-US"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Advantages &amp; Disadvantages </a:t>
            </a:r>
            <a:endParaRPr lang="en-IN" dirty="0">
              <a:solidFill>
                <a:srgbClr val="FF0000"/>
              </a:solidFill>
            </a:endParaRPr>
          </a:p>
        </p:txBody>
      </p:sp>
      <p:sp>
        <p:nvSpPr>
          <p:cNvPr id="3" name="Content Placeholder 2"/>
          <p:cNvSpPr>
            <a:spLocks noGrp="1"/>
          </p:cNvSpPr>
          <p:nvPr>
            <p:ph idx="1"/>
          </p:nvPr>
        </p:nvSpPr>
        <p:spPr/>
        <p:txBody>
          <a:bodyPr/>
          <a:lstStyle/>
          <a:p>
            <a:r>
              <a:rPr lang="en-IN" dirty="0" smtClean="0"/>
              <a:t>Advantages </a:t>
            </a:r>
          </a:p>
          <a:p>
            <a:pPr marL="514350" indent="-514350">
              <a:buAutoNum type="arabicParenR"/>
            </a:pPr>
            <a:r>
              <a:rPr lang="en-IN" dirty="0" smtClean="0"/>
              <a:t>Wastes Attacker Time by diverting attacker to useless system.</a:t>
            </a:r>
          </a:p>
          <a:p>
            <a:pPr marL="514350" indent="-514350">
              <a:buAutoNum type="arabicParenR"/>
            </a:pPr>
            <a:r>
              <a:rPr lang="en-IN" dirty="0" smtClean="0"/>
              <a:t>Get early warning (Indicators of attack)</a:t>
            </a:r>
          </a:p>
          <a:p>
            <a:pPr marL="514350" indent="-514350">
              <a:buAutoNum type="arabicParenR"/>
            </a:pPr>
            <a:r>
              <a:rPr lang="en-IN" dirty="0" smtClean="0"/>
              <a:t>Doesn't require attack signatures like IDS</a:t>
            </a:r>
          </a:p>
          <a:p>
            <a:r>
              <a:rPr lang="en-IN" dirty="0"/>
              <a:t> </a:t>
            </a:r>
            <a:r>
              <a:rPr lang="en-IN" dirty="0" smtClean="0"/>
              <a:t>Disadvantages</a:t>
            </a:r>
          </a:p>
          <a:p>
            <a:pPr marL="514350" indent="-514350">
              <a:buAutoNum type="arabicParenR"/>
            </a:pPr>
            <a:r>
              <a:rPr lang="en-IN" dirty="0" smtClean="0"/>
              <a:t>Low-Medium Interaction Honey pots can be easily detected</a:t>
            </a:r>
          </a:p>
          <a:p>
            <a:pPr marL="514350" indent="-514350">
              <a:buAutoNum type="arabicParenR"/>
            </a:pPr>
            <a:r>
              <a:rPr lang="en-IN" dirty="0" smtClean="0"/>
              <a:t>Attacks against other system can go undetected  </a:t>
            </a:r>
          </a:p>
        </p:txBody>
      </p:sp>
      <p:sp>
        <p:nvSpPr>
          <p:cNvPr id="4" name="Slide Number Placeholder 3"/>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314</a:t>
            </a:fld>
            <a:endParaRPr 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Summary</a:t>
            </a:r>
            <a:r>
              <a:rPr lang="en-IN" dirty="0" smtClean="0"/>
              <a:t> </a:t>
            </a:r>
            <a:endParaRPr lang="en-IN" dirty="0"/>
          </a:p>
        </p:txBody>
      </p:sp>
      <p:sp>
        <p:nvSpPr>
          <p:cNvPr id="3" name="Content Placeholder 2"/>
          <p:cNvSpPr>
            <a:spLocks noGrp="1"/>
          </p:cNvSpPr>
          <p:nvPr>
            <p:ph idx="1"/>
          </p:nvPr>
        </p:nvSpPr>
        <p:spPr/>
        <p:txBody>
          <a:bodyPr/>
          <a:lstStyle/>
          <a:p>
            <a:r>
              <a:rPr lang="en-IN" dirty="0" smtClean="0"/>
              <a:t>Honeypots are not replacement of any traditional security mechanism but its adding another layer to security </a:t>
            </a:r>
          </a:p>
          <a:p>
            <a:r>
              <a:rPr lang="en-IN" dirty="0" smtClean="0"/>
              <a:t>It doesn’t prevent from any attacks</a:t>
            </a:r>
          </a:p>
          <a:p>
            <a:endParaRPr lang="en-IN" dirty="0"/>
          </a:p>
          <a:p>
            <a:pPr marL="0" indent="0" algn="ctr">
              <a:buNone/>
            </a:pPr>
            <a:r>
              <a:rPr lang="en-IN" i="1" dirty="0" smtClean="0"/>
              <a:t>Prevention, Detection, Response </a:t>
            </a:r>
            <a:endParaRPr lang="en-IN" i="1" dirty="0"/>
          </a:p>
        </p:txBody>
      </p:sp>
      <p:sp>
        <p:nvSpPr>
          <p:cNvPr id="4" name="Slide Number Placeholder 3"/>
          <p:cNvSpPr>
            <a:spLocks noGrp="1"/>
          </p:cNvSpPr>
          <p:nvPr>
            <p:ph type="sldNum" sz="quarter" idx="4294967295"/>
          </p:nvPr>
        </p:nvSpPr>
        <p:spPr>
          <a:xfrm>
            <a:off x="169057" y="6544491"/>
            <a:ext cx="682281" cy="195942"/>
          </a:xfrm>
          <a:prstGeom prst="rect">
            <a:avLst/>
          </a:prstGeom>
        </p:spPr>
        <p:txBody>
          <a:bodyPr/>
          <a:lstStyle/>
          <a:p>
            <a:fld id="{ADB69688-C67C-4CA4-BD1B-5895A7DCF7A7}" type="slidenum">
              <a:rPr lang="en-US" smtClean="0"/>
              <a:t>315</a:t>
            </a:fld>
            <a:endParaRPr lang="en-US"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Cryptography</a:t>
            </a:r>
            <a:endParaRPr lang="en-IN" dirty="0"/>
          </a:p>
        </p:txBody>
      </p:sp>
      <p:sp>
        <p:nvSpPr>
          <p:cNvPr id="3" name="Content Placeholder 2"/>
          <p:cNvSpPr>
            <a:spLocks noGrp="1"/>
          </p:cNvSpPr>
          <p:nvPr>
            <p:ph idx="1"/>
          </p:nvPr>
        </p:nvSpPr>
        <p:spPr/>
        <p:txBody>
          <a:bodyPr/>
          <a:lstStyle/>
          <a:p>
            <a:r>
              <a:rPr lang="en-IN" dirty="0"/>
              <a:t>As we have studied earlier, confidentiality, integrity, and availability are the three </a:t>
            </a:r>
            <a:r>
              <a:rPr lang="en-IN" dirty="0" smtClean="0"/>
              <a:t>basic components </a:t>
            </a:r>
            <a:r>
              <a:rPr lang="en-IN" dirty="0"/>
              <a:t>around which we should build and maintain our security </a:t>
            </a:r>
            <a:r>
              <a:rPr lang="en-IN" dirty="0" smtClean="0"/>
              <a:t>model.</a:t>
            </a:r>
          </a:p>
          <a:p>
            <a:r>
              <a:rPr lang="en-IN" dirty="0"/>
              <a:t>Cryptography, </a:t>
            </a:r>
            <a:r>
              <a:rPr lang="en-IN" dirty="0" smtClean="0"/>
              <a:t>the </a:t>
            </a:r>
            <a:r>
              <a:rPr lang="en-IN" dirty="0"/>
              <a:t>art and science of encrypting sensitive information, was once exclusive to the realms of government, academia, and the military</a:t>
            </a:r>
            <a:r>
              <a:rPr lang="en-IN" dirty="0" smtClean="0"/>
              <a:t>.</a:t>
            </a:r>
          </a:p>
          <a:p>
            <a:pPr marL="0" indent="0">
              <a:buNone/>
            </a:pPr>
            <a:r>
              <a:rPr lang="en-IN" dirty="0" smtClean="0"/>
              <a:t>						Everything </a:t>
            </a:r>
            <a:r>
              <a:rPr lang="en-IN" dirty="0"/>
              <a:t>from your smartphone to your banking relies heavily on cryptography to keep your information safe and your livelihood secure.</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Cryptography is a technique of encrypting the clear text data into a scrambled code. </a:t>
            </a:r>
            <a:r>
              <a:rPr lang="en-IN" dirty="0" smtClean="0"/>
              <a:t>This encrypted </a:t>
            </a:r>
            <a:r>
              <a:rPr lang="en-IN" dirty="0"/>
              <a:t>data is sent over public or private network toward destination to ensure </a:t>
            </a:r>
            <a:r>
              <a:rPr lang="en-IN" dirty="0" smtClean="0"/>
              <a:t>the confidentiality.</a:t>
            </a:r>
          </a:p>
          <a:p>
            <a:r>
              <a:rPr lang="en-IN" dirty="0"/>
              <a:t>This encrypted data known as </a:t>
            </a:r>
            <a:r>
              <a:rPr lang="en-IN" dirty="0" smtClean="0"/>
              <a:t>"</a:t>
            </a:r>
            <a:r>
              <a:rPr lang="en-IN" b="1" dirty="0" smtClean="0">
                <a:solidFill>
                  <a:srgbClr val="FF0000"/>
                </a:solidFill>
              </a:rPr>
              <a:t>Cipher text</a:t>
            </a:r>
            <a:r>
              <a:rPr lang="en-IN" dirty="0" smtClean="0"/>
              <a:t>" </a:t>
            </a:r>
            <a:r>
              <a:rPr lang="en-IN" dirty="0"/>
              <a:t>is decrypted at the </a:t>
            </a:r>
            <a:r>
              <a:rPr lang="en-IN" dirty="0" smtClean="0"/>
              <a:t>destination for processing</a:t>
            </a:r>
          </a:p>
          <a:p>
            <a:endParaRPr lang="en-IN" dirty="0"/>
          </a:p>
          <a:p>
            <a:r>
              <a:rPr lang="en-IN" dirty="0"/>
              <a:t>Strong encryption keys are used to avoid key cracking.</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Common terminology</a:t>
            </a:r>
            <a:endParaRPr lang="en-IN" dirty="0"/>
          </a:p>
        </p:txBody>
      </p:sp>
      <p:sp>
        <p:nvSpPr>
          <p:cNvPr id="3" name="Content Placeholder 2"/>
          <p:cNvSpPr>
            <a:spLocks noGrp="1"/>
          </p:cNvSpPr>
          <p:nvPr>
            <p:ph idx="1"/>
          </p:nvPr>
        </p:nvSpPr>
        <p:spPr/>
        <p:txBody>
          <a:bodyPr/>
          <a:lstStyle/>
          <a:p>
            <a:r>
              <a:rPr lang="en-IN" b="1" dirty="0" smtClean="0"/>
              <a:t>Plaintext/</a:t>
            </a:r>
            <a:r>
              <a:rPr lang="en-IN" b="1" dirty="0" err="1" smtClean="0"/>
              <a:t>Cleartext</a:t>
            </a:r>
            <a:r>
              <a:rPr lang="en-IN" b="1" dirty="0" smtClean="0"/>
              <a:t> :- </a:t>
            </a:r>
          </a:p>
          <a:p>
            <a:pPr marL="0" indent="0">
              <a:buNone/>
            </a:pPr>
            <a:r>
              <a:rPr lang="en-IN" b="1" dirty="0"/>
              <a:t>	</a:t>
            </a:r>
            <a:r>
              <a:rPr lang="en-IN" b="1" dirty="0" smtClean="0"/>
              <a:t>	</a:t>
            </a:r>
            <a:r>
              <a:rPr lang="en-IN" dirty="0"/>
              <a:t>Plaintext is the original message. It has not been altered; it is </a:t>
            </a:r>
            <a:r>
              <a:rPr lang="en-IN" dirty="0" smtClean="0"/>
              <a:t>the usable </a:t>
            </a:r>
            <a:r>
              <a:rPr lang="en-IN" dirty="0"/>
              <a:t>information</a:t>
            </a:r>
            <a:r>
              <a:rPr lang="en-IN" dirty="0" smtClean="0"/>
              <a:t>. </a:t>
            </a:r>
            <a:r>
              <a:rPr lang="en-IN" dirty="0"/>
              <a:t>Plaintext can literally be anything</a:t>
            </a:r>
            <a:r>
              <a:rPr lang="en-IN" dirty="0" smtClean="0"/>
              <a:t>.</a:t>
            </a:r>
          </a:p>
          <a:p>
            <a:pPr marL="0" indent="0">
              <a:buNone/>
            </a:pPr>
            <a:endParaRPr lang="en-IN" dirty="0"/>
          </a:p>
          <a:p>
            <a:r>
              <a:rPr lang="en-IN" b="1" dirty="0" smtClean="0"/>
              <a:t>Cipher text </a:t>
            </a:r>
          </a:p>
          <a:p>
            <a:pPr marL="0" indent="0">
              <a:buNone/>
            </a:pPr>
            <a:r>
              <a:rPr lang="en-IN" b="1" dirty="0" smtClean="0"/>
              <a:t>				</a:t>
            </a:r>
            <a:r>
              <a:rPr lang="en-IN" dirty="0" smtClean="0"/>
              <a:t>Cipher text </a:t>
            </a:r>
            <a:r>
              <a:rPr lang="en-IN" dirty="0"/>
              <a:t>is the opposite of plaintext; it is a message or other data that </a:t>
            </a:r>
            <a:r>
              <a:rPr lang="en-IN" dirty="0" smtClean="0"/>
              <a:t>has been </a:t>
            </a:r>
            <a:r>
              <a:rPr lang="en-IN" dirty="0"/>
              <a:t>transformed into a different format using a mechanism known as an algorithm. It </a:t>
            </a:r>
            <a:r>
              <a:rPr lang="en-IN" dirty="0" smtClean="0"/>
              <a:t>is also </a:t>
            </a:r>
            <a:r>
              <a:rPr lang="en-IN" dirty="0"/>
              <a:t>something that can be reversed using an algorithm and a key.</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21240"/>
          </a:xfrm>
        </p:spPr>
        <p:txBody>
          <a:bodyPr/>
          <a:lstStyle/>
          <a:p>
            <a:pPr algn="ctr"/>
            <a:r>
              <a:rPr lang="en-IN" dirty="0"/>
              <a:t> “</a:t>
            </a:r>
            <a:r>
              <a:rPr lang="en-IN" u="sng" dirty="0">
                <a:hlinkClick r:id="rId2"/>
              </a:rPr>
              <a:t>Caesar’s Cipher</a:t>
            </a:r>
            <a:r>
              <a:rPr lang="en-IN" dirty="0"/>
              <a:t>”</a:t>
            </a:r>
          </a:p>
        </p:txBody>
      </p:sp>
      <p:sp>
        <p:nvSpPr>
          <p:cNvPr id="3" name="Content Placeholder 2"/>
          <p:cNvSpPr>
            <a:spLocks noGrp="1"/>
          </p:cNvSpPr>
          <p:nvPr>
            <p:ph idx="1"/>
          </p:nvPr>
        </p:nvSpPr>
        <p:spPr>
          <a:xfrm>
            <a:off x="1037230" y="1473958"/>
            <a:ext cx="9012623" cy="4774441"/>
          </a:xfrm>
        </p:spPr>
        <p:txBody>
          <a:bodyPr/>
          <a:lstStyle/>
          <a:p>
            <a:r>
              <a:rPr lang="en-IN" dirty="0"/>
              <a:t>simplest forms of </a:t>
            </a:r>
            <a:r>
              <a:rPr lang="en-IN" dirty="0" smtClean="0"/>
              <a:t>encryption </a:t>
            </a:r>
            <a:r>
              <a:rPr lang="en-IN" dirty="0"/>
              <a:t>With this cipher, we simply shift each letter a set number of spaces up or down the alphabet. </a:t>
            </a:r>
            <a:endParaRPr lang="en-IN" dirty="0" smtClean="0"/>
          </a:p>
          <a:p>
            <a:pPr marL="0" indent="0">
              <a:buNone/>
            </a:pPr>
            <a:r>
              <a:rPr lang="en-IN" dirty="0"/>
              <a:t>So for example, the image below shows a shift of 3 letters.</a:t>
            </a:r>
          </a:p>
          <a:p>
            <a:pPr marL="0" indent="0">
              <a:buNone/>
            </a:pPr>
            <a:endParaRPr lang="en-IN" dirty="0"/>
          </a:p>
        </p:txBody>
      </p:sp>
      <p:pic>
        <p:nvPicPr>
          <p:cNvPr id="4" name="Picture 3"/>
          <p:cNvPicPr>
            <a:picLocks noChangeAspect="1"/>
          </p:cNvPicPr>
          <p:nvPr/>
        </p:nvPicPr>
        <p:blipFill>
          <a:blip r:embed="rId3"/>
          <a:stretch>
            <a:fillRect/>
          </a:stretch>
        </p:blipFill>
        <p:spPr>
          <a:xfrm>
            <a:off x="2380113" y="2894604"/>
            <a:ext cx="6667500" cy="31432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03127"/>
          </a:xfrm>
        </p:spPr>
        <p:txBody>
          <a:bodyPr/>
          <a:lstStyle/>
          <a:p>
            <a:pPr algn="ctr"/>
            <a:r>
              <a:rPr lang="en-IN" dirty="0"/>
              <a:t>The Transport Layer</a:t>
            </a:r>
          </a:p>
        </p:txBody>
      </p:sp>
      <p:sp>
        <p:nvSpPr>
          <p:cNvPr id="3" name="Content Placeholder 2"/>
          <p:cNvSpPr>
            <a:spLocks noGrp="1"/>
          </p:cNvSpPr>
          <p:nvPr>
            <p:ph idx="1"/>
          </p:nvPr>
        </p:nvSpPr>
        <p:spPr/>
        <p:txBody>
          <a:bodyPr/>
          <a:lstStyle/>
          <a:p>
            <a:r>
              <a:rPr lang="en-IN" dirty="0"/>
              <a:t>Transport layer communication falls under two categories:</a:t>
            </a:r>
          </a:p>
          <a:p>
            <a:pPr marL="0" indent="0">
              <a:buNone/>
            </a:pPr>
            <a:r>
              <a:rPr lang="en-IN" dirty="0" smtClean="0"/>
              <a:t>	• </a:t>
            </a:r>
            <a:r>
              <a:rPr lang="en-IN" b="1" dirty="0"/>
              <a:t>Connection-oriented </a:t>
            </a:r>
            <a:r>
              <a:rPr lang="en-IN" dirty="0"/>
              <a:t>– requires that a connection with </a:t>
            </a:r>
            <a:r>
              <a:rPr lang="en-IN" dirty="0" smtClean="0"/>
              <a:t>specific agreed-upon </a:t>
            </a:r>
            <a:r>
              <a:rPr lang="en-IN" dirty="0"/>
              <a:t>parameters be established before data is sent.</a:t>
            </a:r>
          </a:p>
          <a:p>
            <a:pPr marL="0" indent="0">
              <a:buNone/>
            </a:pPr>
            <a:r>
              <a:rPr lang="en-IN" dirty="0" smtClean="0"/>
              <a:t>	• </a:t>
            </a:r>
            <a:r>
              <a:rPr lang="en-IN" b="1" dirty="0"/>
              <a:t>Connectionless </a:t>
            </a:r>
            <a:r>
              <a:rPr lang="en-IN" dirty="0"/>
              <a:t>– requires no connection before data is sent.</a:t>
            </a:r>
          </a:p>
        </p:txBody>
      </p:sp>
      <p:pic>
        <p:nvPicPr>
          <p:cNvPr id="7" name="Picture 6"/>
          <p:cNvPicPr>
            <a:picLocks noChangeAspect="1"/>
          </p:cNvPicPr>
          <p:nvPr/>
        </p:nvPicPr>
        <p:blipFill>
          <a:blip r:embed="rId2"/>
          <a:stretch>
            <a:fillRect/>
          </a:stretch>
        </p:blipFill>
        <p:spPr>
          <a:xfrm>
            <a:off x="1357906" y="4150658"/>
            <a:ext cx="9297798" cy="1249624"/>
          </a:xfrm>
          <a:prstGeom prst="rect">
            <a:avLst/>
          </a:prstGeom>
        </p:spPr>
      </p:pic>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1091822"/>
            <a:ext cx="9403742" cy="5156578"/>
          </a:xfrm>
        </p:spPr>
        <p:txBody>
          <a:bodyPr/>
          <a:lstStyle/>
          <a:p>
            <a:pPr marL="0" indent="0">
              <a:buNone/>
            </a:pPr>
            <a:r>
              <a:rPr lang="en-IN" dirty="0"/>
              <a:t>Meaning that:</a:t>
            </a:r>
          </a:p>
          <a:p>
            <a:r>
              <a:rPr lang="en-IN" dirty="0"/>
              <a:t>A = D</a:t>
            </a:r>
          </a:p>
          <a:p>
            <a:r>
              <a:rPr lang="en-IN" dirty="0"/>
              <a:t>B = E</a:t>
            </a:r>
          </a:p>
          <a:p>
            <a:r>
              <a:rPr lang="en-IN" dirty="0"/>
              <a:t>C = F</a:t>
            </a:r>
          </a:p>
          <a:p>
            <a:r>
              <a:rPr lang="en-IN" dirty="0"/>
              <a:t>D = G</a:t>
            </a:r>
          </a:p>
          <a:p>
            <a:r>
              <a:rPr lang="en-IN" dirty="0"/>
              <a:t>E = H</a:t>
            </a:r>
          </a:p>
          <a:p>
            <a:r>
              <a:rPr lang="en-IN" dirty="0"/>
              <a:t>F = I</a:t>
            </a:r>
          </a:p>
          <a:p>
            <a:r>
              <a:rPr lang="en-IN" dirty="0"/>
              <a:t>And so on</a:t>
            </a:r>
            <a:r>
              <a:rPr lang="en-IN" dirty="0" smtClean="0"/>
              <a:t>.</a:t>
            </a:r>
          </a:p>
          <a:p>
            <a:pPr marL="0" indent="0">
              <a:buNone/>
            </a:pPr>
            <a:endParaRPr lang="en-IN" dirty="0"/>
          </a:p>
          <a:p>
            <a:pPr marL="0" indent="0">
              <a:buNone/>
            </a:pPr>
            <a:r>
              <a:rPr lang="en-IN" dirty="0" smtClean="0"/>
              <a:t>Example : </a:t>
            </a:r>
            <a:r>
              <a:rPr lang="en-IN" dirty="0"/>
              <a:t> “Hello” turns into the </a:t>
            </a:r>
            <a:r>
              <a:rPr lang="en-IN" dirty="0" err="1"/>
              <a:t>ciphertext</a:t>
            </a:r>
            <a:r>
              <a:rPr lang="en-IN" dirty="0"/>
              <a:t> “</a:t>
            </a:r>
            <a:r>
              <a:rPr lang="en-IN" dirty="0" err="1"/>
              <a:t>Khoor</a:t>
            </a:r>
            <a:r>
              <a:rPr lang="en-IN" dirty="0"/>
              <a:t>”</a:t>
            </a:r>
          </a:p>
          <a:p>
            <a:pPr marL="0" indent="0">
              <a:buNone/>
            </a:pPr>
            <a:endParaRPr lang="en-IN" dirty="0"/>
          </a:p>
        </p:txBody>
      </p:sp>
      <p:pic>
        <p:nvPicPr>
          <p:cNvPr id="2" name="Picture 1"/>
          <p:cNvPicPr>
            <a:picLocks noChangeAspect="1"/>
          </p:cNvPicPr>
          <p:nvPr/>
        </p:nvPicPr>
        <p:blipFill>
          <a:blip r:embed="rId2"/>
          <a:stretch>
            <a:fillRect/>
          </a:stretch>
        </p:blipFill>
        <p:spPr>
          <a:xfrm>
            <a:off x="2762959" y="1596789"/>
            <a:ext cx="8972933" cy="2373574"/>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8846" y="1684429"/>
            <a:ext cx="8946541" cy="4195481"/>
          </a:xfrm>
        </p:spPr>
        <p:txBody>
          <a:bodyPr>
            <a:normAutofit/>
          </a:bodyPr>
          <a:lstStyle/>
          <a:p>
            <a:r>
              <a:rPr lang="en-IN" b="1" dirty="0"/>
              <a:t>Algorithms </a:t>
            </a:r>
            <a:r>
              <a:rPr lang="en-IN" dirty="0"/>
              <a:t>Ciphers, the algorithms for transforming </a:t>
            </a:r>
            <a:r>
              <a:rPr lang="en-IN" dirty="0" smtClean="0"/>
              <a:t>clear text </a:t>
            </a:r>
            <a:r>
              <a:rPr lang="en-IN" dirty="0"/>
              <a:t>into </a:t>
            </a:r>
            <a:r>
              <a:rPr lang="en-IN" dirty="0" smtClean="0"/>
              <a:t>cipher text, </a:t>
            </a:r>
            <a:r>
              <a:rPr lang="en-IN" dirty="0"/>
              <a:t>are </a:t>
            </a:r>
            <a:r>
              <a:rPr lang="en-IN" dirty="0" smtClean="0"/>
              <a:t>the trickiest </a:t>
            </a:r>
            <a:r>
              <a:rPr lang="en-IN" dirty="0"/>
              <a:t>and most mysterious part of the encryption </a:t>
            </a:r>
            <a:r>
              <a:rPr lang="en-IN" dirty="0" smtClean="0"/>
              <a:t>process.</a:t>
            </a:r>
          </a:p>
          <a:p>
            <a:pPr marL="0" indent="0">
              <a:buNone/>
            </a:pPr>
            <a:r>
              <a:rPr lang="en-IN" dirty="0"/>
              <a:t>	</a:t>
            </a:r>
            <a:r>
              <a:rPr lang="en-IN" dirty="0" smtClean="0"/>
              <a:t>							This </a:t>
            </a:r>
            <a:r>
              <a:rPr lang="en-IN" dirty="0"/>
              <a:t>component </a:t>
            </a:r>
            <a:r>
              <a:rPr lang="en-IN" dirty="0" smtClean="0"/>
              <a:t>sounds complex</a:t>
            </a:r>
            <a:r>
              <a:rPr lang="en-IN" dirty="0"/>
              <a:t>, but the algorithm or cipher is nothing more than a formula that includes </a:t>
            </a:r>
            <a:r>
              <a:rPr lang="en-IN" dirty="0" smtClean="0"/>
              <a:t>discrete steps </a:t>
            </a:r>
            <a:r>
              <a:rPr lang="en-IN" dirty="0"/>
              <a:t>that describe how the </a:t>
            </a:r>
            <a:r>
              <a:rPr lang="en-IN" b="1" dirty="0">
                <a:solidFill>
                  <a:srgbClr val="FF0000"/>
                </a:solidFill>
              </a:rPr>
              <a:t>encryption</a:t>
            </a:r>
            <a:r>
              <a:rPr lang="en-IN" dirty="0">
                <a:solidFill>
                  <a:srgbClr val="FF0000"/>
                </a:solidFill>
              </a:rPr>
              <a:t> </a:t>
            </a:r>
            <a:r>
              <a:rPr lang="en-IN" dirty="0"/>
              <a:t>and </a:t>
            </a:r>
            <a:r>
              <a:rPr lang="en-IN" b="1" dirty="0">
                <a:solidFill>
                  <a:srgbClr val="FF0000"/>
                </a:solidFill>
              </a:rPr>
              <a:t>decryption</a:t>
            </a:r>
            <a:r>
              <a:rPr lang="en-IN" dirty="0"/>
              <a:t> process is to be performed in a </a:t>
            </a:r>
            <a:r>
              <a:rPr lang="en-IN" dirty="0" smtClean="0"/>
              <a:t>given instance.</a:t>
            </a:r>
          </a:p>
          <a:p>
            <a:pPr marL="0" indent="0">
              <a:buNone/>
            </a:pPr>
            <a:endParaRPr lang="en-IN" dirty="0"/>
          </a:p>
          <a:p>
            <a:r>
              <a:rPr lang="en-IN" b="1" dirty="0" smtClean="0"/>
              <a:t>Keys:-  </a:t>
            </a:r>
            <a:r>
              <a:rPr lang="en-IN" dirty="0"/>
              <a:t>Keys are an important, and frequently complicated, item. A key is a discrete piece </a:t>
            </a:r>
            <a:r>
              <a:rPr lang="en-IN" dirty="0" smtClean="0"/>
              <a:t>of information </a:t>
            </a:r>
            <a:r>
              <a:rPr lang="en-IN" dirty="0"/>
              <a:t>that is used to determine the result or output of a given cryptographic operation.</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Symmetric Cryptography</a:t>
            </a:r>
            <a:endParaRPr lang="en-IN" dirty="0"/>
          </a:p>
        </p:txBody>
      </p:sp>
      <p:sp>
        <p:nvSpPr>
          <p:cNvPr id="3" name="Content Placeholder 2"/>
          <p:cNvSpPr>
            <a:spLocks noGrp="1"/>
          </p:cNvSpPr>
          <p:nvPr>
            <p:ph idx="1"/>
          </p:nvPr>
        </p:nvSpPr>
        <p:spPr>
          <a:xfrm>
            <a:off x="1061193" y="2025622"/>
            <a:ext cx="8946541" cy="4195481"/>
          </a:xfrm>
        </p:spPr>
        <p:txBody>
          <a:bodyPr/>
          <a:lstStyle/>
          <a:p>
            <a:r>
              <a:rPr lang="en-IN" dirty="0"/>
              <a:t>Symmetric Key Cryptography is the oldest and most widely used cryptography </a:t>
            </a:r>
            <a:r>
              <a:rPr lang="en-IN" dirty="0" smtClean="0"/>
              <a:t>technique in </a:t>
            </a:r>
            <a:r>
              <a:rPr lang="en-IN" dirty="0"/>
              <a:t>the domain of </a:t>
            </a:r>
            <a:r>
              <a:rPr lang="en-IN" dirty="0" smtClean="0"/>
              <a:t>cryptography.</a:t>
            </a:r>
          </a:p>
          <a:p>
            <a:r>
              <a:rPr lang="en-IN" dirty="0"/>
              <a:t>Symmetric ciphers use the same secret key for </a:t>
            </a:r>
            <a:r>
              <a:rPr lang="en-IN" dirty="0" smtClean="0"/>
              <a:t>the encryption </a:t>
            </a:r>
            <a:r>
              <a:rPr lang="en-IN" dirty="0"/>
              <a:t>and decryption of data</a:t>
            </a:r>
            <a:r>
              <a:rPr lang="en-IN" dirty="0" smtClean="0"/>
              <a:t>.</a:t>
            </a:r>
          </a:p>
          <a:p>
            <a:r>
              <a:rPr lang="en-IN" dirty="0"/>
              <a:t>Most widely used symmetric ciphers are AES and DES</a:t>
            </a:r>
            <a:r>
              <a:rPr lang="en-IN" dirty="0" smtClean="0"/>
              <a:t>.</a:t>
            </a:r>
            <a:endParaRPr lang="en-IN" dirty="0"/>
          </a:p>
          <a:p>
            <a:pPr marL="0" indent="0">
              <a:buNone/>
            </a:pPr>
            <a:endParaRPr lang="en-IN" dirty="0" smtClean="0"/>
          </a:p>
          <a:p>
            <a:pPr marL="0" indent="0">
              <a:buNone/>
            </a:pPr>
            <a:r>
              <a:rPr lang="en-IN" b="1" dirty="0" smtClean="0">
                <a:solidFill>
                  <a:srgbClr val="FF0000"/>
                </a:solidFill>
              </a:rPr>
              <a:t>“</a:t>
            </a:r>
            <a:r>
              <a:rPr lang="en-IN" b="1" i="1" dirty="0">
                <a:solidFill>
                  <a:srgbClr val="FF0000"/>
                </a:solidFill>
              </a:rPr>
              <a:t>Secret Key Cryptography (SKC):</a:t>
            </a:r>
            <a:r>
              <a:rPr lang="en-IN" b="1" dirty="0">
                <a:solidFill>
                  <a:srgbClr val="FF0000"/>
                </a:solidFill>
              </a:rPr>
              <a:t> </a:t>
            </a:r>
            <a:r>
              <a:rPr lang="en-IN" dirty="0"/>
              <a:t>Uses a single key for both encryption and decryption; also called </a:t>
            </a:r>
            <a:r>
              <a:rPr lang="en-IN" i="1" dirty="0"/>
              <a:t>symmetric encryption</a:t>
            </a:r>
            <a:r>
              <a:rPr lang="en-IN" dirty="0"/>
              <a:t>. Primarily used for privacy and confidentiality</a:t>
            </a:r>
            <a:r>
              <a:rPr lang="en-IN" dirty="0" smtClean="0"/>
              <a:t>.”</a:t>
            </a:r>
            <a:endParaRPr lang="en-IN"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65277" y="2191872"/>
            <a:ext cx="7970577" cy="3888810"/>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Common Symmetric Algorithms</a:t>
            </a:r>
            <a:endParaRPr lang="en-IN" dirty="0"/>
          </a:p>
        </p:txBody>
      </p:sp>
      <p:sp>
        <p:nvSpPr>
          <p:cNvPr id="3" name="Content Placeholder 2"/>
          <p:cNvSpPr>
            <a:spLocks noGrp="1"/>
          </p:cNvSpPr>
          <p:nvPr>
            <p:ph idx="1"/>
          </p:nvPr>
        </p:nvSpPr>
        <p:spPr>
          <a:xfrm>
            <a:off x="859810" y="1733266"/>
            <a:ext cx="9190044" cy="4515133"/>
          </a:xfrm>
        </p:spPr>
        <p:txBody>
          <a:bodyPr/>
          <a:lstStyle/>
          <a:p>
            <a:r>
              <a:rPr lang="en-IN" b="1" dirty="0"/>
              <a:t>Data Encryption Standard (DES) </a:t>
            </a:r>
            <a:r>
              <a:rPr lang="en-IN" dirty="0"/>
              <a:t>Originally adopted by the U.S. government in 1977, </a:t>
            </a:r>
            <a:r>
              <a:rPr lang="en-IN" dirty="0" smtClean="0"/>
              <a:t>the DES </a:t>
            </a:r>
            <a:r>
              <a:rPr lang="en-IN" dirty="0"/>
              <a:t>algorithm is still in use today. DES is a </a:t>
            </a:r>
            <a:r>
              <a:rPr lang="en-IN" b="1" dirty="0">
                <a:solidFill>
                  <a:srgbClr val="FF0000"/>
                </a:solidFill>
              </a:rPr>
              <a:t>56-bit key algorithm, </a:t>
            </a:r>
            <a:r>
              <a:rPr lang="en-IN" dirty="0"/>
              <a:t>but the key is too short </a:t>
            </a:r>
            <a:r>
              <a:rPr lang="en-IN" dirty="0" smtClean="0"/>
              <a:t>to be </a:t>
            </a:r>
            <a:r>
              <a:rPr lang="en-IN" dirty="0"/>
              <a:t>used today for any serious security applications</a:t>
            </a:r>
            <a:r>
              <a:rPr lang="en-IN" dirty="0" smtClean="0"/>
              <a:t>.</a:t>
            </a:r>
          </a:p>
          <a:p>
            <a:r>
              <a:rPr lang="en-IN" b="1" dirty="0"/>
              <a:t>Triple DES (3DES) </a:t>
            </a:r>
            <a:r>
              <a:rPr lang="en-IN" dirty="0"/>
              <a:t>This algorithm is an extension of the DES algorithm, which is </a:t>
            </a:r>
            <a:r>
              <a:rPr lang="en-IN" dirty="0" smtClean="0"/>
              <a:t>three times </a:t>
            </a:r>
            <a:r>
              <a:rPr lang="en-IN" dirty="0"/>
              <a:t>more powerful than the DES algorithm. The algorithm uses </a:t>
            </a:r>
            <a:r>
              <a:rPr lang="en-IN" b="1" dirty="0">
                <a:solidFill>
                  <a:srgbClr val="FF0000"/>
                </a:solidFill>
              </a:rPr>
              <a:t>a 168-bit key</a:t>
            </a:r>
            <a:r>
              <a:rPr lang="en-IN" dirty="0" smtClean="0"/>
              <a:t>.</a:t>
            </a:r>
          </a:p>
          <a:p>
            <a:r>
              <a:rPr lang="en-IN" b="1" dirty="0"/>
              <a:t>Blowfish </a:t>
            </a:r>
            <a:r>
              <a:rPr lang="en-IN" dirty="0" err="1"/>
              <a:t>Blowfish</a:t>
            </a:r>
            <a:r>
              <a:rPr lang="en-IN" dirty="0"/>
              <a:t> is an algorithm that was designed to be strong, fast, and simple in </a:t>
            </a:r>
            <a:r>
              <a:rPr lang="en-IN" dirty="0" smtClean="0"/>
              <a:t>its design</a:t>
            </a:r>
            <a:r>
              <a:rPr lang="en-IN" dirty="0"/>
              <a:t>. The algorithm uses a </a:t>
            </a:r>
            <a:r>
              <a:rPr lang="en-IN" b="1" dirty="0">
                <a:solidFill>
                  <a:srgbClr val="FF0000"/>
                </a:solidFill>
              </a:rPr>
              <a:t>448-bit key </a:t>
            </a:r>
            <a:r>
              <a:rPr lang="en-IN" dirty="0"/>
              <a:t>and is optimized for use in today’s 32- and </a:t>
            </a:r>
            <a:r>
              <a:rPr lang="en-IN" dirty="0" smtClean="0"/>
              <a:t>64-bi processors </a:t>
            </a:r>
            <a:r>
              <a:rPr lang="en-IN" dirty="0"/>
              <a:t>(which its predecessor DES was not).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b="1" dirty="0"/>
              <a:t>Advanced Encryption Standard (AES) </a:t>
            </a:r>
            <a:r>
              <a:rPr lang="en-IN" dirty="0"/>
              <a:t>The successor to DES and chosen </a:t>
            </a:r>
            <a:r>
              <a:rPr lang="en-IN" dirty="0" smtClean="0"/>
              <a:t>by the </a:t>
            </a:r>
            <a:r>
              <a:rPr lang="en-IN" dirty="0"/>
              <a:t>National Institute of Standards and Technology (NIST) to be the new U.S. </a:t>
            </a:r>
            <a:r>
              <a:rPr lang="en-IN" dirty="0" smtClean="0"/>
              <a:t>encryption standard</a:t>
            </a:r>
            <a:r>
              <a:rPr lang="en-IN" dirty="0"/>
              <a:t>. The algorithm is very compact and fast and can use keys that are </a:t>
            </a:r>
            <a:r>
              <a:rPr lang="en-IN" b="1" dirty="0">
                <a:solidFill>
                  <a:srgbClr val="FF0000"/>
                </a:solidFill>
              </a:rPr>
              <a:t>128, 192, </a:t>
            </a:r>
            <a:r>
              <a:rPr lang="en-IN" b="1" dirty="0" smtClean="0">
                <a:solidFill>
                  <a:srgbClr val="FF0000"/>
                </a:solidFill>
              </a:rPr>
              <a:t>or 256 bits long.</a:t>
            </a:r>
            <a:endParaRPr lang="en-IN" b="1" dirty="0">
              <a:solidFill>
                <a:srgbClr val="FF0000"/>
              </a:solidFill>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Asymmetric Cryptography</a:t>
            </a:r>
            <a:endParaRPr lang="en-IN" dirty="0"/>
          </a:p>
        </p:txBody>
      </p:sp>
      <p:sp>
        <p:nvSpPr>
          <p:cNvPr id="3" name="Content Placeholder 2"/>
          <p:cNvSpPr>
            <a:spLocks noGrp="1"/>
          </p:cNvSpPr>
          <p:nvPr>
            <p:ph idx="1"/>
          </p:nvPr>
        </p:nvSpPr>
        <p:spPr/>
        <p:txBody>
          <a:bodyPr/>
          <a:lstStyle/>
          <a:p>
            <a:r>
              <a:rPr lang="en-IN" dirty="0"/>
              <a:t>Unlike Symmetric Ciphers, two keys are used. One key is publically known to </a:t>
            </a:r>
            <a:r>
              <a:rPr lang="en-IN" dirty="0" smtClean="0"/>
              <a:t>everyone while </a:t>
            </a:r>
            <a:r>
              <a:rPr lang="en-IN" dirty="0"/>
              <a:t>one key is kept secret and is used to encrypt the data by sender hence it is </a:t>
            </a:r>
            <a:r>
              <a:rPr lang="en-IN" dirty="0" smtClean="0"/>
              <a:t>also called </a:t>
            </a:r>
            <a:r>
              <a:rPr lang="en-IN" dirty="0"/>
              <a:t>Public Key cryptography</a:t>
            </a:r>
            <a:r>
              <a:rPr lang="en-IN" dirty="0" smtClean="0"/>
              <a:t>.</a:t>
            </a:r>
          </a:p>
          <a:p>
            <a:r>
              <a:rPr lang="en-IN" dirty="0"/>
              <a:t>Each sender uses its secret key (also known as a </a:t>
            </a:r>
            <a:r>
              <a:rPr lang="en-IN" dirty="0" smtClean="0"/>
              <a:t>private key</a:t>
            </a:r>
            <a:r>
              <a:rPr lang="en-IN" dirty="0"/>
              <a:t>) for encrypting its data before sending</a:t>
            </a:r>
            <a:r>
              <a:rPr lang="en-IN" dirty="0" smtClean="0"/>
              <a:t>.</a:t>
            </a:r>
          </a:p>
          <a:p>
            <a:r>
              <a:rPr lang="en-IN" dirty="0"/>
              <a:t>The receiver uses the respective public key </a:t>
            </a:r>
            <a:r>
              <a:rPr lang="en-IN" dirty="0" smtClean="0"/>
              <a:t>of the </a:t>
            </a:r>
            <a:r>
              <a:rPr lang="en-IN" dirty="0"/>
              <a:t>sender to decrypt the data</a:t>
            </a:r>
            <a:r>
              <a:rPr lang="en-IN" dirty="0" smtClean="0"/>
              <a:t>.</a:t>
            </a:r>
          </a:p>
          <a:p>
            <a:pPr marL="0" indent="0">
              <a:buNone/>
            </a:pPr>
            <a:r>
              <a:rPr lang="en-IN" b="1" dirty="0" smtClean="0">
                <a:solidFill>
                  <a:srgbClr val="FF0000"/>
                </a:solidFill>
              </a:rPr>
              <a:t>“</a:t>
            </a:r>
            <a:r>
              <a:rPr lang="en-IN" b="1" i="1" dirty="0">
                <a:solidFill>
                  <a:srgbClr val="FF0000"/>
                </a:solidFill>
              </a:rPr>
              <a:t>Public Key Cryptography (PKC):</a:t>
            </a:r>
            <a:r>
              <a:rPr lang="en-IN" b="1" dirty="0">
                <a:solidFill>
                  <a:srgbClr val="FF0000"/>
                </a:solidFill>
              </a:rPr>
              <a:t> </a:t>
            </a:r>
            <a:r>
              <a:rPr lang="en-IN" dirty="0"/>
              <a:t>Uses one key for encryption and another for decryption; also called </a:t>
            </a:r>
            <a:r>
              <a:rPr lang="en-IN" i="1" dirty="0"/>
              <a:t>asymmetric encryption</a:t>
            </a:r>
            <a:r>
              <a:rPr lang="en-IN" dirty="0"/>
              <a:t>. Primarily used for authentication, non-repudiation, and key exchange</a:t>
            </a:r>
            <a:r>
              <a:rPr lang="en-IN" dirty="0" smtClean="0"/>
              <a:t>”</a:t>
            </a:r>
            <a:endParaRPr lang="en-IN"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37983" y="1696830"/>
            <a:ext cx="8291868" cy="4362669"/>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46111" y="1520657"/>
            <a:ext cx="10041127" cy="4727742"/>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Asymmetric encryption is mostly used in day-to-day communication channels, especially over the Internet</a:t>
            </a:r>
            <a:r>
              <a:rPr lang="en-IN" dirty="0" smtClean="0"/>
              <a:t>.</a:t>
            </a:r>
          </a:p>
          <a:p>
            <a:r>
              <a:rPr lang="en-IN" dirty="0" smtClean="0"/>
              <a:t> </a:t>
            </a:r>
            <a:r>
              <a:rPr lang="en-IN" dirty="0"/>
              <a:t>Popular asymmetric key encryption algorithm </a:t>
            </a:r>
            <a:r>
              <a:rPr lang="en-IN" b="1" dirty="0">
                <a:solidFill>
                  <a:srgbClr val="FF0000"/>
                </a:solidFill>
              </a:rPr>
              <a:t>includes </a:t>
            </a:r>
            <a:r>
              <a:rPr lang="en-IN" b="1" dirty="0" err="1">
                <a:solidFill>
                  <a:srgbClr val="FF0000"/>
                </a:solidFill>
              </a:rPr>
              <a:t>EIGamal</a:t>
            </a:r>
            <a:r>
              <a:rPr lang="en-IN" b="1" dirty="0">
                <a:solidFill>
                  <a:srgbClr val="FF0000"/>
                </a:solidFill>
              </a:rPr>
              <a:t>, RSA, DSA, Elliptic curve techniques, </a:t>
            </a:r>
            <a:r>
              <a:rPr lang="en-IN" b="1" dirty="0" smtClean="0">
                <a:solidFill>
                  <a:srgbClr val="FF0000"/>
                </a:solidFill>
              </a:rPr>
              <a:t>PKCS</a:t>
            </a:r>
          </a:p>
          <a:p>
            <a:endParaRPr lang="en-IN" b="1" dirty="0">
              <a:solidFill>
                <a:srgbClr val="FF0000"/>
              </a:solidFill>
            </a:endParaRPr>
          </a:p>
          <a:p>
            <a:pPr marL="0" indent="0">
              <a:buNone/>
            </a:pPr>
            <a:endParaRPr lang="en-IN" b="1"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8036" y="1411474"/>
            <a:ext cx="8946541" cy="4195481"/>
          </a:xfrm>
        </p:spPr>
        <p:txBody>
          <a:bodyPr/>
          <a:lstStyle/>
          <a:p>
            <a:r>
              <a:rPr lang="en-IN" dirty="0"/>
              <a:t>The TCP/IP protocol suite incorporates two Transport layer protocols:</a:t>
            </a:r>
          </a:p>
          <a:p>
            <a:pPr marL="0" indent="0">
              <a:buNone/>
            </a:pPr>
            <a:r>
              <a:rPr lang="en-IN" dirty="0"/>
              <a:t> </a:t>
            </a:r>
            <a:r>
              <a:rPr lang="en-IN" dirty="0" smtClean="0"/>
              <a:t>	• </a:t>
            </a:r>
            <a:r>
              <a:rPr lang="en-IN" b="1" dirty="0"/>
              <a:t>Transmission Control Protocol (TCP) – </a:t>
            </a:r>
            <a:r>
              <a:rPr lang="en-IN" dirty="0"/>
              <a:t>connection-oriented</a:t>
            </a:r>
          </a:p>
          <a:p>
            <a:pPr marL="0" indent="0">
              <a:buNone/>
            </a:pPr>
            <a:r>
              <a:rPr lang="en-IN" dirty="0" smtClean="0"/>
              <a:t>	• </a:t>
            </a:r>
            <a:r>
              <a:rPr lang="en-IN" b="1" dirty="0"/>
              <a:t>User Datagram Protocol (UDP) - </a:t>
            </a:r>
            <a:r>
              <a:rPr lang="en-IN" dirty="0"/>
              <a:t>connectionless</a:t>
            </a:r>
          </a:p>
        </p:txBody>
      </p:sp>
      <p:pic>
        <p:nvPicPr>
          <p:cNvPr id="5" name="Picture 4"/>
          <p:cNvPicPr>
            <a:picLocks noChangeAspect="1"/>
          </p:cNvPicPr>
          <p:nvPr/>
        </p:nvPicPr>
        <p:blipFill>
          <a:blip r:embed="rId2"/>
          <a:stretch>
            <a:fillRect/>
          </a:stretch>
        </p:blipFill>
        <p:spPr>
          <a:xfrm>
            <a:off x="2593074" y="3057098"/>
            <a:ext cx="6176464" cy="3199902"/>
          </a:xfrm>
          <a:prstGeom prst="rect">
            <a:avLst/>
          </a:prstGeom>
        </p:spPr>
      </p:pic>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Differences </a:t>
            </a:r>
            <a:endParaRPr lang="en-IN" dirty="0"/>
          </a:p>
        </p:txBody>
      </p:sp>
      <p:sp>
        <p:nvSpPr>
          <p:cNvPr id="3" name="Content Placeholder 2"/>
          <p:cNvSpPr>
            <a:spLocks noGrp="1"/>
          </p:cNvSpPr>
          <p:nvPr>
            <p:ph idx="1"/>
          </p:nvPr>
        </p:nvSpPr>
        <p:spPr>
          <a:xfrm>
            <a:off x="1103312" y="2052918"/>
            <a:ext cx="8946541" cy="3952097"/>
          </a:xfrm>
        </p:spPr>
        <p:txBody>
          <a:bodyPr/>
          <a:lstStyle/>
          <a:p>
            <a:pPr fontAlgn="base"/>
            <a:r>
              <a:rPr lang="en-IN" dirty="0"/>
              <a:t>Symmetric encryption is an old technique while asymmetric encryption is relatively new.</a:t>
            </a:r>
          </a:p>
          <a:p>
            <a:pPr fontAlgn="base"/>
            <a:r>
              <a:rPr lang="en-IN" dirty="0"/>
              <a:t>Asymmetric encryption was introduced to complement the inherent problem of the need to share the key in symmetrical encryption model, eliminating the need to share the key by using a pair of public-private keys.</a:t>
            </a:r>
          </a:p>
          <a:p>
            <a:pPr fontAlgn="base"/>
            <a:r>
              <a:rPr lang="en-IN" dirty="0"/>
              <a:t>Asymmetric encryption takes relatively more time than the symmetric </a:t>
            </a:r>
            <a:r>
              <a:rPr lang="en-IN" dirty="0" smtClean="0"/>
              <a:t>encryption</a:t>
            </a:r>
            <a:endParaRPr lang="en-IN"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Hashing </a:t>
            </a:r>
            <a:endParaRPr lang="en-IN" dirty="0"/>
          </a:p>
        </p:txBody>
      </p:sp>
      <p:sp>
        <p:nvSpPr>
          <p:cNvPr id="3" name="Content Placeholder 2"/>
          <p:cNvSpPr>
            <a:spLocks noGrp="1"/>
          </p:cNvSpPr>
          <p:nvPr>
            <p:ph idx="1"/>
          </p:nvPr>
        </p:nvSpPr>
        <p:spPr>
          <a:xfrm>
            <a:off x="1103312" y="2052918"/>
            <a:ext cx="8946541" cy="3392539"/>
          </a:xfrm>
        </p:spPr>
        <p:txBody>
          <a:bodyPr/>
          <a:lstStyle/>
          <a:p>
            <a:r>
              <a:rPr lang="en-IN" b="1" dirty="0"/>
              <a:t>Message Digest (One-way Hash) </a:t>
            </a:r>
            <a:r>
              <a:rPr lang="en-IN" b="1" dirty="0" smtClean="0"/>
              <a:t>Functions :</a:t>
            </a:r>
            <a:endParaRPr lang="en-IN" dirty="0" smtClean="0"/>
          </a:p>
          <a:p>
            <a:pPr marL="0" indent="0">
              <a:buNone/>
            </a:pPr>
            <a:r>
              <a:rPr lang="en-IN" b="1" dirty="0" smtClean="0"/>
              <a:t>						</a:t>
            </a:r>
            <a:r>
              <a:rPr lang="en-IN" dirty="0"/>
              <a:t>The message digest is a cryptographic hashing technique that is used to ensure </a:t>
            </a:r>
            <a:r>
              <a:rPr lang="en-IN" dirty="0" smtClean="0"/>
              <a:t>the integrity </a:t>
            </a:r>
            <a:r>
              <a:rPr lang="en-IN" dirty="0"/>
              <a:t>of a message</a:t>
            </a:r>
            <a:r>
              <a:rPr lang="en-IN" dirty="0" smtClean="0"/>
              <a:t>.</a:t>
            </a:r>
            <a:endParaRPr lang="en-IN" dirty="0"/>
          </a:p>
          <a:p>
            <a:r>
              <a:rPr lang="en-IN" dirty="0"/>
              <a:t>Message and message digest can be sent together or </a:t>
            </a:r>
            <a:r>
              <a:rPr lang="en-IN" dirty="0" smtClean="0"/>
              <a:t>separately through </a:t>
            </a:r>
            <a:r>
              <a:rPr lang="en-IN" dirty="0"/>
              <a:t>a communication channel</a:t>
            </a:r>
            <a:r>
              <a:rPr lang="en-IN" dirty="0" smtClean="0"/>
              <a:t>.</a:t>
            </a:r>
          </a:p>
          <a:p>
            <a:r>
              <a:rPr lang="en-IN" dirty="0"/>
              <a:t>Receiver recalculates the Hash of the message </a:t>
            </a:r>
            <a:r>
              <a:rPr lang="en-IN" dirty="0" smtClean="0"/>
              <a:t>and compares </a:t>
            </a:r>
            <a:r>
              <a:rPr lang="en-IN" dirty="0"/>
              <a:t>it with the Message digest to ensure if any changes have been made.</a:t>
            </a:r>
            <a:endParaRPr lang="en-IN" b="1" dirty="0" smtClean="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162" y="1201003"/>
            <a:ext cx="9894626" cy="5047397"/>
          </a:xfrm>
        </p:spPr>
        <p:txBody>
          <a:bodyPr>
            <a:normAutofit/>
          </a:bodyPr>
          <a:lstStyle/>
          <a:p>
            <a:pPr marL="0" indent="0">
              <a:buNone/>
            </a:pPr>
            <a:r>
              <a:rPr lang="en-IN" b="1" i="1" dirty="0"/>
              <a:t>Message Digest Function: MD5</a:t>
            </a:r>
            <a:endParaRPr lang="en-IN" dirty="0" smtClean="0"/>
          </a:p>
          <a:p>
            <a:pPr marL="0" indent="0">
              <a:buNone/>
            </a:pPr>
            <a:r>
              <a:rPr lang="en-IN" dirty="0" smtClean="0"/>
              <a:t>						The </a:t>
            </a:r>
            <a:r>
              <a:rPr lang="en-IN" dirty="0"/>
              <a:t>MD5 algorithm is one from the Message digest series. MD5 produces </a:t>
            </a:r>
            <a:r>
              <a:rPr lang="en-IN" b="1" dirty="0">
                <a:solidFill>
                  <a:srgbClr val="FF0000"/>
                </a:solidFill>
              </a:rPr>
              <a:t>a 128-bit </a:t>
            </a:r>
            <a:r>
              <a:rPr lang="en-IN" b="1" dirty="0" smtClean="0">
                <a:solidFill>
                  <a:srgbClr val="FF0000"/>
                </a:solidFill>
              </a:rPr>
              <a:t>hash value </a:t>
            </a:r>
            <a:r>
              <a:rPr lang="en-IN" dirty="0"/>
              <a:t>that is used as a checksum to verify the integrity</a:t>
            </a:r>
            <a:r>
              <a:rPr lang="en-IN" dirty="0" smtClean="0"/>
              <a:t>.</a:t>
            </a:r>
          </a:p>
          <a:p>
            <a:pPr marL="0" indent="0">
              <a:buNone/>
            </a:pPr>
            <a:r>
              <a:rPr lang="en-IN" b="1" dirty="0"/>
              <a:t>Secure Hashing Algorithm (SHA</a:t>
            </a:r>
            <a:r>
              <a:rPr lang="en-IN" b="1" dirty="0" smtClean="0"/>
              <a:t>)</a:t>
            </a:r>
          </a:p>
          <a:p>
            <a:pPr marL="0" indent="0">
              <a:buNone/>
            </a:pPr>
            <a:r>
              <a:rPr lang="en-IN" b="1" dirty="0" smtClean="0"/>
              <a:t>             					</a:t>
            </a:r>
            <a:r>
              <a:rPr lang="en-IN" dirty="0"/>
              <a:t>As Message Digest 5 (MD5) is a cryptographic hashing algorithm, another most </a:t>
            </a:r>
            <a:r>
              <a:rPr lang="en-IN" dirty="0" smtClean="0"/>
              <a:t>popular, more </a:t>
            </a:r>
            <a:r>
              <a:rPr lang="en-IN" dirty="0"/>
              <a:t>secure and widely used hashing algorithm is Secure Hashing Algorithm (SHA</a:t>
            </a:r>
            <a:r>
              <a:rPr lang="en-IN" dirty="0" smtClean="0"/>
              <a:t>).</a:t>
            </a:r>
          </a:p>
          <a:p>
            <a:pPr marL="0" indent="0">
              <a:buNone/>
            </a:pPr>
            <a:r>
              <a:rPr lang="en-IN" dirty="0"/>
              <a:t>SHA-1 is a secure hashing algorithm producing </a:t>
            </a:r>
            <a:r>
              <a:rPr lang="en-IN" b="1" dirty="0">
                <a:solidFill>
                  <a:srgbClr val="FF0000"/>
                </a:solidFill>
              </a:rPr>
              <a:t>160-bit hashing </a:t>
            </a:r>
            <a:r>
              <a:rPr lang="en-IN" b="1" dirty="0" smtClean="0">
                <a:solidFill>
                  <a:srgbClr val="FF0000"/>
                </a:solidFill>
              </a:rPr>
              <a:t>value</a:t>
            </a:r>
          </a:p>
          <a:p>
            <a:pPr marL="0" indent="0">
              <a:buNone/>
            </a:pPr>
            <a:endParaRPr lang="en-IN" b="1" dirty="0" smtClean="0">
              <a:solidFill>
                <a:srgbClr val="FF0000"/>
              </a:solidFill>
            </a:endParaRPr>
          </a:p>
        </p:txBody>
      </p:sp>
      <p:pic>
        <p:nvPicPr>
          <p:cNvPr id="5" name="Picture 4"/>
          <p:cNvPicPr>
            <a:picLocks noChangeAspect="1"/>
          </p:cNvPicPr>
          <p:nvPr/>
        </p:nvPicPr>
        <p:blipFill>
          <a:blip r:embed="rId2"/>
          <a:stretch>
            <a:fillRect/>
          </a:stretch>
        </p:blipFill>
        <p:spPr>
          <a:xfrm>
            <a:off x="717307" y="4831308"/>
            <a:ext cx="10653198" cy="1012847"/>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282890"/>
            <a:ext cx="9419112" cy="4965509"/>
          </a:xfrm>
        </p:spPr>
        <p:txBody>
          <a:bodyPr/>
          <a:lstStyle/>
          <a:p>
            <a:pPr marL="0" indent="0">
              <a:buNone/>
            </a:pPr>
            <a:r>
              <a:rPr lang="en-IN" b="1" i="1" dirty="0"/>
              <a:t>Secure Hash Algorithm 2 (SHA-2) </a:t>
            </a:r>
          </a:p>
          <a:p>
            <a:pPr marL="0" indent="0">
              <a:buNone/>
            </a:pPr>
            <a:r>
              <a:rPr lang="en-IN" b="1" i="1" dirty="0">
                <a:solidFill>
                  <a:srgbClr val="FF0000"/>
                </a:solidFill>
              </a:rPr>
              <a:t>					</a:t>
            </a:r>
            <a:r>
              <a:rPr lang="en-IN" dirty="0"/>
              <a:t>SHA2 has the option to vary digest between </a:t>
            </a:r>
            <a:r>
              <a:rPr lang="en-IN" b="1" dirty="0">
                <a:solidFill>
                  <a:srgbClr val="FF0000"/>
                </a:solidFill>
              </a:rPr>
              <a:t>224 bits to 512 bits</a:t>
            </a:r>
            <a:r>
              <a:rPr lang="en-IN" dirty="0"/>
              <a:t>. SHA-2 is a group of different hashes including SHA-256, SHA-384 and SHA 512.</a:t>
            </a:r>
            <a:endParaRPr lang="en-IN" b="1" dirty="0">
              <a:solidFill>
                <a:srgbClr val="FF0000"/>
              </a:solidFill>
            </a:endParaRPr>
          </a:p>
          <a:p>
            <a:endParaRPr lang="en-IN" dirty="0"/>
          </a:p>
        </p:txBody>
      </p:sp>
      <p:pic>
        <p:nvPicPr>
          <p:cNvPr id="4" name="Picture 3"/>
          <p:cNvPicPr>
            <a:picLocks noChangeAspect="1"/>
          </p:cNvPicPr>
          <p:nvPr/>
        </p:nvPicPr>
        <p:blipFill>
          <a:blip r:embed="rId2"/>
          <a:stretch>
            <a:fillRect/>
          </a:stretch>
        </p:blipFill>
        <p:spPr>
          <a:xfrm>
            <a:off x="1103312" y="2883818"/>
            <a:ext cx="9282112" cy="1196649"/>
          </a:xfrm>
          <a:prstGeom prst="rect">
            <a:avLst/>
          </a:prstGeom>
        </p:spPr>
      </p:pic>
      <p:pic>
        <p:nvPicPr>
          <p:cNvPr id="5" name="Picture 4"/>
          <p:cNvPicPr>
            <a:picLocks noChangeAspect="1"/>
          </p:cNvPicPr>
          <p:nvPr/>
        </p:nvPicPr>
        <p:blipFill>
          <a:blip r:embed="rId3"/>
          <a:stretch>
            <a:fillRect/>
          </a:stretch>
        </p:blipFill>
        <p:spPr>
          <a:xfrm>
            <a:off x="1103312" y="4302536"/>
            <a:ext cx="9282112" cy="1791663"/>
          </a:xfrm>
          <a:prstGeom prst="rect">
            <a:avLst/>
          </a:prstGeom>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HTTP vs HTTPS</a:t>
            </a:r>
            <a:br>
              <a:rPr lang="en-IN" dirty="0"/>
            </a:br>
            <a:endParaRPr lang="en-IN" dirty="0"/>
          </a:p>
        </p:txBody>
      </p:sp>
      <p:sp>
        <p:nvSpPr>
          <p:cNvPr id="3" name="Content Placeholder 2"/>
          <p:cNvSpPr>
            <a:spLocks noGrp="1"/>
          </p:cNvSpPr>
          <p:nvPr>
            <p:ph idx="1"/>
          </p:nvPr>
        </p:nvSpPr>
        <p:spPr>
          <a:xfrm>
            <a:off x="1103312" y="1473958"/>
            <a:ext cx="8946541" cy="4774441"/>
          </a:xfrm>
        </p:spPr>
        <p:txBody>
          <a:bodyPr/>
          <a:lstStyle/>
          <a:p>
            <a:r>
              <a:rPr lang="en-IN" dirty="0"/>
              <a:t>Both </a:t>
            </a:r>
            <a:r>
              <a:rPr lang="en-IN" b="1" dirty="0"/>
              <a:t>HTTP </a:t>
            </a:r>
            <a:r>
              <a:rPr lang="en-IN" dirty="0"/>
              <a:t>and </a:t>
            </a:r>
            <a:r>
              <a:rPr lang="en-IN" b="1" dirty="0"/>
              <a:t>HTTPS </a:t>
            </a:r>
            <a:r>
              <a:rPr lang="en-IN" dirty="0"/>
              <a:t>are protocols being used for transmitting and receiving </a:t>
            </a:r>
            <a:r>
              <a:rPr lang="en-IN" dirty="0" smtClean="0"/>
              <a:t>information </a:t>
            </a:r>
            <a:r>
              <a:rPr lang="en-IN" dirty="0"/>
              <a:t>across the Internet</a:t>
            </a:r>
            <a:r>
              <a:rPr lang="en-IN" dirty="0" smtClean="0"/>
              <a:t>.</a:t>
            </a:r>
            <a:br>
              <a:rPr lang="en-IN" dirty="0" smtClean="0"/>
            </a:br>
            <a:endParaRPr lang="en-IN" dirty="0" smtClean="0"/>
          </a:p>
        </p:txBody>
      </p:sp>
      <p:pic>
        <p:nvPicPr>
          <p:cNvPr id="4" name="Picture 3"/>
          <p:cNvPicPr>
            <a:picLocks noChangeAspect="1"/>
          </p:cNvPicPr>
          <p:nvPr/>
        </p:nvPicPr>
        <p:blipFill>
          <a:blip r:embed="rId2"/>
          <a:stretch>
            <a:fillRect/>
          </a:stretch>
        </p:blipFill>
        <p:spPr>
          <a:xfrm>
            <a:off x="3316406" y="2208635"/>
            <a:ext cx="4585150" cy="4248388"/>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42397" y="1152983"/>
            <a:ext cx="8074027" cy="5309284"/>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b="1" dirty="0"/>
              <a:t>HTTP is considered to be unsecured and HTTPS is secure</a:t>
            </a:r>
            <a:endParaRPr lang="en-IN" dirty="0"/>
          </a:p>
          <a:p>
            <a:r>
              <a:rPr lang="en-IN" b="1" dirty="0"/>
              <a:t>HTTP Works at Application Layer and HTTPS works at Transport Layer</a:t>
            </a:r>
            <a:endParaRPr lang="en-IN" dirty="0"/>
          </a:p>
          <a:p>
            <a:r>
              <a:rPr lang="en-IN" b="1" dirty="0"/>
              <a:t>In HTTP, Encryption is absent, and Encryption is present in HTTPS as discussed above</a:t>
            </a:r>
            <a:endParaRPr lang="en-IN" dirty="0"/>
          </a:p>
          <a:p>
            <a:r>
              <a:rPr lang="en-IN" b="1" dirty="0"/>
              <a:t>HTTP does not require any certificates and HTTPS needs SSL Certificates</a:t>
            </a:r>
            <a:endParaRPr lang="en-IN" dirty="0"/>
          </a:p>
          <a:p>
            <a:pPr marL="0" indent="0">
              <a:buNone/>
            </a:pPr>
            <a:endParaRPr lang="en-IN"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SSL vs TLS</a:t>
            </a:r>
            <a:endParaRPr lang="en-IN" dirty="0"/>
          </a:p>
        </p:txBody>
      </p:sp>
      <p:sp>
        <p:nvSpPr>
          <p:cNvPr id="3" name="Content Placeholder 2"/>
          <p:cNvSpPr>
            <a:spLocks noGrp="1"/>
          </p:cNvSpPr>
          <p:nvPr>
            <p:ph idx="1"/>
          </p:nvPr>
        </p:nvSpPr>
        <p:spPr>
          <a:xfrm>
            <a:off x="1000954" y="1853248"/>
            <a:ext cx="9698892" cy="4395151"/>
          </a:xfrm>
        </p:spPr>
        <p:txBody>
          <a:bodyPr/>
          <a:lstStyle/>
          <a:p>
            <a:pPr marL="0" indent="0">
              <a:buNone/>
            </a:pPr>
            <a:r>
              <a:rPr lang="en-IN" dirty="0"/>
              <a:t>	</a:t>
            </a:r>
            <a:r>
              <a:rPr lang="en-IN" b="1" dirty="0" smtClean="0">
                <a:solidFill>
                  <a:srgbClr val="FF0000"/>
                </a:solidFill>
              </a:rPr>
              <a:t>SSL </a:t>
            </a:r>
            <a:r>
              <a:rPr lang="en-IN" b="1" dirty="0">
                <a:solidFill>
                  <a:srgbClr val="FF0000"/>
                </a:solidFill>
              </a:rPr>
              <a:t>and TLS for Secure </a:t>
            </a:r>
            <a:r>
              <a:rPr lang="en-IN" b="1" dirty="0" smtClean="0">
                <a:solidFill>
                  <a:srgbClr val="FF0000"/>
                </a:solidFill>
              </a:rPr>
              <a:t>Communication</a:t>
            </a:r>
          </a:p>
          <a:p>
            <a:r>
              <a:rPr lang="en-IN" b="1" dirty="0">
                <a:solidFill>
                  <a:srgbClr val="FF0000"/>
                </a:solidFill>
              </a:rPr>
              <a:t>	</a:t>
            </a:r>
            <a:r>
              <a:rPr lang="en-IN" b="1" dirty="0" smtClean="0">
                <a:solidFill>
                  <a:srgbClr val="FF0000"/>
                </a:solidFill>
              </a:rPr>
              <a:t>		</a:t>
            </a:r>
            <a:r>
              <a:rPr lang="en-IN" dirty="0"/>
              <a:t>The terms SSL (Secure Socket Layer) and TLS (Transport Layer Security) are often </a:t>
            </a:r>
            <a:r>
              <a:rPr lang="en-IN" dirty="0" smtClean="0"/>
              <a:t>used interchangeably</a:t>
            </a:r>
            <a:r>
              <a:rPr lang="en-IN" dirty="0"/>
              <a:t>, and provide encryption and authentication of </a:t>
            </a:r>
            <a:r>
              <a:rPr lang="en-IN" b="1" dirty="0">
                <a:solidFill>
                  <a:srgbClr val="FF0000"/>
                </a:solidFill>
              </a:rPr>
              <a:t>data in </a:t>
            </a:r>
            <a:r>
              <a:rPr lang="en-IN" b="1" dirty="0" smtClean="0">
                <a:solidFill>
                  <a:srgbClr val="FF0000"/>
                </a:solidFill>
              </a:rPr>
              <a:t>motion</a:t>
            </a:r>
            <a:endParaRPr lang="en-IN" b="1" dirty="0">
              <a:solidFill>
                <a:srgbClr val="FF0000"/>
              </a:solidFill>
            </a:endParaRPr>
          </a:p>
          <a:p>
            <a:pPr marL="0" indent="0">
              <a:buNone/>
            </a:pPr>
            <a:r>
              <a:rPr lang="en-IN" dirty="0"/>
              <a:t>	Securing information is the Secure Sockets Layer (SSL). The SSL protocol was developed by Netscape in the mid-1990s and rapidly became a standard mechanism for exchanging data securely over insecure channels such as the Internet.</a:t>
            </a:r>
          </a:p>
          <a:p>
            <a:pPr marL="0" indent="0">
              <a:buNone/>
            </a:pPr>
            <a:endParaRPr lang="en-IN" b="1" dirty="0">
              <a:solidFill>
                <a:srgbClr val="FF0000"/>
              </a:solidFill>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269242"/>
            <a:ext cx="9241691" cy="4979157"/>
          </a:xfrm>
        </p:spPr>
        <p:txBody>
          <a:bodyPr/>
          <a:lstStyle/>
          <a:p>
            <a:pPr marL="0" indent="0">
              <a:buNone/>
            </a:pPr>
            <a:r>
              <a:rPr lang="en-IN" b="1" dirty="0" smtClean="0">
                <a:solidFill>
                  <a:srgbClr val="FF0000"/>
                </a:solidFill>
              </a:rPr>
              <a:t>Important </a:t>
            </a:r>
            <a:r>
              <a:rPr lang="en-IN" b="1" dirty="0">
                <a:solidFill>
                  <a:srgbClr val="FF0000"/>
                </a:solidFill>
              </a:rPr>
              <a:t>functionalities SSL/TLS has been designed to do:</a:t>
            </a:r>
          </a:p>
          <a:p>
            <a:pPr lvl="1"/>
            <a:r>
              <a:rPr lang="en-IN" sz="2400" dirty="0" smtClean="0"/>
              <a:t>Server </a:t>
            </a:r>
            <a:r>
              <a:rPr lang="en-IN" sz="2400" dirty="0"/>
              <a:t>authentication to client and vice versa.</a:t>
            </a:r>
          </a:p>
          <a:p>
            <a:pPr lvl="1"/>
            <a:r>
              <a:rPr lang="en-IN" sz="2400" dirty="0" smtClean="0"/>
              <a:t>Select </a:t>
            </a:r>
            <a:r>
              <a:rPr lang="en-IN" sz="2400" dirty="0"/>
              <a:t>common cryptographic algorithm.</a:t>
            </a:r>
          </a:p>
          <a:p>
            <a:pPr lvl="1"/>
            <a:r>
              <a:rPr lang="en-IN" sz="2400" dirty="0" smtClean="0"/>
              <a:t>Generate </a:t>
            </a:r>
            <a:r>
              <a:rPr lang="en-IN" sz="2400" dirty="0"/>
              <a:t>shared secrets between peers.</a:t>
            </a:r>
          </a:p>
          <a:p>
            <a:pPr lvl="1"/>
            <a:r>
              <a:rPr lang="en-IN" sz="2400" dirty="0" smtClean="0"/>
              <a:t>Protection </a:t>
            </a:r>
            <a:r>
              <a:rPr lang="en-IN" sz="2400" dirty="0"/>
              <a:t>of normal TCP/UDP </a:t>
            </a:r>
            <a:r>
              <a:rPr lang="en-IN" sz="2400" dirty="0" smtClean="0"/>
              <a:t>connection</a:t>
            </a:r>
          </a:p>
          <a:p>
            <a:pPr marL="457200" lvl="1" indent="0">
              <a:buNone/>
            </a:pPr>
            <a:r>
              <a:rPr lang="en-IN" sz="2400" dirty="0" smtClean="0"/>
              <a:t>	</a:t>
            </a:r>
          </a:p>
          <a:p>
            <a:pPr marL="457200" lvl="1" indent="0">
              <a:buNone/>
            </a:pPr>
            <a:r>
              <a:rPr lang="en-IN" sz="2400" dirty="0" smtClean="0"/>
              <a:t>TLS </a:t>
            </a:r>
            <a:r>
              <a:rPr lang="en-IN" sz="2400" dirty="0"/>
              <a:t>v1.3 is the latest and greatest version of TLS.  It became an Internet standard on March 25th, 2018.  According to </a:t>
            </a:r>
            <a:r>
              <a:rPr lang="en-IN" sz="2400" dirty="0">
                <a:hlinkClick r:id="rId2"/>
              </a:rPr>
              <a:t>NIST</a:t>
            </a:r>
            <a:r>
              <a:rPr lang="en-IN" sz="2400" dirty="0"/>
              <a:t>, organizations should make plans to support TLS v1.3 by January 1st, 2020 or sooner.</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9050" y="1310187"/>
            <a:ext cx="10999057" cy="498779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7358" y="1749820"/>
            <a:ext cx="10993773" cy="3509749"/>
          </a:xfrm>
          <a:prstGeom prst="rect">
            <a:avLst/>
          </a:prstGeom>
        </p:spPr>
      </p:pic>
    </p:spTree>
    <p:extLst>
      <p:ext uri="{BB962C8B-B14F-4D97-AF65-F5344CB8AC3E}">
        <p14:creationId xmlns:p14="http://schemas.microsoft.com/office/powerpoint/2010/main" val="3582703536"/>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24594" y="730156"/>
            <a:ext cx="9297580" cy="5668368"/>
          </a:xfrm>
          <a:prstGeom prst="rect">
            <a:avLst/>
          </a:prstGeom>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TELNET</a:t>
            </a:r>
            <a:endParaRPr lang="en-IN" dirty="0"/>
          </a:p>
        </p:txBody>
      </p:sp>
      <p:pic>
        <p:nvPicPr>
          <p:cNvPr id="4" name="Content Placeholder 3"/>
          <p:cNvPicPr>
            <a:picLocks noGrp="1" noChangeAspect="1"/>
          </p:cNvPicPr>
          <p:nvPr>
            <p:ph idx="1"/>
          </p:nvPr>
        </p:nvPicPr>
        <p:blipFill>
          <a:blip r:embed="rId2"/>
          <a:stretch>
            <a:fillRect/>
          </a:stretch>
        </p:blipFill>
        <p:spPr>
          <a:xfrm>
            <a:off x="646111" y="1853248"/>
            <a:ext cx="11191326" cy="3427543"/>
          </a:xfrm>
          <a:prstGeom prst="rect">
            <a:avLst/>
          </a:prstGeom>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SSH</a:t>
            </a:r>
            <a:endParaRPr lang="en-IN" dirty="0"/>
          </a:p>
        </p:txBody>
      </p:sp>
      <p:pic>
        <p:nvPicPr>
          <p:cNvPr id="4" name="Content Placeholder 3"/>
          <p:cNvPicPr>
            <a:picLocks noGrp="1" noChangeAspect="1"/>
          </p:cNvPicPr>
          <p:nvPr>
            <p:ph idx="1"/>
          </p:nvPr>
        </p:nvPicPr>
        <p:blipFill>
          <a:blip r:embed="rId2"/>
          <a:stretch>
            <a:fillRect/>
          </a:stretch>
        </p:blipFill>
        <p:spPr>
          <a:xfrm>
            <a:off x="1488570" y="1665028"/>
            <a:ext cx="8562264" cy="4403784"/>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03312" y="452718"/>
            <a:ext cx="4998208" cy="5533730"/>
          </a:xfrm>
          <a:prstGeom prst="rect">
            <a:avLst/>
          </a:prstGeom>
        </p:spPr>
      </p:pic>
      <p:pic>
        <p:nvPicPr>
          <p:cNvPr id="6" name="Picture 5"/>
          <p:cNvPicPr>
            <a:picLocks noChangeAspect="1"/>
          </p:cNvPicPr>
          <p:nvPr/>
        </p:nvPicPr>
        <p:blipFill>
          <a:blip r:embed="rId3"/>
          <a:stretch>
            <a:fillRect/>
          </a:stretch>
        </p:blipFill>
        <p:spPr>
          <a:xfrm>
            <a:off x="6330500" y="2407583"/>
            <a:ext cx="3952875" cy="1743075"/>
          </a:xfrm>
          <a:prstGeom prst="rect">
            <a:avLst/>
          </a:prstGeom>
        </p:spPr>
      </p:pic>
    </p:spTree>
    <p:extLst>
      <p:ext uri="{BB962C8B-B14F-4D97-AF65-F5344CB8AC3E}">
        <p14:creationId xmlns:p14="http://schemas.microsoft.com/office/powerpoint/2010/main" val="9068859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052919"/>
            <a:ext cx="8946541" cy="3297004"/>
          </a:xfrm>
        </p:spPr>
        <p:txBody>
          <a:bodyPr/>
          <a:lstStyle/>
          <a:p>
            <a:pPr marL="0" indent="0">
              <a:buNone/>
            </a:pPr>
            <a:r>
              <a:rPr lang="en-IN" dirty="0"/>
              <a:t>Mobile attack vector includes: -</a:t>
            </a:r>
          </a:p>
          <a:p>
            <a:r>
              <a:rPr lang="en-IN" dirty="0" smtClean="0"/>
              <a:t>Malware</a:t>
            </a:r>
            <a:endParaRPr lang="en-IN" dirty="0"/>
          </a:p>
          <a:p>
            <a:r>
              <a:rPr lang="en-IN" dirty="0" smtClean="0"/>
              <a:t>Data </a:t>
            </a:r>
            <a:r>
              <a:rPr lang="en-IN" dirty="0"/>
              <a:t>Loss</a:t>
            </a:r>
          </a:p>
          <a:p>
            <a:r>
              <a:rPr lang="en-IN" dirty="0" smtClean="0"/>
              <a:t>Data </a:t>
            </a:r>
            <a:r>
              <a:rPr lang="en-IN" dirty="0"/>
              <a:t>Tampering</a:t>
            </a:r>
          </a:p>
          <a:p>
            <a:r>
              <a:rPr lang="en-IN" dirty="0" smtClean="0"/>
              <a:t>Data </a:t>
            </a:r>
            <a:r>
              <a:rPr lang="en-IN" dirty="0"/>
              <a:t>Exfiltration</a:t>
            </a:r>
          </a:p>
        </p:txBody>
      </p:sp>
    </p:spTree>
    <p:extLst>
      <p:ext uri="{BB962C8B-B14F-4D97-AF65-F5344CB8AC3E}">
        <p14:creationId xmlns:p14="http://schemas.microsoft.com/office/powerpoint/2010/main" val="11020440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641" y="504968"/>
            <a:ext cx="10265273" cy="6002739"/>
          </a:xfrm>
        </p:spPr>
        <p:txBody>
          <a:bodyPr>
            <a:normAutofit lnSpcReduction="10000"/>
          </a:bodyPr>
          <a:lstStyle/>
          <a:p>
            <a:pPr marL="0" indent="0">
              <a:buNone/>
            </a:pPr>
            <a:r>
              <a:rPr lang="en-IN" dirty="0"/>
              <a:t>secure your mobile phone are as follows: -</a:t>
            </a:r>
          </a:p>
          <a:p>
            <a:r>
              <a:rPr lang="en-IN" dirty="0" smtClean="0"/>
              <a:t> </a:t>
            </a:r>
            <a:r>
              <a:rPr lang="en-IN" dirty="0"/>
              <a:t>Avoid auto-upload of files and photos</a:t>
            </a:r>
          </a:p>
          <a:p>
            <a:r>
              <a:rPr lang="en-IN" dirty="0" smtClean="0"/>
              <a:t>Turn </a:t>
            </a:r>
            <a:r>
              <a:rPr lang="en-IN" dirty="0"/>
              <a:t>Bluetooth off</a:t>
            </a:r>
          </a:p>
          <a:p>
            <a:r>
              <a:rPr lang="en-IN" dirty="0" smtClean="0"/>
              <a:t>Allow </a:t>
            </a:r>
            <a:r>
              <a:rPr lang="en-IN" dirty="0"/>
              <a:t>only necessary GPS-enabled applications</a:t>
            </a:r>
          </a:p>
          <a:p>
            <a:r>
              <a:rPr lang="en-IN" dirty="0" smtClean="0"/>
              <a:t>Do </a:t>
            </a:r>
            <a:r>
              <a:rPr lang="en-IN" dirty="0"/>
              <a:t>not connect to open networks or public networks unless it is necessary</a:t>
            </a:r>
          </a:p>
          <a:p>
            <a:r>
              <a:rPr lang="en-IN" dirty="0" smtClean="0"/>
              <a:t>Install </a:t>
            </a:r>
            <a:r>
              <a:rPr lang="en-IN" dirty="0"/>
              <a:t>applications from trusted or official stores</a:t>
            </a:r>
          </a:p>
          <a:p>
            <a:r>
              <a:rPr lang="en-IN" dirty="0" smtClean="0"/>
              <a:t>Configure </a:t>
            </a:r>
            <a:r>
              <a:rPr lang="en-IN" dirty="0"/>
              <a:t>string </a:t>
            </a:r>
            <a:r>
              <a:rPr lang="en-IN" dirty="0" smtClean="0"/>
              <a:t>passwords</a:t>
            </a:r>
            <a:endParaRPr lang="en-IN" dirty="0"/>
          </a:p>
          <a:p>
            <a:r>
              <a:rPr lang="en-IN" dirty="0" smtClean="0"/>
              <a:t>Use </a:t>
            </a:r>
            <a:r>
              <a:rPr lang="en-IN" dirty="0"/>
              <a:t>Remote Wipe Services</a:t>
            </a:r>
          </a:p>
          <a:p>
            <a:r>
              <a:rPr lang="en-IN" dirty="0" smtClean="0"/>
              <a:t>Update </a:t>
            </a:r>
            <a:r>
              <a:rPr lang="en-IN" dirty="0"/>
              <a:t>Operating Systems</a:t>
            </a:r>
          </a:p>
          <a:p>
            <a:r>
              <a:rPr lang="en-IN" dirty="0" smtClean="0"/>
              <a:t>Do </a:t>
            </a:r>
            <a:r>
              <a:rPr lang="en-IN" dirty="0"/>
              <a:t>not allow rooting / jailbreaking</a:t>
            </a:r>
          </a:p>
          <a:p>
            <a:r>
              <a:rPr lang="en-IN" dirty="0" smtClean="0"/>
              <a:t>Periodic </a:t>
            </a:r>
            <a:r>
              <a:rPr lang="en-IN" dirty="0"/>
              <a:t>backup</a:t>
            </a:r>
          </a:p>
          <a:p>
            <a:r>
              <a:rPr lang="en-IN" dirty="0" smtClean="0"/>
              <a:t>Filter </a:t>
            </a:r>
            <a:r>
              <a:rPr lang="en-IN" dirty="0"/>
              <a:t>emails</a:t>
            </a:r>
          </a:p>
          <a:p>
            <a:r>
              <a:rPr lang="en-IN" dirty="0" smtClean="0"/>
              <a:t>Configure </a:t>
            </a:r>
            <a:r>
              <a:rPr lang="en-IN" dirty="0"/>
              <a:t>application certification rules</a:t>
            </a:r>
          </a:p>
          <a:p>
            <a:r>
              <a:rPr lang="en-IN" dirty="0" smtClean="0"/>
              <a:t>Configure </a:t>
            </a:r>
            <a:r>
              <a:rPr lang="en-IN" dirty="0"/>
              <a:t>mobile device policies</a:t>
            </a:r>
          </a:p>
        </p:txBody>
      </p:sp>
    </p:spTree>
    <p:extLst>
      <p:ext uri="{BB962C8B-B14F-4D97-AF65-F5344CB8AC3E}">
        <p14:creationId xmlns:p14="http://schemas.microsoft.com/office/powerpoint/2010/main" val="6583992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2640" y="1392072"/>
            <a:ext cx="9067214" cy="4856327"/>
          </a:xfrm>
        </p:spPr>
        <p:txBody>
          <a:bodyPr/>
          <a:lstStyle/>
          <a:p>
            <a:pPr marL="0" indent="0">
              <a:buNone/>
            </a:pPr>
            <a:r>
              <a:rPr lang="en-IN" b="1" i="1" dirty="0"/>
              <a:t>Android Phones Security </a:t>
            </a:r>
            <a:r>
              <a:rPr lang="en-IN" b="1" i="1" dirty="0" smtClean="0"/>
              <a:t>Tools</a:t>
            </a:r>
          </a:p>
          <a:p>
            <a:pPr marL="0" indent="0">
              <a:buNone/>
            </a:pPr>
            <a:r>
              <a:rPr lang="en-IN" dirty="0"/>
              <a:t>These tools include: -</a:t>
            </a:r>
          </a:p>
          <a:p>
            <a:r>
              <a:rPr lang="en-IN" dirty="0" err="1" smtClean="0"/>
              <a:t>DroidSheep</a:t>
            </a:r>
            <a:r>
              <a:rPr lang="en-IN" dirty="0" smtClean="0"/>
              <a:t> </a:t>
            </a:r>
            <a:r>
              <a:rPr lang="en-IN" dirty="0"/>
              <a:t>Guard</a:t>
            </a:r>
          </a:p>
          <a:p>
            <a:r>
              <a:rPr lang="en-IN" dirty="0" err="1" smtClean="0"/>
              <a:t>TrustGo</a:t>
            </a:r>
            <a:r>
              <a:rPr lang="en-IN" dirty="0" smtClean="0"/>
              <a:t> </a:t>
            </a:r>
            <a:r>
              <a:rPr lang="en-IN" dirty="0"/>
              <a:t>Mobile Security</a:t>
            </a:r>
          </a:p>
          <a:p>
            <a:r>
              <a:rPr lang="en-IN" dirty="0" smtClean="0"/>
              <a:t>Sophos </a:t>
            </a:r>
            <a:r>
              <a:rPr lang="en-IN" dirty="0"/>
              <a:t>Mobile Security</a:t>
            </a:r>
          </a:p>
          <a:p>
            <a:r>
              <a:rPr lang="en-IN" dirty="0" smtClean="0"/>
              <a:t>360 </a:t>
            </a:r>
            <a:r>
              <a:rPr lang="en-IN" dirty="0"/>
              <a:t>Security</a:t>
            </a:r>
          </a:p>
          <a:p>
            <a:r>
              <a:rPr lang="en-IN" dirty="0" smtClean="0"/>
              <a:t>Avira </a:t>
            </a:r>
            <a:r>
              <a:rPr lang="en-IN" dirty="0"/>
              <a:t>Antivirus Security</a:t>
            </a:r>
          </a:p>
          <a:p>
            <a:r>
              <a:rPr lang="en-IN" dirty="0" smtClean="0"/>
              <a:t>AVL</a:t>
            </a:r>
            <a:endParaRPr lang="en-IN" dirty="0"/>
          </a:p>
          <a:p>
            <a:r>
              <a:rPr lang="en-IN" dirty="0" smtClean="0"/>
              <a:t>X-ray</a:t>
            </a:r>
            <a:endParaRPr lang="en-IN" dirty="0"/>
          </a:p>
        </p:txBody>
      </p:sp>
    </p:spTree>
    <p:extLst>
      <p:ext uri="{BB962C8B-B14F-4D97-AF65-F5344CB8AC3E}">
        <p14:creationId xmlns:p14="http://schemas.microsoft.com/office/powerpoint/2010/main" val="21589736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Mobile Device Management Concept</a:t>
            </a:r>
            <a:endParaRPr lang="en-IN" dirty="0"/>
          </a:p>
        </p:txBody>
      </p:sp>
      <p:sp>
        <p:nvSpPr>
          <p:cNvPr id="3" name="Content Placeholder 2"/>
          <p:cNvSpPr>
            <a:spLocks noGrp="1"/>
          </p:cNvSpPr>
          <p:nvPr>
            <p:ph idx="1"/>
          </p:nvPr>
        </p:nvSpPr>
        <p:spPr>
          <a:xfrm>
            <a:off x="1103312" y="2052918"/>
            <a:ext cx="9910431" cy="4195481"/>
          </a:xfrm>
        </p:spPr>
        <p:txBody>
          <a:bodyPr>
            <a:normAutofit/>
          </a:bodyPr>
          <a:lstStyle/>
          <a:p>
            <a:r>
              <a:rPr lang="en-IN" sz="2400" dirty="0">
                <a:latin typeface="Calibri" panose="020F0502020204030204" pitchFamily="34" charset="0"/>
                <a:cs typeface="Calibri" panose="020F0502020204030204" pitchFamily="34" charset="0"/>
              </a:rPr>
              <a:t>Enforcing a device to be locked after certain login failures.</a:t>
            </a:r>
          </a:p>
          <a:p>
            <a:r>
              <a:rPr lang="en-IN" sz="2400" dirty="0" smtClean="0">
                <a:latin typeface="Calibri" panose="020F0502020204030204" pitchFamily="34" charset="0"/>
                <a:cs typeface="Calibri" panose="020F0502020204030204" pitchFamily="34" charset="0"/>
              </a:rPr>
              <a:t>Enforcement </a:t>
            </a:r>
            <a:r>
              <a:rPr lang="en-IN" sz="2400" dirty="0">
                <a:latin typeface="Calibri" panose="020F0502020204030204" pitchFamily="34" charset="0"/>
                <a:cs typeface="Calibri" panose="020F0502020204030204" pitchFamily="34" charset="0"/>
              </a:rPr>
              <a:t>of strong password policy for all BYOD devices.</a:t>
            </a:r>
          </a:p>
          <a:p>
            <a:r>
              <a:rPr lang="en-IN" sz="2400" dirty="0" smtClean="0">
                <a:latin typeface="Calibri" panose="020F0502020204030204" pitchFamily="34" charset="0"/>
                <a:cs typeface="Calibri" panose="020F0502020204030204" pitchFamily="34" charset="0"/>
              </a:rPr>
              <a:t>MDM </a:t>
            </a:r>
            <a:r>
              <a:rPr lang="en-IN" sz="2400" dirty="0">
                <a:latin typeface="Calibri" panose="020F0502020204030204" pitchFamily="34" charset="0"/>
                <a:cs typeface="Calibri" panose="020F0502020204030204" pitchFamily="34" charset="0"/>
              </a:rPr>
              <a:t>can detect any attempt of hacking BYOD devices and then limit the </a:t>
            </a:r>
            <a:r>
              <a:rPr lang="en-IN" sz="2400" dirty="0" smtClean="0">
                <a:latin typeface="Calibri" panose="020F0502020204030204" pitchFamily="34" charset="0"/>
                <a:cs typeface="Calibri" panose="020F0502020204030204" pitchFamily="34" charset="0"/>
              </a:rPr>
              <a:t>network access </a:t>
            </a:r>
            <a:r>
              <a:rPr lang="en-IN" sz="2400" dirty="0">
                <a:latin typeface="Calibri" panose="020F0502020204030204" pitchFamily="34" charset="0"/>
                <a:cs typeface="Calibri" panose="020F0502020204030204" pitchFamily="34" charset="0"/>
              </a:rPr>
              <a:t>of these affected devices.</a:t>
            </a:r>
          </a:p>
          <a:p>
            <a:r>
              <a:rPr lang="en-IN" sz="2400" dirty="0" smtClean="0">
                <a:latin typeface="Calibri" panose="020F0502020204030204" pitchFamily="34" charset="0"/>
                <a:cs typeface="Calibri" panose="020F0502020204030204" pitchFamily="34" charset="0"/>
              </a:rPr>
              <a:t>Enforcing </a:t>
            </a:r>
            <a:r>
              <a:rPr lang="en-IN" sz="2400" dirty="0">
                <a:latin typeface="Calibri" panose="020F0502020204030204" pitchFamily="34" charset="0"/>
                <a:cs typeface="Calibri" panose="020F0502020204030204" pitchFamily="34" charset="0"/>
              </a:rPr>
              <a:t>confidentiality by using encryption as per organization’s policy.</a:t>
            </a:r>
          </a:p>
          <a:p>
            <a:r>
              <a:rPr lang="en-IN" sz="2400" dirty="0" smtClean="0">
                <a:latin typeface="Calibri" panose="020F0502020204030204" pitchFamily="34" charset="0"/>
                <a:cs typeface="Calibri" panose="020F0502020204030204" pitchFamily="34" charset="0"/>
              </a:rPr>
              <a:t>Administration </a:t>
            </a:r>
            <a:r>
              <a:rPr lang="en-IN" sz="2400" dirty="0">
                <a:latin typeface="Calibri" panose="020F0502020204030204" pitchFamily="34" charset="0"/>
                <a:cs typeface="Calibri" panose="020F0502020204030204" pitchFamily="34" charset="0"/>
              </a:rPr>
              <a:t>and implementation of </a:t>
            </a:r>
            <a:r>
              <a:rPr lang="en-IN" sz="2400" i="1" dirty="0">
                <a:latin typeface="Calibri" panose="020F0502020204030204" pitchFamily="34" charset="0"/>
                <a:cs typeface="Calibri" panose="020F0502020204030204" pitchFamily="34" charset="0"/>
              </a:rPr>
              <a:t>Data Loss Prevention (DLP) </a:t>
            </a:r>
            <a:r>
              <a:rPr lang="en-IN" sz="2400" dirty="0">
                <a:latin typeface="Calibri" panose="020F0502020204030204" pitchFamily="34" charset="0"/>
                <a:cs typeface="Calibri" panose="020F0502020204030204" pitchFamily="34" charset="0"/>
              </a:rPr>
              <a:t>for </a:t>
            </a:r>
            <a:r>
              <a:rPr lang="en-IN" sz="2400" dirty="0" smtClean="0">
                <a:latin typeface="Calibri" panose="020F0502020204030204" pitchFamily="34" charset="0"/>
                <a:cs typeface="Calibri" panose="020F0502020204030204" pitchFamily="34" charset="0"/>
              </a:rPr>
              <a:t>BYOD devices</a:t>
            </a:r>
            <a:r>
              <a:rPr lang="en-IN" sz="2400" dirty="0">
                <a:latin typeface="Calibri" panose="020F0502020204030204" pitchFamily="34" charset="0"/>
                <a:cs typeface="Calibri" panose="020F0502020204030204" pitchFamily="34" charset="0"/>
              </a:rPr>
              <a:t>. It helps to prevent any kind of data loss due to end user’s carelessness.</a:t>
            </a:r>
          </a:p>
        </p:txBody>
      </p:sp>
    </p:spTree>
    <p:extLst>
      <p:ext uri="{BB962C8B-B14F-4D97-AF65-F5344CB8AC3E}">
        <p14:creationId xmlns:p14="http://schemas.microsoft.com/office/powerpoint/2010/main" val="23345348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IoT</a:t>
            </a:r>
            <a:r>
              <a:rPr lang="en-IN" b="1" dirty="0"/>
              <a:t> Hacking</a:t>
            </a:r>
            <a:endParaRPr lang="en-IN" dirty="0"/>
          </a:p>
        </p:txBody>
      </p:sp>
      <p:sp>
        <p:nvSpPr>
          <p:cNvPr id="3" name="Content Placeholder 2"/>
          <p:cNvSpPr>
            <a:spLocks noGrp="1"/>
          </p:cNvSpPr>
          <p:nvPr>
            <p:ph idx="1"/>
          </p:nvPr>
        </p:nvSpPr>
        <p:spPr>
          <a:xfrm>
            <a:off x="1103312" y="1665028"/>
            <a:ext cx="9187100" cy="4583372"/>
          </a:xfrm>
        </p:spPr>
        <p:txBody>
          <a:bodyPr/>
          <a:lstStyle/>
          <a:p>
            <a:r>
              <a:rPr lang="en-IN" dirty="0"/>
              <a:t>This module is added in CEHv10 with the objectives of understanding </a:t>
            </a:r>
            <a:r>
              <a:rPr lang="en-IN" dirty="0" err="1"/>
              <a:t>IoT</a:t>
            </a:r>
            <a:r>
              <a:rPr lang="en-IN" dirty="0"/>
              <a:t> concepts, </a:t>
            </a:r>
            <a:r>
              <a:rPr lang="en-IN" dirty="0" smtClean="0"/>
              <a:t>an overview </a:t>
            </a:r>
            <a:r>
              <a:rPr lang="en-IN" dirty="0"/>
              <a:t>of </a:t>
            </a:r>
            <a:r>
              <a:rPr lang="en-IN" dirty="0" err="1"/>
              <a:t>IoT</a:t>
            </a:r>
            <a:r>
              <a:rPr lang="en-IN" dirty="0"/>
              <a:t> threats and attacks</a:t>
            </a:r>
          </a:p>
        </p:txBody>
      </p:sp>
      <p:pic>
        <p:nvPicPr>
          <p:cNvPr id="5" name="Picture 4"/>
          <p:cNvPicPr>
            <a:picLocks noChangeAspect="1"/>
          </p:cNvPicPr>
          <p:nvPr/>
        </p:nvPicPr>
        <p:blipFill>
          <a:blip r:embed="rId2"/>
          <a:stretch>
            <a:fillRect/>
          </a:stretch>
        </p:blipFill>
        <p:spPr>
          <a:xfrm>
            <a:off x="3138985" y="2561539"/>
            <a:ext cx="5945092" cy="3863286"/>
          </a:xfrm>
          <a:prstGeom prst="rect">
            <a:avLst/>
          </a:prstGeom>
        </p:spPr>
      </p:pic>
    </p:spTree>
    <p:extLst>
      <p:ext uri="{BB962C8B-B14F-4D97-AF65-F5344CB8AC3E}">
        <p14:creationId xmlns:p14="http://schemas.microsoft.com/office/powerpoint/2010/main" val="243616636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48895" y="1160060"/>
            <a:ext cx="10861106" cy="4785637"/>
          </a:xfrm>
          <a:prstGeom prst="rect">
            <a:avLst/>
          </a:prstGeom>
        </p:spPr>
      </p:pic>
    </p:spTree>
    <p:extLst>
      <p:ext uri="{BB962C8B-B14F-4D97-AF65-F5344CB8AC3E}">
        <p14:creationId xmlns:p14="http://schemas.microsoft.com/office/powerpoint/2010/main" val="2060719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52388"/>
            <a:ext cx="9404723" cy="1400530"/>
          </a:xfrm>
        </p:spPr>
        <p:txBody>
          <a:bodyPr/>
          <a:lstStyle/>
          <a:p>
            <a:pPr algn="ctr"/>
            <a:r>
              <a:rPr lang="en-IN" dirty="0"/>
              <a:t>6 TCP flags:</a:t>
            </a:r>
          </a:p>
        </p:txBody>
      </p:sp>
      <p:pic>
        <p:nvPicPr>
          <p:cNvPr id="5" name="Picture 4"/>
          <p:cNvPicPr>
            <a:picLocks noChangeAspect="1"/>
          </p:cNvPicPr>
          <p:nvPr/>
        </p:nvPicPr>
        <p:blipFill>
          <a:blip r:embed="rId2"/>
          <a:stretch>
            <a:fillRect/>
          </a:stretch>
        </p:blipFill>
        <p:spPr>
          <a:xfrm>
            <a:off x="1082839" y="2052918"/>
            <a:ext cx="9986024" cy="3555170"/>
          </a:xfrm>
          <a:prstGeom prst="rect">
            <a:avLst/>
          </a:prstGeom>
        </p:spPr>
      </p:pic>
    </p:spTree>
    <p:extLst>
      <p:ext uri="{BB962C8B-B14F-4D97-AF65-F5344CB8AC3E}">
        <p14:creationId xmlns:p14="http://schemas.microsoft.com/office/powerpoint/2010/main" val="911242909"/>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a:t>There are threats, vulnerabilities, </a:t>
            </a:r>
            <a:r>
              <a:rPr lang="en-IN" dirty="0" err="1" smtClean="0"/>
              <a:t>andchallenges</a:t>
            </a:r>
            <a:r>
              <a:rPr lang="en-IN" dirty="0" smtClean="0"/>
              <a:t> </a:t>
            </a:r>
            <a:r>
              <a:rPr lang="en-IN" dirty="0"/>
              <a:t>to </a:t>
            </a:r>
            <a:r>
              <a:rPr lang="en-IN" dirty="0" err="1"/>
              <a:t>IoT</a:t>
            </a:r>
            <a:r>
              <a:rPr lang="en-IN" dirty="0"/>
              <a:t> technology. Some major challenges to </a:t>
            </a:r>
            <a:r>
              <a:rPr lang="en-IN" dirty="0" err="1"/>
              <a:t>IoT</a:t>
            </a:r>
            <a:r>
              <a:rPr lang="en-IN" dirty="0"/>
              <a:t> technology are as follows:</a:t>
            </a:r>
          </a:p>
          <a:p>
            <a:r>
              <a:rPr lang="en-IN" dirty="0"/>
              <a:t>1. Lack of Security</a:t>
            </a:r>
          </a:p>
          <a:p>
            <a:r>
              <a:rPr lang="en-IN" dirty="0"/>
              <a:t>2. Vulnerable Interfaces</a:t>
            </a:r>
          </a:p>
          <a:p>
            <a:r>
              <a:rPr lang="en-IN" dirty="0"/>
              <a:t>3. Physical Security Risk</a:t>
            </a:r>
          </a:p>
          <a:p>
            <a:r>
              <a:rPr lang="en-IN" dirty="0"/>
              <a:t>4. Lack of Vendor Support</a:t>
            </a:r>
          </a:p>
          <a:p>
            <a:r>
              <a:rPr lang="en-IN" dirty="0"/>
              <a:t>5. Difficult to update firmware and OS</a:t>
            </a:r>
          </a:p>
          <a:p>
            <a:r>
              <a:rPr lang="en-IN" dirty="0"/>
              <a:t>6. Interoperability Issues</a:t>
            </a:r>
          </a:p>
        </p:txBody>
      </p:sp>
    </p:spTree>
    <p:extLst>
      <p:ext uri="{BB962C8B-B14F-4D97-AF65-F5344CB8AC3E}">
        <p14:creationId xmlns:p14="http://schemas.microsoft.com/office/powerpoint/2010/main" val="421807533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388" y="887104"/>
            <a:ext cx="9367465" cy="5361296"/>
          </a:xfrm>
        </p:spPr>
        <p:txBody>
          <a:bodyPr>
            <a:normAutofit/>
          </a:bodyPr>
          <a:lstStyle/>
          <a:p>
            <a:pPr marL="0" indent="0">
              <a:buNone/>
            </a:pPr>
            <a:r>
              <a:rPr lang="en-IN" b="1" dirty="0" smtClean="0"/>
              <a:t>Countermeasures: </a:t>
            </a:r>
            <a:r>
              <a:rPr lang="en-IN" dirty="0" smtClean="0"/>
              <a:t>Countermeasure </a:t>
            </a:r>
            <a:r>
              <a:rPr lang="en-IN" dirty="0"/>
              <a:t>for </a:t>
            </a:r>
            <a:r>
              <a:rPr lang="en-IN" dirty="0" err="1"/>
              <a:t>IoT</a:t>
            </a:r>
            <a:r>
              <a:rPr lang="en-IN" dirty="0"/>
              <a:t> devices includes the following measures which </a:t>
            </a:r>
            <a:r>
              <a:rPr lang="en-IN" dirty="0" smtClean="0"/>
              <a:t>are recommended </a:t>
            </a:r>
            <a:r>
              <a:rPr lang="en-IN" dirty="0"/>
              <a:t>by the manufacturing companies.</a:t>
            </a:r>
          </a:p>
          <a:p>
            <a:r>
              <a:rPr lang="en-IN" dirty="0" smtClean="0"/>
              <a:t>Firmware </a:t>
            </a:r>
            <a:r>
              <a:rPr lang="en-IN" dirty="0"/>
              <a:t>update</a:t>
            </a:r>
          </a:p>
          <a:p>
            <a:r>
              <a:rPr lang="en-IN" dirty="0" smtClean="0"/>
              <a:t>Block </a:t>
            </a:r>
            <a:r>
              <a:rPr lang="en-IN" dirty="0"/>
              <a:t>unnecessary ports</a:t>
            </a:r>
          </a:p>
          <a:p>
            <a:r>
              <a:rPr lang="en-IN" dirty="0" smtClean="0"/>
              <a:t>Disable </a:t>
            </a:r>
            <a:r>
              <a:rPr lang="en-IN" dirty="0"/>
              <a:t>Telnet</a:t>
            </a:r>
          </a:p>
          <a:p>
            <a:r>
              <a:rPr lang="en-IN" dirty="0" smtClean="0"/>
              <a:t>Use </a:t>
            </a:r>
            <a:r>
              <a:rPr lang="en-IN" dirty="0"/>
              <a:t>encrypted communication such as SSL/TLS</a:t>
            </a:r>
          </a:p>
          <a:p>
            <a:r>
              <a:rPr lang="en-IN" dirty="0" smtClean="0"/>
              <a:t>Use </a:t>
            </a:r>
            <a:r>
              <a:rPr lang="en-IN" dirty="0"/>
              <a:t>strong password</a:t>
            </a:r>
          </a:p>
          <a:p>
            <a:r>
              <a:rPr lang="en-IN" dirty="0" smtClean="0"/>
              <a:t>Use </a:t>
            </a:r>
            <a:r>
              <a:rPr lang="en-IN" dirty="0"/>
              <a:t>encryption of drives</a:t>
            </a:r>
          </a:p>
          <a:p>
            <a:r>
              <a:rPr lang="en-IN" dirty="0" smtClean="0"/>
              <a:t>User </a:t>
            </a:r>
            <a:r>
              <a:rPr lang="en-IN" dirty="0"/>
              <a:t>account lockout</a:t>
            </a:r>
          </a:p>
          <a:p>
            <a:r>
              <a:rPr lang="en-IN" dirty="0" smtClean="0"/>
              <a:t>Periodic </a:t>
            </a:r>
            <a:r>
              <a:rPr lang="en-IN" dirty="0"/>
              <a:t>assessment of devices</a:t>
            </a:r>
          </a:p>
          <a:p>
            <a:r>
              <a:rPr lang="en-IN" dirty="0" smtClean="0"/>
              <a:t>Secure </a:t>
            </a:r>
            <a:r>
              <a:rPr lang="en-IN" dirty="0"/>
              <a:t>password recovery</a:t>
            </a:r>
          </a:p>
          <a:p>
            <a:r>
              <a:rPr lang="en-IN" dirty="0" smtClean="0"/>
              <a:t>Two-Factor </a:t>
            </a:r>
            <a:r>
              <a:rPr lang="en-IN" dirty="0"/>
              <a:t>Authentication</a:t>
            </a:r>
          </a:p>
        </p:txBody>
      </p:sp>
    </p:spTree>
    <p:extLst>
      <p:ext uri="{BB962C8B-B14F-4D97-AF65-F5344CB8AC3E}">
        <p14:creationId xmlns:p14="http://schemas.microsoft.com/office/powerpoint/2010/main" val="21010370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6936" y="2268583"/>
            <a:ext cx="9001462" cy="2387600"/>
          </a:xfrm>
        </p:spPr>
        <p:txBody>
          <a:bodyPr>
            <a:normAutofit fontScale="90000"/>
          </a:bodyPr>
          <a:lstStyle/>
          <a:p>
            <a:r>
              <a:rPr lang="en-IN" dirty="0"/>
              <a:t>advanced persistent threat (APT) </a:t>
            </a:r>
            <a:br>
              <a:rPr lang="en-IN" dirty="0"/>
            </a:br>
            <a:endParaRPr lang="en-IN" dirty="0"/>
          </a:p>
        </p:txBody>
      </p:sp>
    </p:spTree>
    <p:extLst>
      <p:ext uri="{BB962C8B-B14F-4D97-AF65-F5344CB8AC3E}">
        <p14:creationId xmlns:p14="http://schemas.microsoft.com/office/powerpoint/2010/main" val="1720228052"/>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826" y="1915760"/>
            <a:ext cx="10353762" cy="3695136"/>
          </a:xfrm>
        </p:spPr>
        <p:txBody>
          <a:bodyPr>
            <a:noAutofit/>
          </a:bodyPr>
          <a:lstStyle/>
          <a:p>
            <a:pPr marL="0" indent="0">
              <a:buNone/>
            </a:pPr>
            <a:r>
              <a:rPr lang="en-IN" sz="2800" dirty="0" smtClean="0">
                <a:latin typeface="Calibri" panose="020F0502020204030204" pitchFamily="34" charset="0"/>
                <a:cs typeface="Calibri" panose="020F0502020204030204" pitchFamily="34" charset="0"/>
              </a:rPr>
              <a:t>	</a:t>
            </a:r>
            <a:r>
              <a:rPr lang="en-IN" sz="2400" dirty="0" smtClean="0">
                <a:cs typeface="Calibri" panose="020F0502020204030204" pitchFamily="34" charset="0"/>
              </a:rPr>
              <a:t>		Advanced Persistent Threat (APTs) are defined as type of network </a:t>
            </a:r>
            <a:r>
              <a:rPr lang="en-IN" sz="2400" dirty="0" err="1" smtClean="0">
                <a:cs typeface="Calibri" panose="020F0502020204030204" pitchFamily="34" charset="0"/>
              </a:rPr>
              <a:t>attck</a:t>
            </a:r>
            <a:r>
              <a:rPr lang="en-IN" sz="2400" dirty="0" smtClean="0">
                <a:cs typeface="Calibri" panose="020F0502020204030204" pitchFamily="34" charset="0"/>
              </a:rPr>
              <a:t>, where an attacker gains unauthorized access to a target and remains there undetected for a long time </a:t>
            </a:r>
          </a:p>
          <a:p>
            <a:r>
              <a:rPr lang="en-IN" sz="2400" dirty="0">
                <a:cs typeface="Calibri" panose="020F0502020204030204" pitchFamily="34" charset="0"/>
              </a:rPr>
              <a:t> </a:t>
            </a:r>
            <a:r>
              <a:rPr lang="en-IN" sz="2400" b="1" u="sng" dirty="0" smtClean="0">
                <a:solidFill>
                  <a:srgbClr val="FF0000"/>
                </a:solidFill>
                <a:cs typeface="Calibri" panose="020F0502020204030204" pitchFamily="34" charset="0"/>
              </a:rPr>
              <a:t>Main Objectives of Attack </a:t>
            </a:r>
          </a:p>
          <a:p>
            <a:pPr lvl="2">
              <a:buFont typeface="Wingdings" panose="05000000000000000000" pitchFamily="2" charset="2"/>
              <a:buChar char="ü"/>
            </a:pPr>
            <a:r>
              <a:rPr lang="en-IN" sz="2400" dirty="0" smtClean="0">
                <a:cs typeface="Calibri" panose="020F0502020204030204" pitchFamily="34" charset="0"/>
              </a:rPr>
              <a:t> Obtain Sensitive information </a:t>
            </a:r>
          </a:p>
          <a:p>
            <a:pPr lvl="2">
              <a:buFont typeface="Wingdings" panose="05000000000000000000" pitchFamily="2" charset="2"/>
              <a:buChar char="ü"/>
            </a:pPr>
            <a:r>
              <a:rPr lang="en-IN" sz="2400" dirty="0" smtClean="0">
                <a:cs typeface="Calibri" panose="020F0502020204030204" pitchFamily="34" charset="0"/>
              </a:rPr>
              <a:t>  Remain undetected for long time </a:t>
            </a:r>
          </a:p>
          <a:p>
            <a:pPr lvl="2">
              <a:buFont typeface="Wingdings" panose="05000000000000000000" pitchFamily="2" charset="2"/>
              <a:buChar char="ü"/>
            </a:pPr>
            <a:r>
              <a:rPr lang="en-IN" sz="2400" dirty="0">
                <a:cs typeface="Calibri" panose="020F0502020204030204" pitchFamily="34" charset="0"/>
              </a:rPr>
              <a:t>  </a:t>
            </a:r>
            <a:r>
              <a:rPr lang="en-IN" sz="2400" dirty="0" smtClean="0">
                <a:cs typeface="Calibri" panose="020F0502020204030204" pitchFamily="34" charset="0"/>
              </a:rPr>
              <a:t>Steal </a:t>
            </a:r>
            <a:r>
              <a:rPr lang="en-IN" sz="2400" dirty="0">
                <a:cs typeface="Calibri" panose="020F0502020204030204" pitchFamily="34" charset="0"/>
              </a:rPr>
              <a:t>data rather than to cause damage to the network or organization.</a:t>
            </a:r>
            <a:endParaRPr lang="en-IN" sz="2400" dirty="0" smtClean="0">
              <a:cs typeface="Calibri" panose="020F0502020204030204" pitchFamily="34" charset="0"/>
            </a:endParaRPr>
          </a:p>
        </p:txBody>
      </p:sp>
    </p:spTree>
    <p:extLst>
      <p:ext uri="{BB962C8B-B14F-4D97-AF65-F5344CB8AC3E}">
        <p14:creationId xmlns:p14="http://schemas.microsoft.com/office/powerpoint/2010/main" val="317178082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674" y="970208"/>
            <a:ext cx="10353761" cy="1326321"/>
          </a:xfrm>
        </p:spPr>
        <p:txBody>
          <a:bodyPr/>
          <a:lstStyle/>
          <a:p>
            <a:r>
              <a:rPr lang="en-IN" dirty="0"/>
              <a:t>advanced persistent threat (APT)</a:t>
            </a:r>
          </a:p>
        </p:txBody>
      </p:sp>
      <p:sp>
        <p:nvSpPr>
          <p:cNvPr id="3" name="Content Placeholder 2"/>
          <p:cNvSpPr>
            <a:spLocks noGrp="1"/>
          </p:cNvSpPr>
          <p:nvPr>
            <p:ph idx="1"/>
          </p:nvPr>
        </p:nvSpPr>
        <p:spPr>
          <a:xfrm>
            <a:off x="1055462" y="2701371"/>
            <a:ext cx="10353762" cy="3695136"/>
          </a:xfrm>
        </p:spPr>
        <p:txBody>
          <a:bodyPr/>
          <a:lstStyle/>
          <a:p>
            <a:r>
              <a:rPr lang="en-IN" b="1" dirty="0" smtClean="0">
                <a:solidFill>
                  <a:srgbClr val="FF0000"/>
                </a:solidFill>
              </a:rPr>
              <a:t>Advanced :- </a:t>
            </a:r>
            <a:r>
              <a:rPr lang="en-IN" dirty="0" smtClean="0"/>
              <a:t>Signifies the use of techniques to exploit the underlying vulnerabilities 			in System</a:t>
            </a:r>
          </a:p>
          <a:p>
            <a:pPr lvl="4"/>
            <a:r>
              <a:rPr lang="en-IN" sz="2000" dirty="0" smtClean="0"/>
              <a:t>Example :- zero-day </a:t>
            </a:r>
            <a:r>
              <a:rPr lang="en-IN" sz="2000" dirty="0"/>
              <a:t>vulnerabilities, as well as highly-targeted </a:t>
            </a:r>
            <a:r>
              <a:rPr lang="en-IN" sz="2000" dirty="0" smtClean="0"/>
              <a:t>spear phishing and </a:t>
            </a:r>
            <a:r>
              <a:rPr lang="en-IN" sz="2000" dirty="0"/>
              <a:t>other </a:t>
            </a:r>
            <a:r>
              <a:rPr lang="en-IN" sz="2000" dirty="0" smtClean="0"/>
              <a:t>social engineering techniques</a:t>
            </a:r>
            <a:r>
              <a:rPr lang="en-IN" sz="2000" dirty="0"/>
              <a:t>.</a:t>
            </a:r>
            <a:endParaRPr lang="en-IN" sz="2000" dirty="0" smtClean="0"/>
          </a:p>
          <a:p>
            <a:r>
              <a:rPr lang="en-IN" b="1" dirty="0" smtClean="0">
                <a:solidFill>
                  <a:srgbClr val="FF0000"/>
                </a:solidFill>
              </a:rPr>
              <a:t>Persistent :- </a:t>
            </a:r>
            <a:r>
              <a:rPr lang="en-IN" dirty="0" smtClean="0"/>
              <a:t>Signifies the external Command and Control that continuously extract 			the data and monitors the victim’s traffic </a:t>
            </a:r>
          </a:p>
          <a:p>
            <a:r>
              <a:rPr lang="en-IN" b="1" dirty="0" smtClean="0">
                <a:solidFill>
                  <a:srgbClr val="FF0000"/>
                </a:solidFill>
              </a:rPr>
              <a:t>Threat :- </a:t>
            </a:r>
            <a:r>
              <a:rPr lang="en-IN" dirty="0" smtClean="0"/>
              <a:t>Signifies human involvement in Coordinating </a:t>
            </a:r>
            <a:endParaRPr lang="en-IN" dirty="0"/>
          </a:p>
        </p:txBody>
      </p:sp>
    </p:spTree>
    <p:extLst>
      <p:ext uri="{BB962C8B-B14F-4D97-AF65-F5344CB8AC3E}">
        <p14:creationId xmlns:p14="http://schemas.microsoft.com/office/powerpoint/2010/main" val="4011349729"/>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18026"/>
            <a:ext cx="10353761" cy="1326321"/>
          </a:xfrm>
        </p:spPr>
        <p:txBody>
          <a:bodyPr/>
          <a:lstStyle/>
          <a:p>
            <a:r>
              <a:rPr lang="en-IN" dirty="0" smtClean="0"/>
              <a:t>Lifecycle of APT</a:t>
            </a:r>
            <a:endParaRPr lang="en-IN" dirty="0"/>
          </a:p>
        </p:txBody>
      </p:sp>
      <p:pic>
        <p:nvPicPr>
          <p:cNvPr id="5" name="Picture 4"/>
          <p:cNvPicPr>
            <a:picLocks noChangeAspect="1"/>
          </p:cNvPicPr>
          <p:nvPr/>
        </p:nvPicPr>
        <p:blipFill>
          <a:blip r:embed="rId2"/>
          <a:stretch>
            <a:fillRect/>
          </a:stretch>
        </p:blipFill>
        <p:spPr>
          <a:xfrm>
            <a:off x="1425874" y="1544347"/>
            <a:ext cx="9738651" cy="5069646"/>
          </a:xfrm>
          <a:prstGeom prst="rect">
            <a:avLst/>
          </a:prstGeom>
        </p:spPr>
      </p:pic>
    </p:spTree>
    <p:extLst>
      <p:ext uri="{BB962C8B-B14F-4D97-AF65-F5344CB8AC3E}">
        <p14:creationId xmlns:p14="http://schemas.microsoft.com/office/powerpoint/2010/main" val="2395931093"/>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Some examples </a:t>
            </a:r>
            <a:r>
              <a:rPr lang="en-IN" dirty="0" smtClean="0"/>
              <a:t>of APT</a:t>
            </a:r>
            <a:endParaRPr lang="en-IN" dirty="0"/>
          </a:p>
        </p:txBody>
      </p:sp>
      <p:sp>
        <p:nvSpPr>
          <p:cNvPr id="3" name="Content Placeholder 2"/>
          <p:cNvSpPr>
            <a:spLocks noGrp="1"/>
          </p:cNvSpPr>
          <p:nvPr>
            <p:ph idx="1"/>
          </p:nvPr>
        </p:nvSpPr>
        <p:spPr/>
        <p:txBody>
          <a:bodyPr/>
          <a:lstStyle/>
          <a:p>
            <a:r>
              <a:rPr lang="en-IN" dirty="0"/>
              <a:t>The </a:t>
            </a:r>
            <a:r>
              <a:rPr lang="en-IN" b="1" dirty="0" err="1">
                <a:solidFill>
                  <a:srgbClr val="FF0000"/>
                </a:solidFill>
              </a:rPr>
              <a:t>Sykipot</a:t>
            </a:r>
            <a:r>
              <a:rPr lang="en-IN" dirty="0">
                <a:solidFill>
                  <a:srgbClr val="FF0000"/>
                </a:solidFill>
              </a:rPr>
              <a:t> </a:t>
            </a:r>
            <a:r>
              <a:rPr lang="en-IN" dirty="0"/>
              <a:t>APT malware family leverages flaws in Adobe Reader and Acrobat</a:t>
            </a:r>
            <a:r>
              <a:rPr lang="en-IN" dirty="0" smtClean="0"/>
              <a:t>. 2006</a:t>
            </a:r>
          </a:p>
          <a:p>
            <a:pPr lvl="1">
              <a:buFont typeface="Wingdings" panose="05000000000000000000" pitchFamily="2" charset="2"/>
              <a:buChar char="Ø"/>
            </a:pPr>
            <a:r>
              <a:rPr lang="en-IN" dirty="0" smtClean="0"/>
              <a:t> Targeting </a:t>
            </a:r>
            <a:r>
              <a:rPr lang="en-IN" dirty="0"/>
              <a:t>U.S. and U.K. </a:t>
            </a:r>
            <a:r>
              <a:rPr lang="en-IN" dirty="0" smtClean="0"/>
              <a:t>organizations.</a:t>
            </a:r>
          </a:p>
          <a:p>
            <a:r>
              <a:rPr lang="en-IN" dirty="0"/>
              <a:t> The </a:t>
            </a:r>
            <a:r>
              <a:rPr lang="en-IN" b="1" dirty="0" err="1">
                <a:solidFill>
                  <a:srgbClr val="FF0000"/>
                </a:solidFill>
              </a:rPr>
              <a:t>GhostNet</a:t>
            </a:r>
            <a:r>
              <a:rPr lang="en-IN" dirty="0">
                <a:solidFill>
                  <a:srgbClr val="FF0000"/>
                </a:solidFill>
              </a:rPr>
              <a:t> </a:t>
            </a:r>
            <a:r>
              <a:rPr lang="en-IN" dirty="0"/>
              <a:t>cyberespionage operation was first discovered in </a:t>
            </a:r>
            <a:r>
              <a:rPr lang="en-IN" dirty="0" smtClean="0"/>
              <a:t>2009</a:t>
            </a:r>
          </a:p>
          <a:p>
            <a:pPr lvl="1">
              <a:buFont typeface="Wingdings" panose="05000000000000000000" pitchFamily="2" charset="2"/>
              <a:buChar char="Ø"/>
            </a:pPr>
            <a:r>
              <a:rPr lang="en-IN" dirty="0" smtClean="0"/>
              <a:t> Government </a:t>
            </a:r>
            <a:r>
              <a:rPr lang="en-IN" dirty="0"/>
              <a:t>ministries and embassies</a:t>
            </a:r>
            <a:r>
              <a:rPr lang="en-IN" dirty="0" smtClean="0"/>
              <a:t>.</a:t>
            </a:r>
          </a:p>
          <a:p>
            <a:pPr>
              <a:buFont typeface="Wingdings" panose="05000000000000000000" pitchFamily="2" charset="2"/>
              <a:buChar char="Ø"/>
            </a:pPr>
            <a:r>
              <a:rPr lang="en-IN" dirty="0" smtClean="0"/>
              <a:t> The </a:t>
            </a:r>
            <a:r>
              <a:rPr lang="en-IN" b="1" dirty="0" err="1" smtClean="0">
                <a:solidFill>
                  <a:srgbClr val="FF0000"/>
                </a:solidFill>
              </a:rPr>
              <a:t>Stuxnet</a:t>
            </a:r>
            <a:r>
              <a:rPr lang="en-IN" dirty="0" smtClean="0">
                <a:solidFill>
                  <a:srgbClr val="FF0000"/>
                </a:solidFill>
              </a:rPr>
              <a:t> </a:t>
            </a:r>
            <a:r>
              <a:rPr lang="en-IN" dirty="0"/>
              <a:t>worm used to attack Iran's nuclear </a:t>
            </a:r>
            <a:r>
              <a:rPr lang="en-IN" dirty="0" smtClean="0"/>
              <a:t>- 2010.</a:t>
            </a:r>
          </a:p>
          <a:p>
            <a:pPr>
              <a:buFont typeface="Wingdings" panose="05000000000000000000" pitchFamily="2" charset="2"/>
              <a:buChar char="Ø"/>
            </a:pPr>
            <a:r>
              <a:rPr lang="en-IN" dirty="0"/>
              <a:t> APT29 </a:t>
            </a:r>
            <a:r>
              <a:rPr lang="en-IN" b="1" dirty="0">
                <a:solidFill>
                  <a:srgbClr val="FF0000"/>
                </a:solidFill>
              </a:rPr>
              <a:t>(</a:t>
            </a:r>
            <a:r>
              <a:rPr lang="en-IN" b="1" dirty="0" err="1">
                <a:solidFill>
                  <a:srgbClr val="FF0000"/>
                </a:solidFill>
              </a:rPr>
              <a:t>Cozy</a:t>
            </a:r>
            <a:r>
              <a:rPr lang="en-IN" b="1" dirty="0">
                <a:solidFill>
                  <a:srgbClr val="FF0000"/>
                </a:solidFill>
              </a:rPr>
              <a:t> Bear), </a:t>
            </a:r>
            <a:r>
              <a:rPr lang="en-IN" dirty="0"/>
              <a:t>APT28 </a:t>
            </a:r>
            <a:r>
              <a:rPr lang="en-IN" b="1" dirty="0">
                <a:solidFill>
                  <a:srgbClr val="FF0000"/>
                </a:solidFill>
              </a:rPr>
              <a:t>(Fancy </a:t>
            </a:r>
            <a:r>
              <a:rPr lang="en-IN" b="1" dirty="0" smtClean="0">
                <a:solidFill>
                  <a:srgbClr val="FF0000"/>
                </a:solidFill>
              </a:rPr>
              <a:t>Bear)</a:t>
            </a:r>
            <a:endParaRPr lang="en-IN" b="1" dirty="0">
              <a:solidFill>
                <a:srgbClr val="FF0000"/>
              </a:solidFill>
            </a:endParaRPr>
          </a:p>
        </p:txBody>
      </p:sp>
    </p:spTree>
    <p:extLst>
      <p:ext uri="{BB962C8B-B14F-4D97-AF65-F5344CB8AC3E}">
        <p14:creationId xmlns:p14="http://schemas.microsoft.com/office/powerpoint/2010/main" val="528834961"/>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https://www.fireeye.com/current-threats/apt-groups.html</a:t>
            </a: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13795" y="2096064"/>
            <a:ext cx="10572750" cy="3038475"/>
          </a:xfrm>
          <a:prstGeom prst="rect">
            <a:avLst/>
          </a:prstGeom>
        </p:spPr>
      </p:pic>
    </p:spTree>
    <p:extLst>
      <p:ext uri="{BB962C8B-B14F-4D97-AF65-F5344CB8AC3E}">
        <p14:creationId xmlns:p14="http://schemas.microsoft.com/office/powerpoint/2010/main" val="3886007185"/>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965914"/>
            <a:ext cx="12153606" cy="4967621"/>
          </a:xfrm>
          <a:prstGeom prst="rect">
            <a:avLst/>
          </a:prstGeom>
        </p:spPr>
      </p:pic>
    </p:spTree>
    <p:extLst>
      <p:ext uri="{BB962C8B-B14F-4D97-AF65-F5344CB8AC3E}">
        <p14:creationId xmlns:p14="http://schemas.microsoft.com/office/powerpoint/2010/main" val="153883153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best practice measures to take when securing your </a:t>
            </a:r>
            <a:r>
              <a:rPr lang="en-IN" dirty="0" smtClean="0"/>
              <a:t>network</a:t>
            </a:r>
            <a:endParaRPr lang="en-IN" dirty="0"/>
          </a:p>
        </p:txBody>
      </p:sp>
      <p:sp>
        <p:nvSpPr>
          <p:cNvPr id="3" name="Content Placeholder 2"/>
          <p:cNvSpPr>
            <a:spLocks noGrp="1"/>
          </p:cNvSpPr>
          <p:nvPr>
            <p:ph idx="1"/>
          </p:nvPr>
        </p:nvSpPr>
        <p:spPr/>
        <p:txBody>
          <a:bodyPr/>
          <a:lstStyle/>
          <a:p>
            <a:r>
              <a:rPr lang="en-IN" dirty="0"/>
              <a:t>Patching network software and OS vulnerabilities as quickly as possible</a:t>
            </a:r>
            <a:r>
              <a:rPr lang="en-IN" dirty="0" smtClean="0"/>
              <a:t>.</a:t>
            </a:r>
          </a:p>
          <a:p>
            <a:r>
              <a:rPr lang="en-IN" dirty="0"/>
              <a:t>Encryption of remote connections </a:t>
            </a:r>
            <a:endParaRPr lang="en-IN" dirty="0" smtClean="0"/>
          </a:p>
          <a:p>
            <a:r>
              <a:rPr lang="en-IN" dirty="0" smtClean="0"/>
              <a:t>Filtering </a:t>
            </a:r>
            <a:r>
              <a:rPr lang="en-IN" dirty="0"/>
              <a:t>incoming emails to prevent spam and phishing attacks targeting your network</a:t>
            </a:r>
            <a:r>
              <a:rPr lang="en-IN" dirty="0" smtClean="0"/>
              <a:t>.</a:t>
            </a:r>
          </a:p>
          <a:p>
            <a:r>
              <a:rPr lang="en-IN" dirty="0"/>
              <a:t>Immediate logging of security events to help improve whitelists and other security policies</a:t>
            </a:r>
            <a:r>
              <a:rPr lang="en-IN" dirty="0" smtClean="0"/>
              <a:t>.</a:t>
            </a:r>
          </a:p>
          <a:p>
            <a:r>
              <a:rPr lang="en-IN" dirty="0" smtClean="0"/>
              <a:t>Deploy </a:t>
            </a:r>
            <a:r>
              <a:rPr lang="en-IN" dirty="0"/>
              <a:t>a 2FA </a:t>
            </a:r>
          </a:p>
        </p:txBody>
      </p:sp>
    </p:spTree>
    <p:extLst>
      <p:ext uri="{BB962C8B-B14F-4D97-AF65-F5344CB8AC3E}">
        <p14:creationId xmlns:p14="http://schemas.microsoft.com/office/powerpoint/2010/main" val="25399293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475" y="900753"/>
            <a:ext cx="8737710" cy="4958650"/>
          </a:xfrm>
        </p:spPr>
      </p:pic>
    </p:spTree>
    <p:extLst>
      <p:ext uri="{BB962C8B-B14F-4D97-AF65-F5344CB8AC3E}">
        <p14:creationId xmlns:p14="http://schemas.microsoft.com/office/powerpoint/2010/main" val="1010651957"/>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81669" y="1853248"/>
            <a:ext cx="11009792" cy="3699290"/>
          </a:xfrm>
          <a:prstGeom prst="rect">
            <a:avLst/>
          </a:prstGeom>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052918"/>
            <a:ext cx="9596533" cy="4195481"/>
          </a:xfrm>
        </p:spPr>
        <p:txBody>
          <a:bodyPr>
            <a:normAutofit/>
          </a:bodyPr>
          <a:lstStyle/>
          <a:p>
            <a:r>
              <a:rPr lang="en-IN" sz="2400" dirty="0">
                <a:latin typeface="Times New Roman" panose="02020603050405020304" pitchFamily="18" charset="0"/>
                <a:cs typeface="Times New Roman" panose="02020603050405020304" pitchFamily="18" charset="0"/>
              </a:rPr>
              <a:t>The term </a:t>
            </a:r>
            <a:r>
              <a:rPr lang="en-IN" sz="2400" b="1" dirty="0">
                <a:solidFill>
                  <a:srgbClr val="FF0000"/>
                </a:solidFill>
                <a:latin typeface="Times New Roman" panose="02020603050405020304" pitchFamily="18" charset="0"/>
                <a:cs typeface="Times New Roman" panose="02020603050405020304" pitchFamily="18" charset="0"/>
              </a:rPr>
              <a:t>“kill chain” </a:t>
            </a:r>
            <a:r>
              <a:rPr lang="en-IN" sz="2400" dirty="0">
                <a:latin typeface="Times New Roman" panose="02020603050405020304" pitchFamily="18" charset="0"/>
                <a:cs typeface="Times New Roman" panose="02020603050405020304" pitchFamily="18" charset="0"/>
              </a:rPr>
              <a:t>is a term used originally by the military to define the steps the enemy uses to attack a </a:t>
            </a:r>
            <a:r>
              <a:rPr lang="en-IN" sz="2400" dirty="0" smtClean="0">
                <a:latin typeface="Times New Roman" panose="02020603050405020304" pitchFamily="18" charset="0"/>
                <a:cs typeface="Times New Roman" panose="02020603050405020304" pitchFamily="18" charset="0"/>
              </a:rPr>
              <a:t>target.</a:t>
            </a:r>
          </a:p>
          <a:p>
            <a:r>
              <a:rPr lang="en-IN" sz="2400" dirty="0">
                <a:latin typeface="Times New Roman" panose="02020603050405020304" pitchFamily="18" charset="0"/>
                <a:cs typeface="Times New Roman" panose="02020603050405020304" pitchFamily="18" charset="0"/>
              </a:rPr>
              <a:t>The theory is that by understanding each of these stages</a:t>
            </a:r>
            <a:r>
              <a:rPr lang="en-IN" sz="2400" dirty="0">
                <a:solidFill>
                  <a:srgbClr val="FF0000"/>
                </a:solidFill>
                <a:latin typeface="Times New Roman" panose="02020603050405020304" pitchFamily="18" charset="0"/>
                <a:cs typeface="Times New Roman" panose="02020603050405020304" pitchFamily="18" charset="0"/>
              </a:rPr>
              <a:t>, </a:t>
            </a:r>
            <a:r>
              <a:rPr lang="en-IN" sz="2400" b="1" dirty="0">
                <a:solidFill>
                  <a:srgbClr val="FF0000"/>
                </a:solidFill>
                <a:latin typeface="Times New Roman" panose="02020603050405020304" pitchFamily="18" charset="0"/>
                <a:cs typeface="Times New Roman" panose="02020603050405020304" pitchFamily="18" charset="0"/>
              </a:rPr>
              <a:t>defenders</a:t>
            </a:r>
            <a:r>
              <a:rPr lang="en-IN" sz="2400" dirty="0">
                <a:latin typeface="Times New Roman" panose="02020603050405020304" pitchFamily="18" charset="0"/>
                <a:cs typeface="Times New Roman" panose="02020603050405020304" pitchFamily="18" charset="0"/>
              </a:rPr>
              <a:t> can better identify and stop attacks at each of the </a:t>
            </a:r>
            <a:r>
              <a:rPr lang="en-IN" sz="2400" dirty="0" smtClean="0">
                <a:latin typeface="Times New Roman" panose="02020603050405020304" pitchFamily="18" charset="0"/>
                <a:cs typeface="Times New Roman" panose="02020603050405020304" pitchFamily="18" charset="0"/>
              </a:rPr>
              <a:t>stages</a:t>
            </a:r>
          </a:p>
          <a:p>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Security </a:t>
            </a:r>
            <a:r>
              <a:rPr lang="en-IN" sz="2400" b="1" dirty="0">
                <a:solidFill>
                  <a:srgbClr val="FF0000"/>
                </a:solidFill>
                <a:latin typeface="Times New Roman" panose="02020603050405020304" pitchFamily="18" charset="0"/>
                <a:cs typeface="Times New Roman" panose="02020603050405020304" pitchFamily="18" charset="0"/>
              </a:rPr>
              <a:t>awareness </a:t>
            </a:r>
            <a:r>
              <a:rPr lang="en-IN" sz="2400" dirty="0">
                <a:latin typeface="Times New Roman" panose="02020603050405020304" pitchFamily="18" charset="0"/>
                <a:cs typeface="Times New Roman" panose="02020603050405020304" pitchFamily="18" charset="0"/>
              </a:rPr>
              <a:t>is nothing more than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A control</a:t>
            </a:r>
            <a:r>
              <a:rPr lang="en-IN" sz="2400" dirty="0">
                <a:latin typeface="Times New Roman" panose="02020603050405020304" pitchFamily="18" charset="0"/>
                <a:cs typeface="Times New Roman" panose="02020603050405020304" pitchFamily="18" charset="0"/>
              </a:rPr>
              <a:t>,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smtClean="0">
                <a:latin typeface="Times New Roman" panose="02020603050405020304" pitchFamily="18" charset="0"/>
                <a:cs typeface="Times New Roman" panose="02020603050405020304" pitchFamily="18" charset="0"/>
              </a:rPr>
              <a:t>A control </a:t>
            </a:r>
            <a:r>
              <a:rPr lang="en-IN" sz="2400" dirty="0">
                <a:latin typeface="Times New Roman" panose="02020603050405020304" pitchFamily="18" charset="0"/>
                <a:cs typeface="Times New Roman" panose="02020603050405020304" pitchFamily="18" charset="0"/>
              </a:rPr>
              <a:t>like encryption, passwords, firewalls, DLP or anti-virus</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903" y="1602542"/>
            <a:ext cx="8946541" cy="4470712"/>
          </a:xfrm>
        </p:spPr>
        <p:txBody>
          <a:bodyPr>
            <a:noAutofit/>
          </a:bodyPr>
          <a:lstStyle/>
          <a:p>
            <a:r>
              <a:rPr lang="en-IN" sz="2400" dirty="0">
                <a:latin typeface="Times New Roman" panose="02020603050405020304" pitchFamily="18" charset="0"/>
                <a:cs typeface="Times New Roman" panose="02020603050405020304" pitchFamily="18" charset="0"/>
              </a:rPr>
              <a:t>The cyber kill chain is a series of steps that trace</a:t>
            </a:r>
            <a:r>
              <a:rPr lang="en-IN" sz="2400" b="1" dirty="0">
                <a:solidFill>
                  <a:srgbClr val="FF0000"/>
                </a:solidFill>
                <a:latin typeface="Times New Roman" panose="02020603050405020304" pitchFamily="18" charset="0"/>
                <a:cs typeface="Times New Roman" panose="02020603050405020304" pitchFamily="18" charset="0"/>
              </a:rPr>
              <a:t> stages of a </a:t>
            </a:r>
            <a:r>
              <a:rPr lang="en-IN" sz="2400" b="1" dirty="0" smtClean="0">
                <a:solidFill>
                  <a:srgbClr val="FF0000"/>
                </a:solidFill>
                <a:latin typeface="Times New Roman" panose="02020603050405020304" pitchFamily="18" charset="0"/>
                <a:cs typeface="Times New Roman" panose="02020603050405020304" pitchFamily="18" charset="0"/>
              </a:rPr>
              <a:t>cyberattack</a:t>
            </a:r>
            <a:r>
              <a:rPr lang="en-IN" sz="2400" b="1"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from </a:t>
            </a:r>
            <a:r>
              <a:rPr lang="en-IN" sz="2400" dirty="0">
                <a:latin typeface="Times New Roman" panose="02020603050405020304" pitchFamily="18" charset="0"/>
                <a:cs typeface="Times New Roman" panose="02020603050405020304" pitchFamily="18" charset="0"/>
              </a:rPr>
              <a:t>the early reconnaissance stages to the exfiltration of data.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kill chain helps us understand and combat ransomware, security breaches, and advanced persistent attacks (APTs</a:t>
            </a:r>
            <a:r>
              <a:rPr lang="en-IN" sz="2400" dirty="0" smtClean="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T</a:t>
            </a:r>
            <a:r>
              <a:rPr lang="en-IN" sz="2400" dirty="0" smtClean="0">
                <a:latin typeface="Times New Roman" panose="02020603050405020304" pitchFamily="18" charset="0"/>
                <a:cs typeface="Times New Roman" panose="02020603050405020304" pitchFamily="18" charset="0"/>
              </a:rPr>
              <a:t>he </a:t>
            </a:r>
            <a:r>
              <a:rPr lang="en-IN" sz="2400" dirty="0">
                <a:latin typeface="Times New Roman" panose="02020603050405020304" pitchFamily="18" charset="0"/>
                <a:cs typeface="Times New Roman" panose="02020603050405020304" pitchFamily="18" charset="0"/>
              </a:rPr>
              <a:t>kill chain has evolved </a:t>
            </a:r>
            <a:r>
              <a:rPr lang="en-IN" sz="2400" dirty="0" smtClean="0">
                <a:latin typeface="Times New Roman" panose="02020603050405020304" pitchFamily="18" charset="0"/>
                <a:cs typeface="Times New Roman" panose="02020603050405020304" pitchFamily="18" charset="0"/>
              </a:rPr>
              <a:t>to </a:t>
            </a: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R</a:t>
            </a:r>
            <a:r>
              <a:rPr lang="en-IN" sz="2400" dirty="0" smtClean="0">
                <a:latin typeface="Times New Roman" panose="02020603050405020304" pitchFamily="18" charset="0"/>
                <a:cs typeface="Times New Roman" panose="02020603050405020304" pitchFamily="18" charset="0"/>
              </a:rPr>
              <a:t>ecognize </a:t>
            </a:r>
            <a:r>
              <a:rPr lang="en-IN" sz="2400" dirty="0">
                <a:latin typeface="Times New Roman" panose="02020603050405020304" pitchFamily="18" charset="0"/>
                <a:cs typeface="Times New Roman" panose="02020603050405020304" pitchFamily="18" charset="0"/>
              </a:rPr>
              <a:t>insider threats,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S</a:t>
            </a:r>
            <a:r>
              <a:rPr lang="en-IN" sz="2400" dirty="0" smtClean="0">
                <a:latin typeface="Times New Roman" panose="02020603050405020304" pitchFamily="18" charset="0"/>
                <a:cs typeface="Times New Roman" panose="02020603050405020304" pitchFamily="18" charset="0"/>
              </a:rPr>
              <a:t>ocial </a:t>
            </a:r>
            <a:r>
              <a:rPr lang="en-IN" sz="2400" dirty="0">
                <a:latin typeface="Times New Roman" panose="02020603050405020304" pitchFamily="18" charset="0"/>
                <a:cs typeface="Times New Roman" panose="02020603050405020304" pitchFamily="18" charset="0"/>
              </a:rPr>
              <a:t>engineering,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A</a:t>
            </a:r>
            <a:r>
              <a:rPr lang="en-IN" sz="2400" dirty="0" smtClean="0">
                <a:latin typeface="Times New Roman" panose="02020603050405020304" pitchFamily="18" charset="0"/>
                <a:cs typeface="Times New Roman" panose="02020603050405020304" pitchFamily="18" charset="0"/>
              </a:rPr>
              <a:t>dvanced </a:t>
            </a:r>
            <a:r>
              <a:rPr lang="en-IN" sz="2400" dirty="0">
                <a:latin typeface="Times New Roman" panose="02020603050405020304" pitchFamily="18" charset="0"/>
                <a:cs typeface="Times New Roman" panose="02020603050405020304" pitchFamily="18" charset="0"/>
              </a:rPr>
              <a:t>ransomware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I</a:t>
            </a:r>
            <a:r>
              <a:rPr lang="en-IN" sz="2400" dirty="0" smtClean="0">
                <a:latin typeface="Times New Roman" panose="02020603050405020304" pitchFamily="18" charset="0"/>
                <a:cs typeface="Times New Roman" panose="02020603050405020304" pitchFamily="18" charset="0"/>
              </a:rPr>
              <a:t>nnovative </a:t>
            </a:r>
            <a:r>
              <a:rPr lang="en-IN" sz="2400" dirty="0">
                <a:latin typeface="Times New Roman" panose="02020603050405020304" pitchFamily="18" charset="0"/>
                <a:cs typeface="Times New Roman" panose="02020603050405020304" pitchFamily="18" charset="0"/>
              </a:rPr>
              <a:t>attacks.</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87305" y="2279176"/>
            <a:ext cx="9892225" cy="3104475"/>
          </a:xfrm>
          <a:prstGeom prst="rect">
            <a:avLst/>
          </a:prstGeom>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355" y="1214651"/>
            <a:ext cx="9163730" cy="1157212"/>
          </a:xfrm>
        </p:spPr>
        <p:txBody>
          <a:bodyPr/>
          <a:lstStyle/>
          <a:p>
            <a:r>
              <a:rPr lang="en-IN" b="1" dirty="0"/>
              <a:t>How the Cyber Kill Chain </a:t>
            </a:r>
            <a:r>
              <a:rPr lang="en-IN" b="1" dirty="0" smtClean="0"/>
              <a:t>Works ?</a:t>
            </a:r>
            <a:r>
              <a:rPr lang="en-IN" b="1" dirty="0"/>
              <a:t/>
            </a:r>
            <a:br>
              <a:rPr lang="en-IN" b="1" dirty="0"/>
            </a:br>
            <a:endParaRPr lang="en-IN" dirty="0"/>
          </a:p>
        </p:txBody>
      </p:sp>
      <p:sp>
        <p:nvSpPr>
          <p:cNvPr id="3" name="Content Placeholder 2"/>
          <p:cNvSpPr>
            <a:spLocks noGrp="1"/>
          </p:cNvSpPr>
          <p:nvPr>
            <p:ph idx="1"/>
          </p:nvPr>
        </p:nvSpPr>
        <p:spPr>
          <a:xfrm>
            <a:off x="1091820" y="2808593"/>
            <a:ext cx="10112991" cy="2254728"/>
          </a:xfrm>
        </p:spPr>
        <p:txBody>
          <a:bodyPr>
            <a:normAutofit/>
          </a:bodyPr>
          <a:lstStyle/>
          <a:p>
            <a:r>
              <a:rPr lang="en-IN" sz="2400" dirty="0">
                <a:latin typeface="Times New Roman" panose="02020603050405020304" pitchFamily="18" charset="0"/>
                <a:cs typeface="Times New Roman" panose="02020603050405020304" pitchFamily="18" charset="0"/>
              </a:rPr>
              <a:t>There are several core stages in the cyber kill chain. </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They </a:t>
            </a:r>
            <a:r>
              <a:rPr lang="en-IN" sz="2400" dirty="0">
                <a:latin typeface="Times New Roman" panose="02020603050405020304" pitchFamily="18" charset="0"/>
                <a:cs typeface="Times New Roman" panose="02020603050405020304" pitchFamily="18" charset="0"/>
              </a:rPr>
              <a:t>range from </a:t>
            </a:r>
            <a:r>
              <a:rPr lang="en-IN" sz="2400" b="1" dirty="0">
                <a:solidFill>
                  <a:srgbClr val="FF0000"/>
                </a:solidFill>
                <a:latin typeface="Times New Roman" panose="02020603050405020304" pitchFamily="18" charset="0"/>
                <a:cs typeface="Times New Roman" panose="02020603050405020304" pitchFamily="18" charset="0"/>
              </a:rPr>
              <a:t>reconnaissance</a:t>
            </a:r>
            <a:r>
              <a:rPr lang="en-IN" sz="2400" dirty="0">
                <a:latin typeface="Times New Roman" panose="02020603050405020304" pitchFamily="18" charset="0"/>
                <a:cs typeface="Times New Roman" panose="02020603050405020304" pitchFamily="18" charset="0"/>
              </a:rPr>
              <a:t> (often the first stage in a malware attack) to </a:t>
            </a:r>
            <a:r>
              <a:rPr lang="en-IN" sz="2400" b="1" dirty="0">
                <a:solidFill>
                  <a:srgbClr val="FF0000"/>
                </a:solidFill>
                <a:latin typeface="Times New Roman" panose="02020603050405020304" pitchFamily="18" charset="0"/>
                <a:cs typeface="Times New Roman" panose="02020603050405020304" pitchFamily="18" charset="0"/>
              </a:rPr>
              <a:t>lateral movement </a:t>
            </a:r>
            <a:r>
              <a:rPr lang="en-IN" sz="2400" dirty="0">
                <a:latin typeface="Times New Roman" panose="02020603050405020304" pitchFamily="18" charset="0"/>
                <a:cs typeface="Times New Roman" panose="02020603050405020304" pitchFamily="18" charset="0"/>
              </a:rPr>
              <a:t>(moving laterally throughout the network to get access to more data) to </a:t>
            </a:r>
            <a:r>
              <a:rPr lang="en-IN" sz="2400" b="1" dirty="0">
                <a:solidFill>
                  <a:srgbClr val="FF0000"/>
                </a:solidFill>
                <a:latin typeface="Times New Roman" panose="02020603050405020304" pitchFamily="18" charset="0"/>
                <a:cs typeface="Times New Roman" panose="02020603050405020304" pitchFamily="18" charset="0"/>
              </a:rPr>
              <a:t>data exfiltration </a:t>
            </a:r>
            <a:r>
              <a:rPr lang="en-IN" sz="2400" dirty="0">
                <a:latin typeface="Times New Roman" panose="02020603050405020304" pitchFamily="18" charset="0"/>
                <a:cs typeface="Times New Roman" panose="02020603050405020304" pitchFamily="18" charset="0"/>
              </a:rPr>
              <a:t>(getting the data out).</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9545" y="116006"/>
            <a:ext cx="4918328" cy="6537278"/>
          </a:xfrm>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9790" y="1760562"/>
            <a:ext cx="9528294" cy="4706202"/>
          </a:xfrm>
        </p:spPr>
        <p:txBody>
          <a:bodyPr>
            <a:normAutofit/>
          </a:bodyPr>
          <a:lstStyle/>
          <a:p>
            <a:pPr marL="0" indent="0">
              <a:buNone/>
            </a:pPr>
            <a:r>
              <a:rPr lang="en-IN" sz="2400" b="1" u="sng" dirty="0">
                <a:latin typeface="Times New Roman" panose="02020603050405020304" pitchFamily="18" charset="0"/>
                <a:cs typeface="Times New Roman" panose="02020603050405020304" pitchFamily="18" charset="0"/>
              </a:rPr>
              <a:t>Reconnaissance</a:t>
            </a:r>
            <a:r>
              <a:rPr lang="en-IN" sz="2400" dirty="0">
                <a:latin typeface="Times New Roman" panose="02020603050405020304" pitchFamily="18" charset="0"/>
                <a:cs typeface="Times New Roman" panose="02020603050405020304" pitchFamily="18" charset="0"/>
              </a:rPr>
              <a:t>: The attacker gathers information on the target before the actual attack starts.  </a:t>
            </a:r>
            <a:endParaRPr lang="en-IN" sz="2400" dirty="0" smtClean="0">
              <a:latin typeface="Times New Roman" panose="02020603050405020304" pitchFamily="18" charset="0"/>
              <a:cs typeface="Times New Roman" panose="02020603050405020304" pitchFamily="18" charset="0"/>
            </a:endParaRPr>
          </a:p>
          <a:p>
            <a:pPr marL="0" indent="0">
              <a:buNone/>
            </a:pPr>
            <a:endParaRPr lang="en-IN" sz="2400" dirty="0" smtClean="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Cyber </a:t>
            </a:r>
            <a:r>
              <a:rPr lang="en-IN" sz="2400" dirty="0">
                <a:latin typeface="Times New Roman" panose="02020603050405020304" pitchFamily="18" charset="0"/>
                <a:cs typeface="Times New Roman" panose="02020603050405020304" pitchFamily="18" charset="0"/>
              </a:rPr>
              <a:t>attackers collect information on their intended targets by searching the Internet, sites such as LinkedIn or </a:t>
            </a:r>
            <a:r>
              <a:rPr lang="en-IN" sz="2400" dirty="0" smtClean="0">
                <a:latin typeface="Times New Roman" panose="02020603050405020304" pitchFamily="18" charset="0"/>
                <a:cs typeface="Times New Roman" panose="02020603050405020304" pitchFamily="18" charset="0"/>
              </a:rPr>
              <a:t>Instagram.</a:t>
            </a:r>
          </a:p>
          <a:p>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During </a:t>
            </a:r>
            <a:r>
              <a:rPr lang="en-IN" sz="2400" dirty="0">
                <a:latin typeface="Times New Roman" panose="02020603050405020304" pitchFamily="18" charset="0"/>
                <a:cs typeface="Times New Roman" panose="02020603050405020304" pitchFamily="18" charset="0"/>
              </a:rPr>
              <a:t>reconnaissance, an attacker is seeking information that might reveal </a:t>
            </a:r>
            <a:r>
              <a:rPr lang="en-IN" sz="2400" b="1" dirty="0">
                <a:solidFill>
                  <a:srgbClr val="FF0000"/>
                </a:solidFill>
                <a:latin typeface="Times New Roman" panose="02020603050405020304" pitchFamily="18" charset="0"/>
                <a:cs typeface="Times New Roman" panose="02020603050405020304" pitchFamily="18" charset="0"/>
              </a:rPr>
              <a:t>vulnerabilities</a:t>
            </a:r>
            <a:r>
              <a:rPr lang="en-IN" sz="2400" dirty="0">
                <a:latin typeface="Times New Roman" panose="02020603050405020304" pitchFamily="18" charset="0"/>
                <a:cs typeface="Times New Roman" panose="02020603050405020304" pitchFamily="18" charset="0"/>
              </a:rPr>
              <a:t> and </a:t>
            </a:r>
            <a:r>
              <a:rPr lang="en-IN" sz="2400" b="1" dirty="0">
                <a:solidFill>
                  <a:srgbClr val="FF0000"/>
                </a:solidFill>
                <a:latin typeface="Times New Roman" panose="02020603050405020304" pitchFamily="18" charset="0"/>
                <a:cs typeface="Times New Roman" panose="02020603050405020304" pitchFamily="18" charset="0"/>
              </a:rPr>
              <a:t>weak points </a:t>
            </a:r>
            <a:r>
              <a:rPr lang="en-IN" sz="2400" dirty="0">
                <a:latin typeface="Times New Roman" panose="02020603050405020304" pitchFamily="18" charset="0"/>
                <a:cs typeface="Times New Roman" panose="02020603050405020304" pitchFamily="18" charset="0"/>
              </a:rPr>
              <a:t>in the </a:t>
            </a:r>
            <a:r>
              <a:rPr lang="en-IN" sz="2400" dirty="0" smtClean="0">
                <a:latin typeface="Times New Roman" panose="02020603050405020304" pitchFamily="18" charset="0"/>
                <a:cs typeface="Times New Roman" panose="02020603050405020304" pitchFamily="18" charset="0"/>
              </a:rPr>
              <a:t>system</a:t>
            </a:r>
          </a:p>
          <a:p>
            <a:r>
              <a:rPr lang="en-IN" sz="2400" dirty="0">
                <a:latin typeface="Times New Roman" panose="02020603050405020304" pitchFamily="18" charset="0"/>
                <a:cs typeface="Times New Roman" panose="02020603050405020304" pitchFamily="18" charset="0"/>
              </a:rPr>
              <a:t>Reconnaissance tools </a:t>
            </a:r>
            <a:r>
              <a:rPr lang="en-IN" sz="2400" b="1" dirty="0">
                <a:solidFill>
                  <a:srgbClr val="FF0000"/>
                </a:solidFill>
                <a:latin typeface="Times New Roman" panose="02020603050405020304" pitchFamily="18" charset="0"/>
                <a:cs typeface="Times New Roman" panose="02020603050405020304" pitchFamily="18" charset="0"/>
              </a:rPr>
              <a:t>scan corporate networks </a:t>
            </a:r>
            <a:r>
              <a:rPr lang="en-IN" sz="2400" dirty="0">
                <a:latin typeface="Times New Roman" panose="02020603050405020304" pitchFamily="18" charset="0"/>
                <a:cs typeface="Times New Roman" panose="02020603050405020304" pitchFamily="18" charset="0"/>
              </a:rPr>
              <a:t>to search for points of </a:t>
            </a:r>
            <a:r>
              <a:rPr lang="en-IN" sz="2400" dirty="0" smtClean="0">
                <a:latin typeface="Times New Roman" panose="02020603050405020304" pitchFamily="18" charset="0"/>
                <a:cs typeface="Times New Roman" panose="02020603050405020304" pitchFamily="18" charset="0"/>
              </a:rPr>
              <a:t>entry</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and </a:t>
            </a:r>
            <a:r>
              <a:rPr lang="en-IN" sz="2400" dirty="0">
                <a:latin typeface="Times New Roman" panose="02020603050405020304" pitchFamily="18" charset="0"/>
                <a:cs typeface="Times New Roman" panose="02020603050405020304" pitchFamily="18" charset="0"/>
              </a:rPr>
              <a:t>vulnerabilities to be exploited.</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r>
              <a:rPr lang="en-IN" sz="2400" dirty="0">
                <a:latin typeface="Times New Roman" panose="02020603050405020304" pitchFamily="18" charset="0"/>
                <a:cs typeface="Times New Roman" panose="02020603050405020304" pitchFamily="18" charset="0"/>
              </a:rPr>
              <a:t>Defense strategy:</a:t>
            </a:r>
          </a:p>
          <a:p>
            <a:pPr marL="0" indent="0" fontAlgn="base">
              <a:buNone/>
            </a:pPr>
            <a:r>
              <a:rPr lang="en-IN" sz="2400" dirty="0" smtClean="0">
                <a:latin typeface="Times New Roman" panose="02020603050405020304" pitchFamily="18" charset="0"/>
                <a:cs typeface="Times New Roman" panose="02020603050405020304" pitchFamily="18" charset="0"/>
              </a:rPr>
              <a:t>						The </a:t>
            </a:r>
            <a:r>
              <a:rPr lang="en-IN" sz="2400" dirty="0">
                <a:latin typeface="Times New Roman" panose="02020603050405020304" pitchFamily="18" charset="0"/>
                <a:cs typeface="Times New Roman" panose="02020603050405020304" pitchFamily="18" charset="0"/>
              </a:rPr>
              <a:t>publication of company data on the Internet should be severely restricted. </a:t>
            </a:r>
            <a:r>
              <a:rPr lang="en-IN" sz="2400" dirty="0" smtClean="0">
                <a:latin typeface="Times New Roman" panose="02020603050405020304" pitchFamily="18" charset="0"/>
                <a:cs typeface="Times New Roman" panose="02020603050405020304" pitchFamily="18" charset="0"/>
              </a:rPr>
              <a:t>Additionally</a:t>
            </a:r>
            <a:r>
              <a:rPr lang="en-IN" sz="2400" dirty="0">
                <a:latin typeface="Times New Roman" panose="02020603050405020304" pitchFamily="18" charset="0"/>
                <a:cs typeface="Times New Roman" panose="02020603050405020304" pitchFamily="18" charset="0"/>
              </a:rPr>
              <a:t>, a detailed analysis in terms of possible attack types is recommended. </a:t>
            </a:r>
            <a:endParaRPr lang="en-IN" sz="2400" dirty="0" smtClean="0">
              <a:latin typeface="Times New Roman" panose="02020603050405020304" pitchFamily="18" charset="0"/>
              <a:cs typeface="Times New Roman" panose="02020603050405020304" pitchFamily="18" charset="0"/>
            </a:endParaRPr>
          </a:p>
          <a:p>
            <a:pPr marL="0" indent="0" fontAlgn="base">
              <a:buNone/>
            </a:pPr>
            <a:r>
              <a:rPr lang="en-IN" sz="2400" dirty="0" smtClean="0">
                <a:latin typeface="Times New Roman" panose="02020603050405020304" pitchFamily="18" charset="0"/>
                <a:cs typeface="Times New Roman" panose="02020603050405020304" pitchFamily="18" charset="0"/>
              </a:rPr>
              <a:t>						</a:t>
            </a:r>
            <a:r>
              <a:rPr lang="en-IN" sz="2400" b="1" dirty="0" smtClean="0">
                <a:solidFill>
                  <a:srgbClr val="FF0000"/>
                </a:solidFill>
                <a:latin typeface="Times New Roman" panose="02020603050405020304" pitchFamily="18" charset="0"/>
                <a:cs typeface="Times New Roman" panose="02020603050405020304" pitchFamily="18" charset="0"/>
              </a:rPr>
              <a:t>Example</a:t>
            </a:r>
            <a:r>
              <a:rPr lang="en-IN" sz="2400" dirty="0" smtClean="0">
                <a:latin typeface="Times New Roman" panose="02020603050405020304" pitchFamily="18" charset="0"/>
                <a:cs typeface="Times New Roman" panose="02020603050405020304" pitchFamily="18" charset="0"/>
              </a:rPr>
              <a:t>:- DDoS </a:t>
            </a:r>
            <a:r>
              <a:rPr lang="en-IN" sz="2400" dirty="0">
                <a:latin typeface="Times New Roman" panose="02020603050405020304" pitchFamily="18" charset="0"/>
                <a:cs typeface="Times New Roman" panose="02020603050405020304" pitchFamily="18" charset="0"/>
              </a:rPr>
              <a:t>attacks on web servers or mail servers. But other attack types are certainly possible. Broadly speaking, it is about detecting abnormalities in time</a:t>
            </a:r>
          </a:p>
          <a:p>
            <a:endParaRPr lang="en-IN"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0060" y="2074459"/>
            <a:ext cx="9312874" cy="3630305"/>
          </a:xfrm>
        </p:spPr>
        <p:txBody>
          <a:bodyPr>
            <a:normAutofit/>
          </a:bodyPr>
          <a:lstStyle/>
          <a:p>
            <a:r>
              <a:rPr lang="en-IN" sz="2400" b="1" u="sng" dirty="0">
                <a:latin typeface="Times New Roman" panose="02020603050405020304" pitchFamily="18" charset="0"/>
                <a:cs typeface="Times New Roman" panose="02020603050405020304" pitchFamily="18" charset="0"/>
              </a:rPr>
              <a:t>Weaponization</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 cyber attacker does not interact with the intended victim, instead they create their </a:t>
            </a:r>
            <a:r>
              <a:rPr lang="en-IN" sz="2400" dirty="0" smtClean="0">
                <a:latin typeface="Times New Roman" panose="02020603050405020304" pitchFamily="18" charset="0"/>
                <a:cs typeface="Times New Roman" panose="02020603050405020304" pitchFamily="18" charset="0"/>
              </a:rPr>
              <a:t>attack.</a:t>
            </a:r>
            <a:r>
              <a:rPr lang="en-IN" sz="2400" dirty="0">
                <a:latin typeface="Times New Roman" panose="02020603050405020304" pitchFamily="18" charset="0"/>
                <a:cs typeface="Times New Roman" panose="02020603050405020304" pitchFamily="18" charset="0"/>
              </a:rPr>
              <a:t>  </a:t>
            </a: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For </a:t>
            </a:r>
            <a:r>
              <a:rPr lang="en-IN" sz="2400" dirty="0">
                <a:latin typeface="Times New Roman" panose="02020603050405020304" pitchFamily="18" charset="0"/>
                <a:cs typeface="Times New Roman" panose="02020603050405020304" pitchFamily="18" charset="0"/>
              </a:rPr>
              <a:t>example, the attacker may create an infected </a:t>
            </a:r>
            <a:r>
              <a:rPr lang="en-IN" sz="2400" b="1" dirty="0">
                <a:solidFill>
                  <a:srgbClr val="FF0000"/>
                </a:solidFill>
                <a:latin typeface="Times New Roman" panose="02020603050405020304" pitchFamily="18" charset="0"/>
                <a:cs typeface="Times New Roman" panose="02020603050405020304" pitchFamily="18" charset="0"/>
              </a:rPr>
              <a:t>Microsoft Office document </a:t>
            </a:r>
            <a:r>
              <a:rPr lang="en-IN" sz="2400" dirty="0">
                <a:latin typeface="Times New Roman" panose="02020603050405020304" pitchFamily="18" charset="0"/>
                <a:cs typeface="Times New Roman" panose="02020603050405020304" pitchFamily="18" charset="0"/>
              </a:rPr>
              <a:t>paired with a customized </a:t>
            </a:r>
            <a:r>
              <a:rPr lang="en-IN" sz="2400" b="1" dirty="0">
                <a:solidFill>
                  <a:srgbClr val="FF0000"/>
                </a:solidFill>
                <a:latin typeface="Times New Roman" panose="02020603050405020304" pitchFamily="18" charset="0"/>
                <a:cs typeface="Times New Roman" panose="02020603050405020304" pitchFamily="18" charset="0"/>
              </a:rPr>
              <a:t>phishing email</a:t>
            </a:r>
            <a:r>
              <a:rPr lang="en-IN" sz="2400" dirty="0">
                <a:latin typeface="Times New Roman" panose="02020603050405020304" pitchFamily="18" charset="0"/>
                <a:cs typeface="Times New Roman" panose="02020603050405020304" pitchFamily="18" charset="0"/>
              </a:rPr>
              <a:t>, or perhaps they create a new strain of self-replicating malware to be distributed via USB </a:t>
            </a:r>
            <a:r>
              <a:rPr lang="en-IN" sz="2400" dirty="0" smtClean="0">
                <a:latin typeface="Times New Roman" panose="02020603050405020304" pitchFamily="18" charset="0"/>
                <a:cs typeface="Times New Roman" panose="02020603050405020304" pitchFamily="18" charset="0"/>
              </a:rPr>
              <a:t>drive.</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b="1" u="sng" dirty="0">
                <a:latin typeface="Times New Roman" panose="02020603050405020304" pitchFamily="18" charset="0"/>
                <a:cs typeface="Times New Roman" panose="02020603050405020304" pitchFamily="18" charset="0"/>
              </a:rPr>
              <a:t>S</a:t>
            </a:r>
            <a:r>
              <a:rPr lang="en-IN" sz="2400" b="1" u="sng" dirty="0" smtClean="0">
                <a:latin typeface="Times New Roman" panose="02020603050405020304" pitchFamily="18" charset="0"/>
                <a:cs typeface="Times New Roman" panose="02020603050405020304" pitchFamily="18" charset="0"/>
              </a:rPr>
              <a:t>ecurity controls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Security </a:t>
            </a:r>
            <a:r>
              <a:rPr lang="en-IN" sz="2400" dirty="0">
                <a:latin typeface="Times New Roman" panose="02020603050405020304" pitchFamily="18" charset="0"/>
                <a:cs typeface="Times New Roman" panose="02020603050405020304" pitchFamily="18" charset="0"/>
              </a:rPr>
              <a:t>awareness</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473958"/>
            <a:ext cx="9323578" cy="4774441"/>
          </a:xfrm>
        </p:spPr>
        <p:txBody>
          <a:bodyPr>
            <a:normAutofit/>
          </a:bodyPr>
          <a:lstStyle/>
          <a:p>
            <a:r>
              <a:rPr lang="en-IN" sz="2400" b="1" dirty="0" smtClean="0">
                <a:latin typeface="Times New Roman" panose="02020603050405020304" pitchFamily="18" charset="0"/>
                <a:cs typeface="Times New Roman" panose="02020603050405020304" pitchFamily="18" charset="0"/>
              </a:rPr>
              <a:t>Delivery : </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Transmission </a:t>
            </a:r>
            <a:r>
              <a:rPr lang="en-IN" sz="2400" dirty="0">
                <a:latin typeface="Times New Roman" panose="02020603050405020304" pitchFamily="18" charset="0"/>
                <a:cs typeface="Times New Roman" panose="02020603050405020304" pitchFamily="18" charset="0"/>
              </a:rPr>
              <a:t>of the attack to the intended victim(s</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For example, this would be sending the actual phishing email or </a:t>
            </a:r>
            <a:r>
              <a:rPr lang="en-IN" sz="2400" b="1" dirty="0">
                <a:solidFill>
                  <a:srgbClr val="FF0000"/>
                </a:solidFill>
                <a:latin typeface="Times New Roman" panose="02020603050405020304" pitchFamily="18" charset="0"/>
                <a:cs typeface="Times New Roman" panose="02020603050405020304" pitchFamily="18" charset="0"/>
              </a:rPr>
              <a:t>distributing</a:t>
            </a:r>
            <a:r>
              <a:rPr lang="en-IN" sz="2400" dirty="0">
                <a:latin typeface="Times New Roman" panose="02020603050405020304" pitchFamily="18" charset="0"/>
                <a:cs typeface="Times New Roman" panose="02020603050405020304" pitchFamily="18" charset="0"/>
              </a:rPr>
              <a:t> the infected USB drives at a local coffee shop / cafe</a:t>
            </a:r>
            <a:r>
              <a:rPr lang="en-IN" sz="2400" dirty="0" smtClean="0">
                <a:latin typeface="Times New Roman" panose="02020603050405020304" pitchFamily="18" charset="0"/>
                <a:cs typeface="Times New Roman" panose="02020603050405020304" pitchFamily="18" charset="0"/>
              </a:rPr>
              <a:t>.</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b="1" u="sng" dirty="0" smtClean="0">
                <a:latin typeface="Times New Roman" panose="02020603050405020304" pitchFamily="18" charset="0"/>
                <a:cs typeface="Times New Roman" panose="02020603050405020304" pitchFamily="18" charset="0"/>
              </a:rPr>
              <a:t>Security Control :-</a:t>
            </a:r>
          </a:p>
          <a:p>
            <a:pPr marL="0" indent="0">
              <a:buNone/>
            </a:pPr>
            <a:r>
              <a:rPr lang="en-IN" sz="2400" dirty="0">
                <a:latin typeface="Times New Roman" panose="02020603050405020304" pitchFamily="18" charset="0"/>
                <a:cs typeface="Times New Roman" panose="02020603050405020304" pitchFamily="18" charset="0"/>
              </a:rPr>
              <a:t>	P</a:t>
            </a:r>
            <a:r>
              <a:rPr lang="en-IN" sz="2400" dirty="0" smtClean="0">
                <a:latin typeface="Times New Roman" panose="02020603050405020304" pitchFamily="18" charset="0"/>
                <a:cs typeface="Times New Roman" panose="02020603050405020304" pitchFamily="18" charset="0"/>
              </a:rPr>
              <a:t>eople </a:t>
            </a:r>
            <a:r>
              <a:rPr lang="en-IN" sz="2400" dirty="0">
                <a:latin typeface="Times New Roman" panose="02020603050405020304" pitchFamily="18" charset="0"/>
                <a:cs typeface="Times New Roman" panose="02020603050405020304" pitchFamily="18" charset="0"/>
              </a:rPr>
              <a:t>play a critical role also. P</a:t>
            </a:r>
            <a:r>
              <a:rPr lang="en-IN" sz="2400" dirty="0" smtClean="0">
                <a:latin typeface="Times New Roman" panose="02020603050405020304" pitchFamily="18" charset="0"/>
                <a:cs typeface="Times New Roman" panose="02020603050405020304" pitchFamily="18" charset="0"/>
              </a:rPr>
              <a:t>eople </a:t>
            </a:r>
            <a:r>
              <a:rPr lang="en-IN" sz="2400" dirty="0">
                <a:latin typeface="Times New Roman" panose="02020603050405020304" pitchFamily="18" charset="0"/>
                <a:cs typeface="Times New Roman" panose="02020603050405020304" pitchFamily="18" charset="0"/>
              </a:rPr>
              <a:t>can identify and stop attacks that most technologies cannot even </a:t>
            </a:r>
            <a:r>
              <a:rPr lang="en-IN" sz="2400" dirty="0" smtClean="0">
                <a:latin typeface="Times New Roman" panose="02020603050405020304" pitchFamily="18" charset="0"/>
                <a:cs typeface="Times New Roman" panose="02020603050405020304" pitchFamily="18" charset="0"/>
              </a:rPr>
              <a:t>filter.</a:t>
            </a:r>
            <a:r>
              <a:rPr lang="en-IN" sz="2400" dirty="0">
                <a:latin typeface="Times New Roman" panose="02020603050405020304" pitchFamily="18" charset="0"/>
                <a:cs typeface="Times New Roman" panose="02020603050405020304" pitchFamily="18" charset="0"/>
              </a:rPr>
              <a:t> Such as social engineering attacks over the phone. </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Examples : Spear Phishing, CEO Fraud.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1676" y="2088109"/>
            <a:ext cx="8946541" cy="4244452"/>
          </a:xfrm>
        </p:spPr>
        <p:txBody>
          <a:bodyPr/>
          <a:lstStyle/>
          <a:p>
            <a:r>
              <a:rPr lang="en-IN" dirty="0"/>
              <a:t>Responsibilities of the transport </a:t>
            </a:r>
            <a:r>
              <a:rPr lang="en-IN" dirty="0" smtClean="0"/>
              <a:t>layer</a:t>
            </a:r>
          </a:p>
          <a:p>
            <a:pPr lvl="1"/>
            <a:r>
              <a:rPr lang="en-IN" dirty="0"/>
              <a:t>Service-point </a:t>
            </a:r>
            <a:r>
              <a:rPr lang="en-IN" dirty="0" smtClean="0"/>
              <a:t>addressing</a:t>
            </a:r>
          </a:p>
          <a:p>
            <a:pPr lvl="1"/>
            <a:r>
              <a:rPr lang="en-IN" dirty="0"/>
              <a:t>Connection </a:t>
            </a:r>
            <a:r>
              <a:rPr lang="en-IN" dirty="0" smtClean="0"/>
              <a:t>control</a:t>
            </a:r>
          </a:p>
          <a:p>
            <a:pPr lvl="1"/>
            <a:r>
              <a:rPr lang="en-IN" dirty="0"/>
              <a:t>Flow control.</a:t>
            </a:r>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b="1" dirty="0">
                <a:latin typeface="Times New Roman" panose="02020603050405020304" pitchFamily="18" charset="0"/>
                <a:cs typeface="Times New Roman" panose="02020603050405020304" pitchFamily="18" charset="0"/>
              </a:rPr>
              <a:t>Exploitation</a:t>
            </a:r>
            <a:r>
              <a:rPr lang="en-IN" sz="2400" dirty="0">
                <a:latin typeface="Times New Roman" panose="02020603050405020304" pitchFamily="18" charset="0"/>
                <a:cs typeface="Times New Roman" panose="02020603050405020304" pitchFamily="18" charset="0"/>
              </a:rPr>
              <a:t>:  This implies actual ‘dentonation’ of the attack, such as the exploit running on the system</a:t>
            </a:r>
            <a:r>
              <a:rPr lang="en-IN" sz="2400" dirty="0" smtClean="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Trained people ensure the systems they are </a:t>
            </a:r>
            <a:r>
              <a:rPr lang="en-IN" sz="2400" dirty="0" smtClean="0">
                <a:latin typeface="Times New Roman" panose="02020603050405020304" pitchFamily="18" charset="0"/>
                <a:cs typeface="Times New Roman" panose="02020603050405020304" pitchFamily="18" charset="0"/>
              </a:rPr>
              <a:t>running </a:t>
            </a:r>
            <a:r>
              <a:rPr lang="en-IN" sz="2400" dirty="0">
                <a:latin typeface="Times New Roman" panose="02020603050405020304" pitchFamily="18" charset="0"/>
                <a:cs typeface="Times New Roman" panose="02020603050405020304" pitchFamily="18" charset="0"/>
              </a:rPr>
              <a:t>are updated and current.  </a:t>
            </a: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b="1" u="sng" dirty="0" smtClean="0">
                <a:latin typeface="Times New Roman" panose="02020603050405020304" pitchFamily="18" charset="0"/>
                <a:cs typeface="Times New Roman" panose="02020603050405020304" pitchFamily="18" charset="0"/>
              </a:rPr>
              <a:t>Security Controls:- </a:t>
            </a:r>
          </a:p>
          <a:p>
            <a:pPr lvl="1">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They ensure they have anti-virus running and enabled.  </a:t>
            </a:r>
            <a:endParaRPr lang="en-IN"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They </a:t>
            </a:r>
            <a:r>
              <a:rPr lang="en-IN" sz="2400" dirty="0">
                <a:latin typeface="Times New Roman" panose="02020603050405020304" pitchFamily="18" charset="0"/>
                <a:cs typeface="Times New Roman" panose="02020603050405020304" pitchFamily="18" charset="0"/>
              </a:rPr>
              <a:t>ensure that any sensitive data they are working with is on secured systems, making them far more secure against exploitation</a:t>
            </a:r>
            <a:r>
              <a:rPr lang="en-IN" sz="2000" dirty="0"/>
              <a:t>.</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b="1" dirty="0">
                <a:latin typeface="Times New Roman" panose="02020603050405020304" pitchFamily="18" charset="0"/>
                <a:cs typeface="Times New Roman" panose="02020603050405020304" pitchFamily="18" charset="0"/>
              </a:rPr>
              <a:t>Installation</a:t>
            </a:r>
            <a:r>
              <a:rPr lang="en-IN" sz="2400" dirty="0">
                <a:latin typeface="Times New Roman" panose="02020603050405020304" pitchFamily="18" charset="0"/>
                <a:cs typeface="Times New Roman" panose="02020603050405020304" pitchFamily="18" charset="0"/>
              </a:rPr>
              <a:t>: The attacker installs malware on the victim.  Not all attacks require malware, such as a CEO Fraud Attack or harvesting login credentials.  </a:t>
            </a:r>
          </a:p>
          <a:p>
            <a:pPr marL="0" indent="0">
              <a:buNone/>
            </a:pPr>
            <a:r>
              <a:rPr lang="en-IN" sz="2400" dirty="0" smtClean="0">
                <a:latin typeface="Times New Roman" panose="02020603050405020304" pitchFamily="18" charset="0"/>
                <a:cs typeface="Times New Roman" panose="02020603050405020304" pitchFamily="18" charset="0"/>
              </a:rPr>
              <a:t>				Secure </a:t>
            </a:r>
            <a:r>
              <a:rPr lang="en-IN" sz="2400" dirty="0">
                <a:latin typeface="Times New Roman" panose="02020603050405020304" pitchFamily="18" charset="0"/>
                <a:cs typeface="Times New Roman" panose="02020603050405020304" pitchFamily="18" charset="0"/>
              </a:rPr>
              <a:t>devices that are updated, current and have anti-virus enabled which would stop many malware installation attempts</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b="1" u="sng" dirty="0" smtClean="0">
                <a:latin typeface="Times New Roman" panose="02020603050405020304" pitchFamily="18" charset="0"/>
                <a:cs typeface="Times New Roman" panose="02020603050405020304" pitchFamily="18" charset="0"/>
              </a:rPr>
              <a:t>Security Control:-</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A key step in detecting an infected system is looking for abnormal </a:t>
            </a:r>
            <a:r>
              <a:rPr lang="en-IN" sz="2400" dirty="0" smtClean="0">
                <a:latin typeface="Times New Roman" panose="02020603050405020304" pitchFamily="18" charset="0"/>
                <a:cs typeface="Times New Roman" panose="02020603050405020304" pitchFamily="18" charset="0"/>
              </a:rPr>
              <a:t>behaviour.</a:t>
            </a:r>
            <a:r>
              <a:rPr lang="en-IN" sz="24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b="1" dirty="0">
                <a:latin typeface="Times New Roman" panose="02020603050405020304" pitchFamily="18" charset="0"/>
                <a:cs typeface="Times New Roman" panose="02020603050405020304" pitchFamily="18" charset="0"/>
              </a:rPr>
              <a:t>Command &amp; Control</a:t>
            </a:r>
            <a:r>
              <a:rPr lang="en-IN" sz="2400" dirty="0">
                <a:latin typeface="Times New Roman" panose="02020603050405020304" pitchFamily="18" charset="0"/>
                <a:cs typeface="Times New Roman" panose="02020603050405020304" pitchFamily="18" charset="0"/>
              </a:rPr>
              <a:t>:  This implies that once a system is compromised and/or infected, the system has to call home to a C&amp;C, a Command and Control system for the cyber attacker to gain control. </a:t>
            </a: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b="1" u="sng" dirty="0" smtClean="0">
                <a:latin typeface="Times New Roman" panose="02020603050405020304" pitchFamily="18" charset="0"/>
                <a:cs typeface="Times New Roman" panose="02020603050405020304" pitchFamily="18" charset="0"/>
              </a:rPr>
              <a:t>Security Control:- </a:t>
            </a:r>
          </a:p>
          <a:p>
            <a:pPr marL="0" indent="0">
              <a:buNone/>
            </a:pPr>
            <a:r>
              <a:rPr lang="en-IN" sz="2400" b="1" dirty="0">
                <a:latin typeface="Times New Roman" panose="02020603050405020304" pitchFamily="18" charset="0"/>
                <a:cs typeface="Times New Roman" panose="02020603050405020304" pitchFamily="18" charset="0"/>
              </a:rPr>
              <a:t> </a:t>
            </a:r>
            <a:r>
              <a:rPr lang="en-IN" sz="2400" b="1"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This is why ‘</a:t>
            </a:r>
            <a:r>
              <a:rPr lang="en-IN" sz="2400" b="1" dirty="0" smtClean="0">
                <a:solidFill>
                  <a:srgbClr val="FF0000"/>
                </a:solidFill>
                <a:latin typeface="Times New Roman" panose="02020603050405020304" pitchFamily="18" charset="0"/>
                <a:cs typeface="Times New Roman" panose="02020603050405020304" pitchFamily="18" charset="0"/>
              </a:rPr>
              <a:t>hunting</a:t>
            </a:r>
            <a:r>
              <a:rPr lang="en-IN" sz="2400" dirty="0" smtClean="0">
                <a:latin typeface="Times New Roman" panose="02020603050405020304" pitchFamily="18" charset="0"/>
                <a:cs typeface="Times New Roman" panose="02020603050405020304" pitchFamily="18" charset="0"/>
              </a:rPr>
              <a:t>’ has become so popular, looking for abnormal outbound activities</a:t>
            </a:r>
          </a:p>
          <a:p>
            <a:pPr>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Threat Hunting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b="1" dirty="0">
                <a:latin typeface="Times New Roman" panose="02020603050405020304" pitchFamily="18" charset="0"/>
                <a:cs typeface="Times New Roman" panose="02020603050405020304" pitchFamily="18" charset="0"/>
              </a:rPr>
              <a:t>Actions On </a:t>
            </a:r>
            <a:r>
              <a:rPr lang="en-IN" sz="2400" b="1" dirty="0" smtClean="0">
                <a:latin typeface="Times New Roman" panose="02020603050405020304" pitchFamily="18" charset="0"/>
                <a:cs typeface="Times New Roman" panose="02020603050405020304" pitchFamily="18" charset="0"/>
              </a:rPr>
              <a:t>Objectives</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Once the cyber attacker establishes access to the organization they then execute actions to achieve their objectives/goal</a:t>
            </a:r>
            <a:r>
              <a:rPr lang="en-IN" sz="2400" dirty="0" smtClean="0">
                <a:latin typeface="Times New Roman" panose="02020603050405020304" pitchFamily="18" charset="0"/>
                <a:cs typeface="Times New Roman" panose="02020603050405020304" pitchFamily="18" charset="0"/>
              </a:rPr>
              <a:t>.</a:t>
            </a:r>
          </a:p>
          <a:p>
            <a:pPr marL="0" indent="0">
              <a:buNone/>
            </a:pPr>
            <a:r>
              <a:rPr lang="en-IN" sz="2400" dirty="0" smtClean="0">
                <a:latin typeface="Times New Roman" panose="02020603050405020304" pitchFamily="18" charset="0"/>
                <a:cs typeface="Times New Roman" panose="02020603050405020304" pitchFamily="18" charset="0"/>
              </a:rPr>
              <a:t>		Motivations </a:t>
            </a:r>
            <a:r>
              <a:rPr lang="en-IN" sz="2400" dirty="0">
                <a:latin typeface="Times New Roman" panose="02020603050405020304" pitchFamily="18" charset="0"/>
                <a:cs typeface="Times New Roman" panose="02020603050405020304" pitchFamily="18" charset="0"/>
              </a:rPr>
              <a:t>greatly vary depending on the threat actor, to include political, financial or military gain, so it is very difficult to define what those actions will </a:t>
            </a:r>
            <a:r>
              <a:rPr lang="en-IN" sz="2400" dirty="0" smtClean="0">
                <a:latin typeface="Times New Roman" panose="02020603050405020304" pitchFamily="18" charset="0"/>
                <a:cs typeface="Times New Roman" panose="02020603050405020304" pitchFamily="18" charset="0"/>
              </a:rPr>
              <a:t>be.</a:t>
            </a:r>
          </a:p>
          <a:p>
            <a:pPr marL="0" indent="0">
              <a:buNone/>
            </a:pPr>
            <a:r>
              <a:rPr lang="en-IN" sz="2400" dirty="0" smtClean="0">
                <a:latin typeface="Times New Roman" panose="02020603050405020304" pitchFamily="18" charset="0"/>
                <a:cs typeface="Times New Roman" panose="02020603050405020304" pitchFamily="18" charset="0"/>
              </a:rPr>
              <a:t>        Trained </a:t>
            </a:r>
            <a:r>
              <a:rPr lang="en-IN" sz="2400" dirty="0">
                <a:latin typeface="Times New Roman" panose="02020603050405020304" pitchFamily="18" charset="0"/>
                <a:cs typeface="Times New Roman" panose="02020603050405020304" pitchFamily="18" charset="0"/>
              </a:rPr>
              <a:t>workforce </a:t>
            </a:r>
            <a:r>
              <a:rPr lang="en-IN" sz="2400" dirty="0" smtClean="0">
                <a:latin typeface="Times New Roman" panose="02020603050405020304" pitchFamily="18" charset="0"/>
                <a:cs typeface="Times New Roman" panose="02020603050405020304" pitchFamily="18" charset="0"/>
              </a:rPr>
              <a:t>throughout </a:t>
            </a:r>
            <a:r>
              <a:rPr lang="en-IN" sz="2400" dirty="0">
                <a:latin typeface="Times New Roman" panose="02020603050405020304" pitchFamily="18" charset="0"/>
                <a:cs typeface="Times New Roman" panose="02020603050405020304" pitchFamily="18" charset="0"/>
              </a:rPr>
              <a:t>your organization can vastly improve your ability to detect and respond to an incident, vastly improving your resilience capabilities.</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46111" y="468490"/>
            <a:ext cx="9423068" cy="5779909"/>
          </a:xfrm>
          <a:prstGeom prst="rect">
            <a:avLst/>
          </a:prstGeom>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6822" y="851430"/>
            <a:ext cx="8671090" cy="5683572"/>
          </a:xfrm>
          <a:prstGeom prst="rect">
            <a:avLst/>
          </a:prstGeom>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807560"/>
            <a:ext cx="9404723" cy="1400530"/>
          </a:xfrm>
        </p:spPr>
        <p:txBody>
          <a:bodyPr/>
          <a:lstStyle/>
          <a:p>
            <a:r>
              <a:rPr lang="en-IN" dirty="0">
                <a:latin typeface="Times New Roman" panose="02020603050405020304" pitchFamily="18" charset="0"/>
                <a:cs typeface="Times New Roman" panose="02020603050405020304" pitchFamily="18" charset="0"/>
              </a:rPr>
              <a:t>Defensive courses of action can be taken against these phases</a:t>
            </a:r>
            <a:r>
              <a:rPr lang="en-IN" dirty="0"/>
              <a:t/>
            </a:r>
            <a:br>
              <a:rPr lang="en-IN" dirty="0"/>
            </a:br>
            <a:endParaRPr lang="en-IN" dirty="0"/>
          </a:p>
        </p:txBody>
      </p:sp>
      <p:sp>
        <p:nvSpPr>
          <p:cNvPr id="3" name="Content Placeholder 2"/>
          <p:cNvSpPr>
            <a:spLocks noGrp="1"/>
          </p:cNvSpPr>
          <p:nvPr>
            <p:ph idx="1"/>
          </p:nvPr>
        </p:nvSpPr>
        <p:spPr>
          <a:xfrm>
            <a:off x="1103312" y="2579427"/>
            <a:ext cx="8946541" cy="3668972"/>
          </a:xfrm>
        </p:spPr>
        <p:txBody>
          <a:bodyPr/>
          <a:lstStyle/>
          <a:p>
            <a:r>
              <a:rPr lang="en-IN" sz="2400" b="1" dirty="0" smtClean="0">
                <a:solidFill>
                  <a:srgbClr val="FF0000"/>
                </a:solidFill>
                <a:latin typeface="Times New Roman" panose="02020603050405020304" pitchFamily="18" charset="0"/>
                <a:cs typeface="Times New Roman" panose="02020603050405020304" pitchFamily="18" charset="0"/>
              </a:rPr>
              <a:t>Detect</a:t>
            </a:r>
            <a:r>
              <a:rPr lang="en-IN" sz="2400" b="1" dirty="0">
                <a:solidFill>
                  <a:srgbClr val="FF0000"/>
                </a:solidFill>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D</a:t>
            </a:r>
            <a:r>
              <a:rPr lang="en-IN" sz="2400" dirty="0" smtClean="0">
                <a:latin typeface="Times New Roman" panose="02020603050405020304" pitchFamily="18" charset="0"/>
                <a:cs typeface="Times New Roman" panose="02020603050405020304" pitchFamily="18" charset="0"/>
              </a:rPr>
              <a:t>etermine </a:t>
            </a:r>
            <a:r>
              <a:rPr lang="en-IN" sz="2400" dirty="0">
                <a:latin typeface="Times New Roman" panose="02020603050405020304" pitchFamily="18" charset="0"/>
                <a:cs typeface="Times New Roman" panose="02020603050405020304" pitchFamily="18" charset="0"/>
              </a:rPr>
              <a:t>whether an attacker is poking around</a:t>
            </a:r>
          </a:p>
          <a:p>
            <a:r>
              <a:rPr lang="en-IN" sz="2400" b="1" dirty="0">
                <a:solidFill>
                  <a:srgbClr val="FF0000"/>
                </a:solidFill>
                <a:latin typeface="Times New Roman" panose="02020603050405020304" pitchFamily="18" charset="0"/>
                <a:cs typeface="Times New Roman" panose="02020603050405020304" pitchFamily="18" charset="0"/>
              </a:rPr>
              <a:t>Deny</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Prevent </a:t>
            </a:r>
            <a:r>
              <a:rPr lang="en-IN" sz="2400" dirty="0">
                <a:latin typeface="Times New Roman" panose="02020603050405020304" pitchFamily="18" charset="0"/>
                <a:cs typeface="Times New Roman" panose="02020603050405020304" pitchFamily="18" charset="0"/>
              </a:rPr>
              <a:t>information disclosure and unauthorized access</a:t>
            </a:r>
          </a:p>
          <a:p>
            <a:r>
              <a:rPr lang="en-IN" sz="2400" b="1" dirty="0">
                <a:solidFill>
                  <a:srgbClr val="FF0000"/>
                </a:solidFill>
                <a:latin typeface="Times New Roman" panose="02020603050405020304" pitchFamily="18" charset="0"/>
                <a:cs typeface="Times New Roman" panose="02020603050405020304" pitchFamily="18" charset="0"/>
              </a:rPr>
              <a:t>Disrupt</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Stop </a:t>
            </a:r>
            <a:r>
              <a:rPr lang="en-IN" sz="2400" dirty="0">
                <a:latin typeface="Times New Roman" panose="02020603050405020304" pitchFamily="18" charset="0"/>
                <a:cs typeface="Times New Roman" panose="02020603050405020304" pitchFamily="18" charset="0"/>
              </a:rPr>
              <a:t>or change outbound traffic (to attacker)</a:t>
            </a:r>
          </a:p>
          <a:p>
            <a:r>
              <a:rPr lang="en-IN" sz="2400" b="1" dirty="0">
                <a:solidFill>
                  <a:srgbClr val="FF0000"/>
                </a:solidFill>
                <a:latin typeface="Times New Roman" panose="02020603050405020304" pitchFamily="18" charset="0"/>
                <a:cs typeface="Times New Roman" panose="02020603050405020304" pitchFamily="18" charset="0"/>
              </a:rPr>
              <a:t>Degrade: </a:t>
            </a:r>
            <a:r>
              <a:rPr lang="en-IN" sz="2400" dirty="0">
                <a:latin typeface="Times New Roman" panose="02020603050405020304" pitchFamily="18" charset="0"/>
                <a:cs typeface="Times New Roman" panose="02020603050405020304" pitchFamily="18" charset="0"/>
              </a:rPr>
              <a:t>C</a:t>
            </a:r>
            <a:r>
              <a:rPr lang="en-IN" sz="2400" dirty="0" smtClean="0">
                <a:latin typeface="Times New Roman" panose="02020603050405020304" pitchFamily="18" charset="0"/>
                <a:cs typeface="Times New Roman" panose="02020603050405020304" pitchFamily="18" charset="0"/>
              </a:rPr>
              <a:t>ounter-attack </a:t>
            </a:r>
            <a:r>
              <a:rPr lang="en-IN" sz="2400" dirty="0">
                <a:latin typeface="Times New Roman" panose="02020603050405020304" pitchFamily="18" charset="0"/>
                <a:cs typeface="Times New Roman" panose="02020603050405020304" pitchFamily="18" charset="0"/>
              </a:rPr>
              <a:t>command and control</a:t>
            </a:r>
          </a:p>
          <a:p>
            <a:r>
              <a:rPr lang="en-IN" sz="2400" b="1" dirty="0">
                <a:solidFill>
                  <a:srgbClr val="FF0000"/>
                </a:solidFill>
                <a:latin typeface="Times New Roman" panose="02020603050405020304" pitchFamily="18" charset="0"/>
                <a:cs typeface="Times New Roman" panose="02020603050405020304" pitchFamily="18" charset="0"/>
              </a:rPr>
              <a:t>Deceive: </a:t>
            </a:r>
            <a:r>
              <a:rPr lang="en-IN" sz="2400" dirty="0">
                <a:latin typeface="Times New Roman" panose="02020603050405020304" pitchFamily="18" charset="0"/>
                <a:cs typeface="Times New Roman" panose="02020603050405020304" pitchFamily="18" charset="0"/>
              </a:rPr>
              <a:t>I</a:t>
            </a:r>
            <a:r>
              <a:rPr lang="en-IN" sz="2400" dirty="0" smtClean="0">
                <a:latin typeface="Times New Roman" panose="02020603050405020304" pitchFamily="18" charset="0"/>
                <a:cs typeface="Times New Roman" panose="02020603050405020304" pitchFamily="18" charset="0"/>
              </a:rPr>
              <a:t>nterfere </a:t>
            </a:r>
            <a:r>
              <a:rPr lang="en-IN" sz="2400" dirty="0">
                <a:latin typeface="Times New Roman" panose="02020603050405020304" pitchFamily="18" charset="0"/>
                <a:cs typeface="Times New Roman" panose="02020603050405020304" pitchFamily="18" charset="0"/>
              </a:rPr>
              <a:t>with command and control</a:t>
            </a:r>
          </a:p>
          <a:p>
            <a:r>
              <a:rPr lang="en-IN" sz="2400" b="1" dirty="0">
                <a:solidFill>
                  <a:srgbClr val="FF0000"/>
                </a:solidFill>
                <a:latin typeface="Times New Roman" panose="02020603050405020304" pitchFamily="18" charset="0"/>
                <a:cs typeface="Times New Roman" panose="02020603050405020304" pitchFamily="18" charset="0"/>
              </a:rPr>
              <a:t>Contain: </a:t>
            </a:r>
            <a:r>
              <a:rPr lang="en-IN" sz="2400" dirty="0">
                <a:latin typeface="Times New Roman" panose="02020603050405020304" pitchFamily="18" charset="0"/>
                <a:cs typeface="Times New Roman" panose="02020603050405020304" pitchFamily="18" charset="0"/>
              </a:rPr>
              <a:t>N</a:t>
            </a:r>
            <a:r>
              <a:rPr lang="en-IN" sz="2400" dirty="0" smtClean="0">
                <a:latin typeface="Times New Roman" panose="02020603050405020304" pitchFamily="18" charset="0"/>
                <a:cs typeface="Times New Roman" panose="02020603050405020304" pitchFamily="18" charset="0"/>
              </a:rPr>
              <a:t>etwork </a:t>
            </a:r>
            <a:r>
              <a:rPr lang="en-IN" sz="2400" dirty="0">
                <a:latin typeface="Times New Roman" panose="02020603050405020304" pitchFamily="18" charset="0"/>
                <a:cs typeface="Times New Roman" panose="02020603050405020304" pitchFamily="18" charset="0"/>
              </a:rPr>
              <a:t>segmentation changes</a:t>
            </a:r>
          </a:p>
          <a:p>
            <a:pPr marL="0" indent="0">
              <a:buNone/>
            </a:pPr>
            <a:endParaRPr lang="en-IN"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709683"/>
            <a:ext cx="9404723" cy="1056631"/>
          </a:xfrm>
        </p:spPr>
        <p:txBody>
          <a:bodyPr/>
          <a:lstStyle/>
          <a:p>
            <a:r>
              <a:rPr lang="en-IN" sz="4400" b="1" dirty="0">
                <a:latin typeface="Times New Roman" panose="02020603050405020304" pitchFamily="18" charset="0"/>
                <a:cs typeface="Times New Roman" panose="02020603050405020304" pitchFamily="18" charset="0"/>
              </a:rPr>
              <a:t>Defense In </a:t>
            </a:r>
            <a:r>
              <a:rPr lang="en-IN" sz="4400" b="1" dirty="0" smtClean="0">
                <a:latin typeface="Times New Roman" panose="02020603050405020304" pitchFamily="18" charset="0"/>
                <a:cs typeface="Times New Roman" panose="02020603050405020304" pitchFamily="18" charset="0"/>
              </a:rPr>
              <a:t>Depth Recommendations</a:t>
            </a:r>
            <a:endParaRPr lang="en-IN" sz="4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a:t> </a:t>
            </a:r>
            <a:r>
              <a:rPr lang="en-IN" sz="2400" dirty="0" smtClean="0">
                <a:latin typeface="Times New Roman" panose="02020603050405020304" pitchFamily="18" charset="0"/>
                <a:cs typeface="Times New Roman" panose="02020603050405020304" pitchFamily="18" charset="0"/>
              </a:rPr>
              <a:t>Implement </a:t>
            </a:r>
            <a:r>
              <a:rPr lang="en-IN" sz="2400" dirty="0">
                <a:latin typeface="Times New Roman" panose="02020603050405020304" pitchFamily="18" charset="0"/>
                <a:cs typeface="Times New Roman" panose="02020603050405020304" pitchFamily="18" charset="0"/>
              </a:rPr>
              <a:t>a </a:t>
            </a:r>
            <a:r>
              <a:rPr lang="en-IN" sz="2400" b="1" dirty="0">
                <a:latin typeface="Times New Roman" panose="02020603050405020304" pitchFamily="18" charset="0"/>
                <a:cs typeface="Times New Roman" panose="02020603050405020304" pitchFamily="18" charset="0"/>
              </a:rPr>
              <a:t>defense-in-depth</a:t>
            </a:r>
            <a:r>
              <a:rPr lang="en-IN" sz="2400" dirty="0">
                <a:latin typeface="Times New Roman" panose="02020603050405020304" pitchFamily="18" charset="0"/>
                <a:cs typeface="Times New Roman" panose="02020603050405020304" pitchFamily="18" charset="0"/>
              </a:rPr>
              <a:t> strategy that will serve to protect the organization's people, process, and </a:t>
            </a:r>
            <a:r>
              <a:rPr lang="en-IN" sz="2400" dirty="0" smtClean="0">
                <a:latin typeface="Times New Roman" panose="02020603050405020304" pitchFamily="18" charset="0"/>
                <a:cs typeface="Times New Roman" panose="02020603050405020304" pitchFamily="18" charset="0"/>
              </a:rPr>
              <a:t>technology.</a:t>
            </a:r>
          </a:p>
          <a:p>
            <a:pPr marL="0" indent="0">
              <a:buNone/>
            </a:pPr>
            <a:r>
              <a:rPr lang="en-IN" sz="2400" b="1" dirty="0">
                <a:latin typeface="Times New Roman" panose="02020603050405020304" pitchFamily="18" charset="0"/>
                <a:cs typeface="Times New Roman" panose="02020603050405020304" pitchFamily="18" charset="0"/>
              </a:rPr>
              <a:t>Some </a:t>
            </a:r>
            <a:r>
              <a:rPr lang="en-IN" sz="2400" b="1" dirty="0" err="1">
                <a:latin typeface="Times New Roman" panose="02020603050405020304" pitchFamily="18" charset="0"/>
                <a:cs typeface="Times New Roman" panose="02020603050405020304" pitchFamily="18" charset="0"/>
              </a:rPr>
              <a:t>defense</a:t>
            </a:r>
            <a:r>
              <a:rPr lang="en-IN" sz="2400" b="1" dirty="0">
                <a:latin typeface="Times New Roman" panose="02020603050405020304" pitchFamily="18" charset="0"/>
                <a:cs typeface="Times New Roman" panose="02020603050405020304" pitchFamily="18" charset="0"/>
              </a:rPr>
              <a:t> in depth areas include</a:t>
            </a:r>
            <a:r>
              <a:rPr lang="en-IN" sz="2400" b="1"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Implementation of an </a:t>
            </a:r>
            <a:r>
              <a:rPr lang="en-IN" sz="2400" dirty="0" smtClean="0">
                <a:latin typeface="Times New Roman" panose="02020603050405020304" pitchFamily="18" charset="0"/>
                <a:cs typeface="Times New Roman" panose="02020603050405020304" pitchFamily="18" charset="0"/>
              </a:rPr>
              <a:t>information </a:t>
            </a:r>
            <a:r>
              <a:rPr lang="en-IN" sz="2400" dirty="0">
                <a:latin typeface="Times New Roman" panose="02020603050405020304" pitchFamily="18" charset="0"/>
                <a:cs typeface="Times New Roman" panose="02020603050405020304" pitchFamily="18" charset="0"/>
              </a:rPr>
              <a:t>security program with the leadership backing and </a:t>
            </a:r>
            <a:r>
              <a:rPr lang="en-IN" sz="2400" dirty="0" smtClean="0">
                <a:latin typeface="Times New Roman" panose="02020603050405020304" pitchFamily="18" charset="0"/>
                <a:cs typeface="Times New Roman" panose="02020603050405020304" pitchFamily="18" charset="0"/>
              </a:rPr>
              <a:t>authority</a:t>
            </a: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Effective user training and awareness related to email-borne threats </a:t>
            </a:r>
            <a:endParaRPr lang="en-IN"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Strong cyber hygiene practices throughout the organization.</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87106" y="452718"/>
            <a:ext cx="9162747" cy="6132834"/>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369" y="668741"/>
            <a:ext cx="9167610" cy="1111222"/>
          </a:xfrm>
        </p:spPr>
        <p:txBody>
          <a:bodyPr/>
          <a:lstStyle/>
          <a:p>
            <a:pPr algn="ctr"/>
            <a:r>
              <a:rPr lang="en-IN" cap="all" dirty="0"/>
              <a:t>WEB APPLICATION SECURITY</a:t>
            </a:r>
          </a:p>
        </p:txBody>
      </p:sp>
      <p:sp>
        <p:nvSpPr>
          <p:cNvPr id="3" name="Content Placeholder 2"/>
          <p:cNvSpPr>
            <a:spLocks noGrp="1"/>
          </p:cNvSpPr>
          <p:nvPr>
            <p:ph idx="1"/>
          </p:nvPr>
        </p:nvSpPr>
        <p:spPr/>
        <p:txBody>
          <a:bodyPr>
            <a:normAutofit fontScale="92500" lnSpcReduction="10000"/>
          </a:bodyPr>
          <a:lstStyle/>
          <a:p>
            <a:pPr marL="0" indent="0">
              <a:buNone/>
            </a:pPr>
            <a:r>
              <a:rPr lang="en-IN" dirty="0" smtClean="0"/>
              <a:t>			</a:t>
            </a:r>
            <a:r>
              <a:rPr lang="en-IN" sz="2400" dirty="0" smtClean="0">
                <a:latin typeface="Times New Roman" panose="02020603050405020304" pitchFamily="18" charset="0"/>
                <a:cs typeface="Times New Roman" panose="02020603050405020304" pitchFamily="18" charset="0"/>
              </a:rPr>
              <a:t>Web </a:t>
            </a:r>
            <a:r>
              <a:rPr lang="en-IN" sz="2400" dirty="0">
                <a:latin typeface="Times New Roman" panose="02020603050405020304" pitchFamily="18" charset="0"/>
                <a:cs typeface="Times New Roman" panose="02020603050405020304" pitchFamily="18" charset="0"/>
              </a:rPr>
              <a:t>application security is the process of protecting websites and online services against different security threats that exploit vulnerabilities in an application’s </a:t>
            </a:r>
            <a:r>
              <a:rPr lang="en-IN" sz="2400" dirty="0" smtClean="0">
                <a:latin typeface="Times New Roman" panose="02020603050405020304" pitchFamily="18" charset="0"/>
                <a:cs typeface="Times New Roman" panose="02020603050405020304" pitchFamily="18" charset="0"/>
              </a:rPr>
              <a:t>code.</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Insecure software is undermining our financial, healthcare, defense, energy, and other critical infrastructure.</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smtClean="0">
                <a:latin typeface="Times New Roman" panose="02020603050405020304" pitchFamily="18" charset="0"/>
                <a:cs typeface="Times New Roman" panose="02020603050405020304" pitchFamily="18" charset="0"/>
              </a:rPr>
              <a:t>						Organizations </a:t>
            </a:r>
            <a:r>
              <a:rPr lang="en-IN" sz="2400" dirty="0">
                <a:latin typeface="Times New Roman" panose="02020603050405020304" pitchFamily="18" charset="0"/>
                <a:cs typeface="Times New Roman" panose="02020603050405020304" pitchFamily="18" charset="0"/>
              </a:rPr>
              <a:t>failing to secure their web applications run the risk of being attacked. Among other consequences, this can result in information theft, damaged client relationships, revoked licenses and legal proceedings.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p:txBody>
          <a:bodyPr/>
          <a:lstStyle/>
          <a:p>
            <a:r>
              <a:rPr lang="en-IN" dirty="0"/>
              <a:t>For example, a Transport layer protocol such as TCP will add a </a:t>
            </a:r>
            <a:r>
              <a:rPr lang="en-IN" dirty="0" smtClean="0"/>
              <a:t>header containing </a:t>
            </a:r>
            <a:r>
              <a:rPr lang="en-IN" b="1" dirty="0">
                <a:solidFill>
                  <a:srgbClr val="C00000"/>
                </a:solidFill>
              </a:rPr>
              <a:t>flow control</a:t>
            </a:r>
            <a:r>
              <a:rPr lang="en-IN" dirty="0"/>
              <a:t>, </a:t>
            </a:r>
            <a:r>
              <a:rPr lang="en-IN" dirty="0">
                <a:solidFill>
                  <a:srgbClr val="C00000"/>
                </a:solidFill>
              </a:rPr>
              <a:t>port numbers, and </a:t>
            </a:r>
            <a:r>
              <a:rPr lang="en-IN" b="1" dirty="0">
                <a:solidFill>
                  <a:srgbClr val="C00000"/>
                </a:solidFill>
              </a:rPr>
              <a:t>sequencing</a:t>
            </a:r>
            <a:r>
              <a:rPr lang="en-IN" b="1" dirty="0"/>
              <a:t>.</a:t>
            </a:r>
            <a:r>
              <a:rPr lang="en-IN" dirty="0"/>
              <a:t> </a:t>
            </a:r>
            <a:endParaRPr lang="en-IN" dirty="0" smtClean="0"/>
          </a:p>
          <a:p>
            <a:r>
              <a:rPr lang="en-IN" dirty="0" smtClean="0"/>
              <a:t>The </a:t>
            </a:r>
            <a:r>
              <a:rPr lang="en-IN" dirty="0"/>
              <a:t>Network </a:t>
            </a:r>
            <a:r>
              <a:rPr lang="en-IN" dirty="0" smtClean="0"/>
              <a:t>layer header </a:t>
            </a:r>
            <a:r>
              <a:rPr lang="en-IN" dirty="0"/>
              <a:t>contains </a:t>
            </a:r>
            <a:r>
              <a:rPr lang="en-IN" b="1" dirty="0">
                <a:solidFill>
                  <a:srgbClr val="C00000"/>
                </a:solidFill>
              </a:rPr>
              <a:t>logical addressing </a:t>
            </a:r>
            <a:r>
              <a:rPr lang="en-IN" b="1" dirty="0"/>
              <a:t>information</a:t>
            </a:r>
            <a:r>
              <a:rPr lang="en-IN" dirty="0"/>
              <a:t>, </a:t>
            </a:r>
          </a:p>
          <a:p>
            <a:r>
              <a:rPr lang="en-IN" dirty="0" smtClean="0"/>
              <a:t> </a:t>
            </a:r>
            <a:r>
              <a:rPr lang="en-IN" dirty="0"/>
              <a:t>T</a:t>
            </a:r>
            <a:r>
              <a:rPr lang="en-IN" dirty="0" smtClean="0"/>
              <a:t>he </a:t>
            </a:r>
            <a:r>
              <a:rPr lang="en-IN" dirty="0"/>
              <a:t>Data-link </a:t>
            </a:r>
            <a:r>
              <a:rPr lang="en-IN" dirty="0" smtClean="0"/>
              <a:t>header contains </a:t>
            </a:r>
            <a:r>
              <a:rPr lang="en-IN" b="1" dirty="0">
                <a:solidFill>
                  <a:srgbClr val="C00000"/>
                </a:solidFill>
              </a:rPr>
              <a:t>physical addressing</a:t>
            </a:r>
            <a:r>
              <a:rPr lang="en-IN" dirty="0">
                <a:solidFill>
                  <a:srgbClr val="C00000"/>
                </a:solidFill>
              </a:rPr>
              <a:t> </a:t>
            </a:r>
            <a:r>
              <a:rPr lang="en-IN" dirty="0"/>
              <a:t>and other hardware specific information</a:t>
            </a: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4353" y="1152983"/>
            <a:ext cx="7488238" cy="5001686"/>
          </a:xfrm>
          <a:prstGeom prst="rect">
            <a:avLst/>
          </a:prstGeom>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308" y="627796"/>
            <a:ext cx="9054547" cy="1225451"/>
          </a:xfrm>
        </p:spPr>
        <p:txBody>
          <a:bodyPr/>
          <a:lstStyle/>
          <a:p>
            <a:r>
              <a:rPr lang="en-IN" dirty="0"/>
              <a:t>Open Web Application Security Project (OWASP) </a:t>
            </a:r>
          </a:p>
        </p:txBody>
      </p:sp>
      <p:sp>
        <p:nvSpPr>
          <p:cNvPr id="3" name="Content Placeholder 2"/>
          <p:cNvSpPr>
            <a:spLocks noGrp="1"/>
          </p:cNvSpPr>
          <p:nvPr>
            <p:ph idx="1"/>
          </p:nvPr>
        </p:nvSpPr>
        <p:spPr>
          <a:xfrm>
            <a:off x="759854" y="2435055"/>
            <a:ext cx="10045521" cy="3566499"/>
          </a:xfrm>
        </p:spPr>
        <p:txBody>
          <a:bodyPr>
            <a:normAutofit/>
          </a:bodyPr>
          <a:lstStyle/>
          <a:p>
            <a:r>
              <a:rPr lang="en-IN" sz="2400" dirty="0">
                <a:latin typeface="Times New Roman" panose="02020603050405020304" pitchFamily="18" charset="0"/>
                <a:cs typeface="Times New Roman" panose="02020603050405020304" pitchFamily="18" charset="0"/>
              </a:rPr>
              <a:t>The OWASP Top 10 - 2017 is based primarily on 40+ data submissions from firms that specialize in application security and an industry survey that was completed by over 500 individuals.</a:t>
            </a:r>
          </a:p>
          <a:p>
            <a:r>
              <a:rPr lang="en-IN" sz="2400" dirty="0">
                <a:latin typeface="Times New Roman" panose="02020603050405020304" pitchFamily="18" charset="0"/>
                <a:cs typeface="Times New Roman" panose="02020603050405020304" pitchFamily="18" charset="0"/>
              </a:rPr>
              <a:t> This data spans vulnerabilities gathered from hundreds of organizations and over 100,000 real-world applications and APIs.</a:t>
            </a:r>
          </a:p>
          <a:p>
            <a:pPr marL="0" indent="0">
              <a:buNone/>
            </a:pPr>
            <a:r>
              <a:rPr lang="en-IN" sz="2400" dirty="0" smtClean="0">
                <a:latin typeface="Times New Roman" panose="02020603050405020304" pitchFamily="18" charset="0"/>
                <a:cs typeface="Times New Roman" panose="02020603050405020304" pitchFamily="18" charset="0"/>
              </a:rPr>
              <a:t>			The </a:t>
            </a:r>
            <a:r>
              <a:rPr lang="en-IN" sz="2400" dirty="0">
                <a:latin typeface="Times New Roman" panose="02020603050405020304" pitchFamily="18" charset="0"/>
                <a:cs typeface="Times New Roman" panose="02020603050405020304" pitchFamily="18" charset="0"/>
              </a:rPr>
              <a:t>Top 10 items are selected and prioritized according to this prevalence data, in combination with consensus estimates of exploitability, detectability, and impact.</a:t>
            </a:r>
          </a:p>
          <a:p>
            <a:endParaRPr lang="en-IN"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39822" y="696037"/>
            <a:ext cx="10812587" cy="5864203"/>
          </a:xfrm>
          <a:prstGeom prst="rect">
            <a:avLst/>
          </a:prstGeo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594" y="709684"/>
            <a:ext cx="8795240" cy="914400"/>
          </a:xfrm>
        </p:spPr>
        <p:txBody>
          <a:bodyPr/>
          <a:lstStyle/>
          <a:p>
            <a:pPr algn="ctr"/>
            <a:r>
              <a:rPr lang="en-IN" dirty="0"/>
              <a:t> Injection</a:t>
            </a:r>
            <a:br>
              <a:rPr lang="en-IN" dirty="0"/>
            </a:br>
            <a:endParaRPr lang="en-IN" dirty="0"/>
          </a:p>
        </p:txBody>
      </p:sp>
      <p:sp>
        <p:nvSpPr>
          <p:cNvPr id="3" name="Content Placeholder 2"/>
          <p:cNvSpPr>
            <a:spLocks noGrp="1"/>
          </p:cNvSpPr>
          <p:nvPr>
            <p:ph idx="1"/>
          </p:nvPr>
        </p:nvSpPr>
        <p:spPr>
          <a:xfrm>
            <a:off x="1103312" y="2052918"/>
            <a:ext cx="8946541" cy="3381967"/>
          </a:xfrm>
        </p:spPr>
        <p:txBody>
          <a:bodyPr/>
          <a:lstStyle/>
          <a:p>
            <a:pPr fontAlgn="base"/>
            <a:r>
              <a:rPr lang="en-IN" sz="2400" dirty="0">
                <a:latin typeface="Times New Roman" panose="02020603050405020304" pitchFamily="18" charset="0"/>
                <a:cs typeface="Times New Roman" panose="02020603050405020304" pitchFamily="18" charset="0"/>
              </a:rPr>
              <a:t>Injection is the first item on OWASP’s list. This type of finding is more like a category, and includes all kinds of vulnerabilities where an application sends untrusted data to an interpreter</a:t>
            </a:r>
            <a:r>
              <a:rPr lang="en-IN" sz="2400" dirty="0" smtClean="0">
                <a:latin typeface="Times New Roman" panose="02020603050405020304" pitchFamily="18" charset="0"/>
                <a:cs typeface="Times New Roman" panose="02020603050405020304" pitchFamily="18" charset="0"/>
              </a:rPr>
              <a:t>.</a:t>
            </a:r>
          </a:p>
          <a:p>
            <a:pPr fontAlgn="base"/>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It is often found in database queries, but other examples are OS commands, XML parsers or when user input is sent as program arguments.</a:t>
            </a:r>
          </a:p>
          <a:p>
            <a:pPr marL="0" indent="0" fontAlgn="base">
              <a:buNone/>
            </a:pPr>
            <a:endParaRPr lang="en-IN"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9097" y="2134805"/>
            <a:ext cx="8946541" cy="3010401"/>
          </a:xfrm>
        </p:spPr>
        <p:txBody>
          <a:bodyPr/>
          <a:lstStyle/>
          <a:p>
            <a:r>
              <a:rPr lang="en-IN" b="1" dirty="0"/>
              <a:t>What to inject</a:t>
            </a:r>
            <a:r>
              <a:rPr lang="en-IN" b="1" dirty="0" smtClean="0"/>
              <a:t>? </a:t>
            </a:r>
          </a:p>
          <a:p>
            <a:pPr marL="0" indent="0">
              <a:buNone/>
            </a:pPr>
            <a:r>
              <a:rPr lang="en-IN" b="1" dirty="0"/>
              <a:t>	</a:t>
            </a:r>
            <a:r>
              <a:rPr lang="fr-FR" dirty="0" err="1"/>
              <a:t>Queries</a:t>
            </a:r>
            <a:r>
              <a:rPr lang="fr-FR" dirty="0"/>
              <a:t>, OS </a:t>
            </a:r>
            <a:r>
              <a:rPr lang="fr-FR" dirty="0" err="1"/>
              <a:t>commands</a:t>
            </a:r>
            <a:r>
              <a:rPr lang="fr-FR" dirty="0"/>
              <a:t>, codes and URL argument manipulations</a:t>
            </a:r>
            <a:r>
              <a:rPr lang="fr-FR" dirty="0" smtClean="0"/>
              <a:t>.</a:t>
            </a:r>
          </a:p>
          <a:p>
            <a:r>
              <a:rPr lang="en-IN" b="1" dirty="0"/>
              <a:t>Where to inject</a:t>
            </a:r>
            <a:r>
              <a:rPr lang="en-IN" b="1" dirty="0" smtClean="0"/>
              <a:t>?</a:t>
            </a:r>
          </a:p>
          <a:p>
            <a:pPr marL="457200" lvl="1" indent="0">
              <a:buNone/>
            </a:pPr>
            <a:r>
              <a:rPr lang="en-IN" dirty="0" smtClean="0"/>
              <a:t>				Wherever </a:t>
            </a:r>
            <a:r>
              <a:rPr lang="en-IN" dirty="0"/>
              <a:t>a user input is required or use can modify data. It can be a text box, username/password field, feedback fields, comment field, URL etc</a:t>
            </a:r>
            <a:r>
              <a:rPr lang="en-IN" dirty="0" smtClean="0"/>
              <a:t>.</a:t>
            </a:r>
            <a:endParaRPr lang="en-IN" dirty="0"/>
          </a:p>
          <a:p>
            <a:pPr marL="457200" lvl="1" indent="0">
              <a:buNone/>
            </a:pPr>
            <a:endParaRPr lang="en-IN" dirty="0" smtClean="0"/>
          </a:p>
          <a:p>
            <a:pPr marL="457200" lvl="1" indent="0">
              <a:buNone/>
            </a:pPr>
            <a:endParaRPr lang="en-IN" dirty="0" smtClean="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5406" y="1009934"/>
            <a:ext cx="10457301" cy="4806607"/>
          </a:xfrm>
          <a:prstGeom prst="rect">
            <a:avLst/>
          </a:prstGeom>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75775" y="1133556"/>
            <a:ext cx="6483171" cy="5068661"/>
          </a:xfrm>
          <a:prstGeom prst="rect">
            <a:avLst/>
          </a:prstGeom>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0166" y="2189396"/>
            <a:ext cx="8946541" cy="2437195"/>
          </a:xfrm>
        </p:spPr>
        <p:txBody>
          <a:bodyPr/>
          <a:lstStyle/>
          <a:p>
            <a:pPr marL="0" indent="0">
              <a:buNone/>
            </a:pPr>
            <a:r>
              <a:rPr lang="en-IN" b="1" dirty="0"/>
              <a:t>Countermeasure</a:t>
            </a:r>
            <a:endParaRPr lang="en-IN" dirty="0"/>
          </a:p>
          <a:p>
            <a:r>
              <a:rPr lang="en-IN" dirty="0"/>
              <a:t>Input sanitization: Implement whitelisting approach at server side for what all can be accepted.</a:t>
            </a:r>
          </a:p>
          <a:p>
            <a:r>
              <a:rPr lang="en-IN" dirty="0"/>
              <a:t>Use of safe API’s and parametrized queries.</a:t>
            </a:r>
          </a:p>
          <a:p>
            <a:endParaRPr lang="en-IN"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293" y="698378"/>
            <a:ext cx="9404723" cy="1116775"/>
          </a:xfrm>
        </p:spPr>
        <p:txBody>
          <a:bodyPr/>
          <a:lstStyle/>
          <a:p>
            <a:pPr algn="ctr" fontAlgn="base"/>
            <a:r>
              <a:rPr lang="en-IN" dirty="0"/>
              <a:t>Broken Authentication</a:t>
            </a:r>
          </a:p>
        </p:txBody>
      </p:sp>
      <p:sp>
        <p:nvSpPr>
          <p:cNvPr id="3" name="Content Placeholder 2"/>
          <p:cNvSpPr>
            <a:spLocks noGrp="1"/>
          </p:cNvSpPr>
          <p:nvPr>
            <p:ph idx="1"/>
          </p:nvPr>
        </p:nvSpPr>
        <p:spPr>
          <a:xfrm>
            <a:off x="1065506" y="2279176"/>
            <a:ext cx="8985328" cy="3166281"/>
          </a:xfrm>
        </p:spPr>
        <p:txBody>
          <a:bodyPr/>
          <a:lstStyle/>
          <a:p>
            <a:r>
              <a:rPr lang="en-IN" dirty="0"/>
              <a:t>Broken Authentication involves all kinds of flaws that are caused by error in implementations of authentication and/or session management. </a:t>
            </a:r>
            <a:endParaRPr lang="en-IN" dirty="0" smtClean="0"/>
          </a:p>
          <a:p>
            <a:r>
              <a:rPr lang="en-IN" dirty="0" smtClean="0"/>
              <a:t>The </a:t>
            </a:r>
            <a:r>
              <a:rPr lang="en-IN" dirty="0"/>
              <a:t>category includes everything from login lacking timeout, meaning that users who forget to logout on a public computer can get hijacked, </a:t>
            </a:r>
            <a:endParaRPr lang="en-IN" dirty="0" smtClean="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b="1" dirty="0" smtClean="0"/>
              <a:t>Countermeasure</a:t>
            </a:r>
            <a:endParaRPr lang="en-IN" dirty="0"/>
          </a:p>
          <a:p>
            <a:r>
              <a:rPr lang="en-IN" dirty="0"/>
              <a:t>Use of multifactor authentication</a:t>
            </a:r>
          </a:p>
          <a:p>
            <a:r>
              <a:rPr lang="en-IN" dirty="0"/>
              <a:t>Session isolation</a:t>
            </a:r>
          </a:p>
          <a:p>
            <a:r>
              <a:rPr lang="en-IN" dirty="0"/>
              <a:t>Idle session timeouts</a:t>
            </a:r>
          </a:p>
          <a:p>
            <a:r>
              <a:rPr lang="en-IN" dirty="0"/>
              <a:t>Using secured cookies</a:t>
            </a:r>
          </a:p>
          <a:p>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5130" y="777922"/>
            <a:ext cx="9404723" cy="966144"/>
          </a:xfrm>
        </p:spPr>
        <p:txBody>
          <a:bodyPr/>
          <a:lstStyle/>
          <a:p>
            <a:pPr algn="ctr"/>
            <a:r>
              <a:rPr lang="en-IN" dirty="0"/>
              <a:t>Session Layer</a:t>
            </a:r>
          </a:p>
        </p:txBody>
      </p:sp>
      <p:sp>
        <p:nvSpPr>
          <p:cNvPr id="6" name="Content Placeholder 5"/>
          <p:cNvSpPr>
            <a:spLocks noGrp="1"/>
          </p:cNvSpPr>
          <p:nvPr>
            <p:ph idx="1"/>
          </p:nvPr>
        </p:nvSpPr>
        <p:spPr>
          <a:xfrm>
            <a:off x="1103312" y="1744066"/>
            <a:ext cx="9623828" cy="4504333"/>
          </a:xfrm>
        </p:spPr>
        <p:txBody>
          <a:bodyPr/>
          <a:lstStyle/>
          <a:p>
            <a:r>
              <a:rPr lang="en-IN" dirty="0"/>
              <a:t>The services provided by the first three layers (physical, data link, and network) </a:t>
            </a:r>
            <a:r>
              <a:rPr lang="en-IN" dirty="0" smtClean="0"/>
              <a:t>are not </a:t>
            </a:r>
            <a:r>
              <a:rPr lang="en-IN" dirty="0"/>
              <a:t>sufficient for some processes</a:t>
            </a:r>
            <a:r>
              <a:rPr lang="en-IN" dirty="0" smtClean="0"/>
              <a:t>.</a:t>
            </a:r>
          </a:p>
          <a:p>
            <a:r>
              <a:rPr lang="en-IN" dirty="0"/>
              <a:t>The </a:t>
            </a:r>
            <a:r>
              <a:rPr lang="en-IN" b="1" dirty="0">
                <a:solidFill>
                  <a:srgbClr val="C00000"/>
                </a:solidFill>
              </a:rPr>
              <a:t>Session layer (Layer-5)</a:t>
            </a:r>
            <a:r>
              <a:rPr lang="en-IN" b="1" dirty="0"/>
              <a:t> </a:t>
            </a:r>
            <a:r>
              <a:rPr lang="en-IN" dirty="0"/>
              <a:t>is responsible for establishing, </a:t>
            </a:r>
            <a:r>
              <a:rPr lang="en-IN" dirty="0" smtClean="0"/>
              <a:t>maintaining, and </a:t>
            </a:r>
            <a:r>
              <a:rPr lang="en-IN" dirty="0"/>
              <a:t>ultimately terminating </a:t>
            </a:r>
            <a:r>
              <a:rPr lang="en-IN" i="1" dirty="0"/>
              <a:t>sessions </a:t>
            </a:r>
            <a:r>
              <a:rPr lang="en-IN" dirty="0"/>
              <a:t>between devices</a:t>
            </a:r>
            <a:endParaRPr lang="en-IN" dirty="0" smtClean="0"/>
          </a:p>
          <a:p>
            <a:r>
              <a:rPr lang="en-IN" dirty="0"/>
              <a:t>If a session is </a:t>
            </a:r>
            <a:r>
              <a:rPr lang="en-IN" i="1" dirty="0" smtClean="0"/>
              <a:t>broken, </a:t>
            </a:r>
            <a:r>
              <a:rPr lang="en-IN" dirty="0" smtClean="0"/>
              <a:t>this </a:t>
            </a:r>
            <a:r>
              <a:rPr lang="en-IN" dirty="0"/>
              <a:t>layer can attempt to recover the session.</a:t>
            </a:r>
          </a:p>
        </p:txBody>
      </p:sp>
      <p:pic>
        <p:nvPicPr>
          <p:cNvPr id="7" name="Picture 6"/>
          <p:cNvPicPr>
            <a:picLocks noChangeAspect="1"/>
          </p:cNvPicPr>
          <p:nvPr/>
        </p:nvPicPr>
        <p:blipFill>
          <a:blip r:embed="rId2"/>
          <a:stretch>
            <a:fillRect/>
          </a:stretch>
        </p:blipFill>
        <p:spPr>
          <a:xfrm>
            <a:off x="2556812" y="3930555"/>
            <a:ext cx="7493041" cy="1068719"/>
          </a:xfrm>
          <a:prstGeom prst="rect">
            <a:avLst/>
          </a:prstGeom>
        </p:spPr>
      </p:pic>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r>
              <a:rPr lang="en-IN" dirty="0"/>
              <a:t>Sensitive Data Exposure</a:t>
            </a:r>
          </a:p>
        </p:txBody>
      </p:sp>
      <p:sp>
        <p:nvSpPr>
          <p:cNvPr id="3" name="Content Placeholder 2"/>
          <p:cNvSpPr>
            <a:spLocks noGrp="1"/>
          </p:cNvSpPr>
          <p:nvPr>
            <p:ph idx="1"/>
          </p:nvPr>
        </p:nvSpPr>
        <p:spPr/>
        <p:txBody>
          <a:bodyPr/>
          <a:lstStyle/>
          <a:p>
            <a:r>
              <a:rPr lang="en-IN" dirty="0"/>
              <a:t>Sensitive Data Exposure occurs when an application does not adequately protect sensitive information. The data can vary and anything from passwords, session tokens, credit card data to private health data and more can be exposed</a:t>
            </a:r>
            <a:r>
              <a:rPr lang="en-IN" dirty="0" smtClean="0"/>
              <a:t>.</a:t>
            </a:r>
          </a:p>
          <a:p>
            <a:endParaRPr lang="en-IN" dirty="0"/>
          </a:p>
          <a:p>
            <a:pPr marL="0" indent="0">
              <a:buNone/>
            </a:pPr>
            <a:r>
              <a:rPr lang="en-IN" dirty="0" smtClean="0"/>
              <a:t>“</a:t>
            </a:r>
            <a:r>
              <a:rPr lang="en-IN" dirty="0"/>
              <a:t>“Attackers can sniff or modify the sensitive data if not handled securely by the application. A few examples include use if weak encryption keys, use of weak TLS.”</a:t>
            </a:r>
            <a:r>
              <a:rPr lang="en-IN" dirty="0" smtClean="0"/>
              <a:t>”</a:t>
            </a:r>
            <a:endParaRPr lang="en-IN"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8846" y="1834554"/>
            <a:ext cx="8946541" cy="4195481"/>
          </a:xfrm>
        </p:spPr>
        <p:txBody>
          <a:bodyPr/>
          <a:lstStyle/>
          <a:p>
            <a:pPr marL="0" indent="0">
              <a:buNone/>
            </a:pPr>
            <a:r>
              <a:rPr lang="en-IN" b="1" dirty="0"/>
              <a:t>Countermeasure</a:t>
            </a:r>
            <a:endParaRPr lang="en-IN" dirty="0"/>
          </a:p>
          <a:p>
            <a:r>
              <a:rPr lang="en-IN" dirty="0"/>
              <a:t>Encrypt all data in transit and at rest.</a:t>
            </a:r>
          </a:p>
          <a:p>
            <a:r>
              <a:rPr lang="en-IN" dirty="0"/>
              <a:t>Use secure protocols and algorithms.</a:t>
            </a:r>
          </a:p>
          <a:p>
            <a:r>
              <a:rPr lang="en-IN" dirty="0"/>
              <a:t>Disable caching of responses with sensitive data. Hackers might get the cached copies and steal the information from them.</a:t>
            </a:r>
          </a:p>
          <a:p>
            <a:endParaRPr lang="en-IN"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41444"/>
            <a:ext cx="9404723" cy="1211803"/>
          </a:xfrm>
        </p:spPr>
        <p:txBody>
          <a:bodyPr/>
          <a:lstStyle/>
          <a:p>
            <a:pPr algn="ctr"/>
            <a:r>
              <a:rPr lang="en-IN" dirty="0"/>
              <a:t> XXE (XML External Entities)</a:t>
            </a:r>
            <a:br>
              <a:rPr lang="en-IN" dirty="0"/>
            </a:br>
            <a:endParaRPr lang="en-IN" dirty="0"/>
          </a:p>
        </p:txBody>
      </p:sp>
      <p:sp>
        <p:nvSpPr>
          <p:cNvPr id="3" name="Content Placeholder 2"/>
          <p:cNvSpPr>
            <a:spLocks noGrp="1"/>
          </p:cNvSpPr>
          <p:nvPr>
            <p:ph idx="1"/>
          </p:nvPr>
        </p:nvSpPr>
        <p:spPr/>
        <p:txBody>
          <a:bodyPr/>
          <a:lstStyle/>
          <a:p>
            <a:r>
              <a:rPr lang="en-IN" dirty="0"/>
              <a:t>XXE allows attackers to abuse external entities when an XML document is parsed. If this happens, the attacker can read local files on the server, force the parser to make network requests within the local network, or use recursive linking to perform a </a:t>
            </a:r>
            <a:r>
              <a:rPr lang="en-IN" dirty="0" err="1"/>
              <a:t>DoS</a:t>
            </a:r>
            <a:r>
              <a:rPr lang="en-IN" dirty="0"/>
              <a:t> attack</a:t>
            </a:r>
            <a:r>
              <a:rPr lang="en-IN" dirty="0" smtClean="0"/>
              <a:t>.</a:t>
            </a:r>
          </a:p>
          <a:p>
            <a:endParaRPr lang="en-IN" dirty="0"/>
          </a:p>
          <a:p>
            <a:pPr marL="0" indent="0">
              <a:buNone/>
            </a:pPr>
            <a:r>
              <a:rPr lang="en-IN" dirty="0" smtClean="0"/>
              <a:t>“</a:t>
            </a:r>
            <a:r>
              <a:rPr lang="en-IN" dirty="0"/>
              <a:t>An application is vulnerable to XXE attacks if it enabled users to upload a malicious XML which further exploits the vulnerable code and/or dependencies</a:t>
            </a:r>
            <a:r>
              <a:rPr lang="en-IN" dirty="0" smtClean="0"/>
              <a:t>.”</a:t>
            </a:r>
            <a:endParaRPr lang="en-IN"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77366" y="1128053"/>
            <a:ext cx="11126906" cy="5120346"/>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b="1" dirty="0"/>
              <a:t>Countermeasure</a:t>
            </a:r>
            <a:endParaRPr lang="en-IN" dirty="0"/>
          </a:p>
          <a:p>
            <a:r>
              <a:rPr lang="en-IN" dirty="0" smtClean="0"/>
              <a:t>Implement </a:t>
            </a:r>
            <a:r>
              <a:rPr lang="en-IN" dirty="0"/>
              <a:t>whitelisting approach at server side to prevent malicious XML upload.</a:t>
            </a:r>
          </a:p>
          <a:p>
            <a:r>
              <a:rPr lang="en-IN" dirty="0"/>
              <a:t>Use of WAF to detect and block XXE.</a:t>
            </a:r>
          </a:p>
          <a:p>
            <a:r>
              <a:rPr lang="en-IN" dirty="0"/>
              <a:t>Code review </a:t>
            </a:r>
          </a:p>
          <a:p>
            <a:endParaRPr lang="en-IN"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r>
              <a:rPr lang="en-IN" dirty="0"/>
              <a:t>Broken Access Control</a:t>
            </a:r>
          </a:p>
        </p:txBody>
      </p:sp>
      <p:sp>
        <p:nvSpPr>
          <p:cNvPr id="3" name="Content Placeholder 2"/>
          <p:cNvSpPr>
            <a:spLocks noGrp="1"/>
          </p:cNvSpPr>
          <p:nvPr>
            <p:ph idx="1"/>
          </p:nvPr>
        </p:nvSpPr>
        <p:spPr/>
        <p:txBody>
          <a:bodyPr/>
          <a:lstStyle/>
          <a:p>
            <a:r>
              <a:rPr lang="en-IN" dirty="0"/>
              <a:t>Broken Access Control is vulnerability category that covers all access control issues that can make your website vulnerable and can often be found in web applications that have gradually grown in size without proper schemes regulating access. </a:t>
            </a:r>
          </a:p>
          <a:p>
            <a:endParaRPr lang="en-IN" dirty="0"/>
          </a:p>
          <a:p>
            <a:pPr marL="0" indent="0">
              <a:buNone/>
            </a:pPr>
            <a:r>
              <a:rPr lang="en-IN" dirty="0" smtClean="0"/>
              <a:t>					“</a:t>
            </a:r>
            <a:r>
              <a:rPr lang="en-IN" dirty="0"/>
              <a:t>Broken access control occurs if a user is able to access unauthorized resources, this can be access to restricted pages, database, directories etc.”</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b="1" dirty="0"/>
              <a:t>Countermeasure</a:t>
            </a:r>
            <a:endParaRPr lang="en-IN" dirty="0"/>
          </a:p>
          <a:p>
            <a:r>
              <a:rPr lang="en-IN" dirty="0"/>
              <a:t>Invalidate tokens and cookies after logout.</a:t>
            </a:r>
          </a:p>
          <a:p>
            <a:r>
              <a:rPr lang="en-IN" dirty="0"/>
              <a:t>Forced login/logout after a password change.</a:t>
            </a:r>
          </a:p>
          <a:p>
            <a:r>
              <a:rPr lang="en-IN" dirty="0"/>
              <a:t>Server side resource restriction e.g. directories.</a:t>
            </a:r>
          </a:p>
          <a:p>
            <a:r>
              <a:rPr lang="en-IN" dirty="0"/>
              <a:t>Restrict access to all resources basis roles.</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651" y="723330"/>
            <a:ext cx="8836183" cy="1129917"/>
          </a:xfrm>
        </p:spPr>
        <p:txBody>
          <a:bodyPr/>
          <a:lstStyle/>
          <a:p>
            <a:pPr algn="ctr"/>
            <a:r>
              <a:rPr lang="en-IN" dirty="0"/>
              <a:t>Security Misconfiguration</a:t>
            </a:r>
            <a:br>
              <a:rPr lang="en-IN" dirty="0"/>
            </a:br>
            <a:endParaRPr lang="en-IN" dirty="0"/>
          </a:p>
        </p:txBody>
      </p:sp>
      <p:sp>
        <p:nvSpPr>
          <p:cNvPr id="3" name="Content Placeholder 2"/>
          <p:cNvSpPr>
            <a:spLocks noGrp="1"/>
          </p:cNvSpPr>
          <p:nvPr>
            <p:ph idx="1"/>
          </p:nvPr>
        </p:nvSpPr>
        <p:spPr/>
        <p:txBody>
          <a:bodyPr/>
          <a:lstStyle/>
          <a:p>
            <a:r>
              <a:rPr lang="en-IN" dirty="0"/>
              <a:t>Security misconfiguration is a very common vulnerability category that occurs when a component is susceptible to attack due to an insecure configuration</a:t>
            </a:r>
            <a:r>
              <a:rPr lang="en-IN" dirty="0" smtClean="0"/>
              <a:t>.</a:t>
            </a:r>
          </a:p>
          <a:p>
            <a:r>
              <a:rPr lang="en-IN" dirty="0" smtClean="0"/>
              <a:t> </a:t>
            </a:r>
            <a:r>
              <a:rPr lang="en-IN" dirty="0"/>
              <a:t>At worst, exploiting a security misconfiguration can lead to a full takeover</a:t>
            </a:r>
            <a:r>
              <a:rPr lang="en-IN" dirty="0" smtClean="0"/>
              <a:t>.</a:t>
            </a:r>
          </a:p>
          <a:p>
            <a:pPr marL="0" indent="0">
              <a:buNone/>
            </a:pPr>
            <a:r>
              <a:rPr lang="en-IN" dirty="0" smtClean="0"/>
              <a:t>		</a:t>
            </a:r>
          </a:p>
          <a:p>
            <a:pPr marL="0" indent="0">
              <a:buNone/>
            </a:pPr>
            <a:r>
              <a:rPr lang="en-IN" dirty="0"/>
              <a:t>	</a:t>
            </a:r>
            <a:r>
              <a:rPr lang="en-IN" dirty="0" smtClean="0"/>
              <a:t>			“</a:t>
            </a:r>
            <a:r>
              <a:rPr lang="en-IN" dirty="0"/>
              <a:t>Examples of these security misconfigurations are weak passwords, default passwords, default scripts stored on the servers, default directories, default error messages etc. </a:t>
            </a:r>
            <a:r>
              <a:rPr lang="en-IN" dirty="0" smtClean="0"/>
              <a:t>”</a:t>
            </a:r>
            <a:endParaRPr lang="en-IN"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b="1" dirty="0"/>
              <a:t>Countermeasure</a:t>
            </a:r>
            <a:endParaRPr lang="en-IN" dirty="0"/>
          </a:p>
          <a:p>
            <a:r>
              <a:rPr lang="en-IN" dirty="0"/>
              <a:t>Have a hardening process in place for both hardware and applications. Do ensure that defaults are changed.</a:t>
            </a:r>
          </a:p>
          <a:p>
            <a:r>
              <a:rPr lang="en-IN" dirty="0"/>
              <a:t>Install only the required features from a framework.</a:t>
            </a:r>
          </a:p>
          <a:p>
            <a:r>
              <a:rPr lang="en-IN" dirty="0"/>
              <a:t>Review the security of the configurations at fixed intervals.</a:t>
            </a:r>
          </a:p>
          <a:p>
            <a:endParaRPr lang="en-IN"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Cross-site Scripting (XSS)</a:t>
            </a:r>
            <a:br>
              <a:rPr lang="en-IN" dirty="0"/>
            </a:br>
            <a:endParaRPr lang="en-IN" dirty="0"/>
          </a:p>
        </p:txBody>
      </p:sp>
      <p:sp>
        <p:nvSpPr>
          <p:cNvPr id="3" name="Content Placeholder 2"/>
          <p:cNvSpPr>
            <a:spLocks noGrp="1"/>
          </p:cNvSpPr>
          <p:nvPr>
            <p:ph idx="1"/>
          </p:nvPr>
        </p:nvSpPr>
        <p:spPr>
          <a:xfrm>
            <a:off x="1103312" y="1853248"/>
            <a:ext cx="9555589" cy="4395151"/>
          </a:xfrm>
        </p:spPr>
        <p:txBody>
          <a:bodyPr/>
          <a:lstStyle/>
          <a:p>
            <a:r>
              <a:rPr lang="en-IN" dirty="0"/>
              <a:t>Cross-site Scripting is a type of attack that can be carried out to compromise users of a website. The exploitation of an XSS flaw enables the attacker to inject client-side scripts into web pages viewed by users. </a:t>
            </a:r>
            <a:endParaRPr lang="en-IN" dirty="0" smtClean="0"/>
          </a:p>
          <a:p>
            <a:r>
              <a:rPr lang="en-IN" dirty="0" smtClean="0"/>
              <a:t>It </a:t>
            </a:r>
            <a:r>
              <a:rPr lang="en-IN" dirty="0"/>
              <a:t>is often assumed XSS only occurs in JavaScript, but it could also include e.g. VBScript</a:t>
            </a:r>
            <a:r>
              <a:rPr lang="en-IN" dirty="0" smtClean="0"/>
              <a:t>.</a:t>
            </a:r>
          </a:p>
          <a:p>
            <a:pPr marL="0" indent="0">
              <a:buNone/>
            </a:pPr>
            <a:endParaRPr lang="en-IN" dirty="0" smtClean="0"/>
          </a:p>
          <a:p>
            <a:pPr marL="0" indent="0">
              <a:buNone/>
            </a:pPr>
            <a:r>
              <a:rPr lang="en-IN" dirty="0" smtClean="0"/>
              <a:t>“</a:t>
            </a:r>
            <a:r>
              <a:rPr lang="en-IN" dirty="0"/>
              <a:t>Cross-site scripting occurs when an attacker is able to insert untrusted data/scripts into a web page. The data/scripts inserted by the attackers get executed in the browser can steal users data, deface websites etc.</a:t>
            </a:r>
            <a:r>
              <a:rPr lang="en-IN" dirty="0" smtClean="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1" y="980501"/>
            <a:ext cx="9799564" cy="4816207"/>
          </a:xfrm>
        </p:spPr>
        <p:txBody>
          <a:bodyPr>
            <a:normAutofit fontScale="92500"/>
          </a:bodyPr>
          <a:lstStyle/>
          <a:p>
            <a:r>
              <a:rPr lang="en-IN" dirty="0"/>
              <a:t>The real essence of networks is communication allowing one machine to communicate with </a:t>
            </a:r>
            <a:r>
              <a:rPr lang="en-IN" dirty="0" smtClean="0"/>
              <a:t>another</a:t>
            </a:r>
          </a:p>
          <a:p>
            <a:pPr marL="457200" lvl="1" indent="0">
              <a:buNone/>
            </a:pPr>
            <a:r>
              <a:rPr lang="en-IN" sz="2200" dirty="0" smtClean="0"/>
              <a:t>	•Documents</a:t>
            </a:r>
            <a:endParaRPr lang="en-IN" sz="2200" dirty="0"/>
          </a:p>
          <a:p>
            <a:pPr marL="800100" lvl="2" indent="0">
              <a:buNone/>
            </a:pPr>
            <a:r>
              <a:rPr lang="en-IN" sz="2400" dirty="0"/>
              <a:t>•Email and messaging</a:t>
            </a:r>
          </a:p>
          <a:p>
            <a:pPr marL="800100" lvl="2" indent="0">
              <a:buNone/>
            </a:pPr>
            <a:r>
              <a:rPr lang="en-IN" sz="2400" dirty="0"/>
              <a:t>•</a:t>
            </a:r>
            <a:r>
              <a:rPr lang="en-IN" sz="2400" dirty="0" smtClean="0"/>
              <a:t>Websites</a:t>
            </a:r>
          </a:p>
          <a:p>
            <a:pPr marL="800100" lvl="2" indent="0">
              <a:buNone/>
            </a:pPr>
            <a:r>
              <a:rPr lang="en-IN" sz="2400" dirty="0" smtClean="0"/>
              <a:t>•</a:t>
            </a:r>
            <a:r>
              <a:rPr lang="en-IN" sz="2400" dirty="0"/>
              <a:t>Databases</a:t>
            </a:r>
          </a:p>
          <a:p>
            <a:pPr marL="800100" lvl="2" indent="0">
              <a:buNone/>
            </a:pPr>
            <a:r>
              <a:rPr lang="en-IN" sz="2400" dirty="0"/>
              <a:t>•Music</a:t>
            </a:r>
          </a:p>
          <a:p>
            <a:pPr marL="800100" lvl="2" indent="0">
              <a:buNone/>
            </a:pPr>
            <a:r>
              <a:rPr lang="en-IN" sz="2400" dirty="0"/>
              <a:t>•Printers and faxes</a:t>
            </a:r>
          </a:p>
          <a:p>
            <a:pPr marL="800100" lvl="2" indent="0">
              <a:buNone/>
            </a:pPr>
            <a:r>
              <a:rPr lang="en-IN" sz="2400" dirty="0"/>
              <a:t>•Telephony and videoconferencing </a:t>
            </a:r>
            <a:endParaRPr lang="en-IN" sz="2400" dirty="0" smtClean="0"/>
          </a:p>
          <a:p>
            <a:pPr marL="800100" lvl="2" indent="0">
              <a:buNone/>
            </a:pPr>
            <a:r>
              <a:rPr lang="en-IN" sz="2400" dirty="0"/>
              <a:t>	</a:t>
            </a:r>
            <a:r>
              <a:rPr lang="en-IN" sz="2400" dirty="0" smtClean="0"/>
              <a:t>	</a:t>
            </a:r>
          </a:p>
          <a:p>
            <a:pPr marL="800100" lvl="2" indent="0">
              <a:buNone/>
            </a:pPr>
            <a:r>
              <a:rPr lang="en-IN" sz="2400" dirty="0" smtClean="0"/>
              <a:t>Every </a:t>
            </a:r>
            <a:r>
              <a:rPr lang="en-IN" sz="2400" dirty="0"/>
              <a:t>path of communication is also a possibility for an attack.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6111" y="791570"/>
            <a:ext cx="9404723" cy="1061678"/>
          </a:xfrm>
        </p:spPr>
        <p:txBody>
          <a:bodyPr/>
          <a:lstStyle/>
          <a:p>
            <a:r>
              <a:rPr lang="en-IN" dirty="0" smtClean="0"/>
              <a:t>Responsibilities of Session Layer</a:t>
            </a:r>
            <a:endParaRPr lang="en-IN" dirty="0"/>
          </a:p>
        </p:txBody>
      </p:sp>
      <p:sp>
        <p:nvSpPr>
          <p:cNvPr id="3" name="Content Placeholder 2"/>
          <p:cNvSpPr>
            <a:spLocks noGrp="1"/>
          </p:cNvSpPr>
          <p:nvPr>
            <p:ph idx="1"/>
          </p:nvPr>
        </p:nvSpPr>
        <p:spPr/>
        <p:txBody>
          <a:bodyPr/>
          <a:lstStyle/>
          <a:p>
            <a:r>
              <a:rPr lang="en-IN" b="1" dirty="0">
                <a:solidFill>
                  <a:srgbClr val="C00000"/>
                </a:solidFill>
              </a:rPr>
              <a:t>Dialog </a:t>
            </a:r>
            <a:r>
              <a:rPr lang="en-IN" b="1" dirty="0" smtClean="0">
                <a:solidFill>
                  <a:srgbClr val="C00000"/>
                </a:solidFill>
              </a:rPr>
              <a:t>control </a:t>
            </a:r>
            <a:r>
              <a:rPr lang="en-IN" dirty="0" smtClean="0">
                <a:solidFill>
                  <a:srgbClr val="C00000"/>
                </a:solidFill>
              </a:rPr>
              <a:t>: - </a:t>
            </a:r>
            <a:r>
              <a:rPr lang="en-IN" dirty="0"/>
              <a:t>The session layer allows two systems to enter into a dialog. </a:t>
            </a:r>
            <a:r>
              <a:rPr lang="en-IN" dirty="0" smtClean="0"/>
              <a:t>It allows </a:t>
            </a:r>
            <a:r>
              <a:rPr lang="en-IN" dirty="0"/>
              <a:t>the communication between two </a:t>
            </a:r>
            <a:r>
              <a:rPr lang="en-IN" dirty="0" smtClean="0"/>
              <a:t>processes</a:t>
            </a:r>
          </a:p>
          <a:p>
            <a:r>
              <a:rPr lang="en-IN" b="1" dirty="0" smtClean="0">
                <a:solidFill>
                  <a:srgbClr val="C00000"/>
                </a:solidFill>
              </a:rPr>
              <a:t>Synchronization</a:t>
            </a:r>
            <a:r>
              <a:rPr lang="en-IN" dirty="0" smtClean="0">
                <a:solidFill>
                  <a:srgbClr val="C00000"/>
                </a:solidFill>
              </a:rPr>
              <a:t>:</a:t>
            </a:r>
            <a:r>
              <a:rPr lang="en-IN" dirty="0" smtClean="0"/>
              <a:t>- The </a:t>
            </a:r>
            <a:r>
              <a:rPr lang="en-IN" dirty="0"/>
              <a:t>session layer allows a process to add checkpoints, or </a:t>
            </a:r>
            <a:r>
              <a:rPr lang="en-IN" dirty="0" smtClean="0"/>
              <a:t>synchronization points</a:t>
            </a:r>
            <a:r>
              <a:rPr lang="en-IN" dirty="0"/>
              <a:t>, to a stream of data</a:t>
            </a:r>
            <a:r>
              <a:rPr lang="en-IN" dirty="0" smtClean="0"/>
              <a:t>.</a:t>
            </a:r>
          </a:p>
          <a:p>
            <a:endParaRPr lang="en-IN" dirty="0"/>
          </a:p>
          <a:p>
            <a:r>
              <a:rPr lang="en-IN" sz="2400" b="1" dirty="0"/>
              <a:t>E</a:t>
            </a:r>
            <a:r>
              <a:rPr lang="en-IN" sz="2400" b="1" dirty="0" smtClean="0"/>
              <a:t>xample</a:t>
            </a:r>
            <a:r>
              <a:rPr lang="en-IN" dirty="0"/>
              <a:t>, if a system is sending a </a:t>
            </a:r>
            <a:r>
              <a:rPr lang="en-IN" dirty="0" smtClean="0"/>
              <a:t>file of </a:t>
            </a:r>
            <a:r>
              <a:rPr lang="en-IN" dirty="0"/>
              <a:t>2000 pages, it is advisable to insert checkpoints after every 100 pages to </a:t>
            </a:r>
            <a:r>
              <a:rPr lang="en-IN" dirty="0" smtClean="0"/>
              <a:t>ensure that </a:t>
            </a:r>
            <a:r>
              <a:rPr lang="en-IN" dirty="0"/>
              <a:t>each 100-page unit is received and acknowledged independently</a:t>
            </a:r>
          </a:p>
        </p:txBody>
      </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42904" y="2221435"/>
            <a:ext cx="9994728" cy="2551564"/>
          </a:xfrm>
          <a:prstGeom prst="rect">
            <a:avLst/>
          </a:prstGeom>
        </p:spPr>
      </p:pic>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Stored XSS</a:t>
            </a:r>
            <a:endParaRPr lang="en-IN" dirty="0"/>
          </a:p>
        </p:txBody>
      </p:sp>
      <p:pic>
        <p:nvPicPr>
          <p:cNvPr id="4" name="Content Placeholder 3"/>
          <p:cNvPicPr>
            <a:picLocks noGrp="1" noChangeAspect="1"/>
          </p:cNvPicPr>
          <p:nvPr>
            <p:ph idx="1"/>
          </p:nvPr>
        </p:nvPicPr>
        <p:blipFill>
          <a:blip r:embed="rId2"/>
          <a:stretch>
            <a:fillRect/>
          </a:stretch>
        </p:blipFill>
        <p:spPr>
          <a:xfrm>
            <a:off x="2320119" y="2612630"/>
            <a:ext cx="7287123" cy="3316575"/>
          </a:xfrm>
          <a:prstGeom prst="rect">
            <a:avLst/>
          </a:prstGeom>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dirty="0"/>
              <a:t>Countermeasure</a:t>
            </a:r>
            <a:endParaRPr lang="en-IN" dirty="0"/>
          </a:p>
          <a:p>
            <a:r>
              <a:rPr lang="en-IN" dirty="0"/>
              <a:t>Output encoding and escaping untrusted characters.</a:t>
            </a:r>
          </a:p>
          <a:p>
            <a:r>
              <a:rPr lang="en-IN" dirty="0"/>
              <a:t>Enabling Content-Security-policy (CSP)</a:t>
            </a:r>
          </a:p>
          <a:p>
            <a:endParaRPr lang="en-IN"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764274"/>
            <a:ext cx="8947522" cy="1088973"/>
          </a:xfrm>
        </p:spPr>
        <p:txBody>
          <a:bodyPr/>
          <a:lstStyle/>
          <a:p>
            <a:r>
              <a:rPr lang="en-IN" dirty="0"/>
              <a:t>Insecure Deserialization</a:t>
            </a:r>
            <a:br>
              <a:rPr lang="en-IN" dirty="0"/>
            </a:br>
            <a:endParaRPr lang="en-IN" dirty="0"/>
          </a:p>
        </p:txBody>
      </p:sp>
      <p:sp>
        <p:nvSpPr>
          <p:cNvPr id="3" name="Content Placeholder 2"/>
          <p:cNvSpPr>
            <a:spLocks noGrp="1"/>
          </p:cNvSpPr>
          <p:nvPr>
            <p:ph idx="1"/>
          </p:nvPr>
        </p:nvSpPr>
        <p:spPr/>
        <p:txBody>
          <a:bodyPr/>
          <a:lstStyle/>
          <a:p>
            <a:r>
              <a:rPr lang="en-IN" dirty="0"/>
              <a:t>Insecure Deserialization allows attackers to transfer a payload using serialized objects. </a:t>
            </a:r>
            <a:endParaRPr lang="en-IN" dirty="0" smtClean="0"/>
          </a:p>
          <a:p>
            <a:r>
              <a:rPr lang="en-IN" dirty="0" smtClean="0"/>
              <a:t>This </a:t>
            </a:r>
            <a:r>
              <a:rPr lang="en-IN" dirty="0"/>
              <a:t>happens when integrity checks are not in place and </a:t>
            </a:r>
            <a:r>
              <a:rPr lang="en-IN" dirty="0" err="1"/>
              <a:t>deserialized</a:t>
            </a:r>
            <a:r>
              <a:rPr lang="en-IN" dirty="0"/>
              <a:t> data is not sanitized or validated</a:t>
            </a:r>
            <a:r>
              <a:rPr lang="en-IN" dirty="0" smtClean="0"/>
              <a:t>.</a:t>
            </a:r>
          </a:p>
          <a:p>
            <a:endParaRPr lang="en-IN" dirty="0"/>
          </a:p>
          <a:p>
            <a:pPr marL="0" indent="0">
              <a:buNone/>
            </a:pPr>
            <a:r>
              <a:rPr lang="en-IN" dirty="0" smtClean="0"/>
              <a:t>“</a:t>
            </a:r>
            <a:r>
              <a:rPr lang="en-IN" dirty="0"/>
              <a:t>Some of the applications save data on the client side and they may be using object serialization. Applications which rely on the client to maintain state may allow tampering of serialized data. This is a new entry in the list and is difficult to exploit. </a:t>
            </a:r>
            <a:r>
              <a:rPr lang="en-IN" dirty="0" smtClean="0"/>
              <a:t>”</a:t>
            </a:r>
            <a:endParaRPr lang="en-IN"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b="1" dirty="0"/>
              <a:t>Countermeasure</a:t>
            </a:r>
            <a:endParaRPr lang="en-IN" dirty="0"/>
          </a:p>
          <a:p>
            <a:r>
              <a:rPr lang="en-IN" dirty="0"/>
              <a:t>Encryption of the serialized data.</a:t>
            </a:r>
          </a:p>
          <a:p>
            <a:r>
              <a:rPr lang="en-IN" dirty="0" err="1"/>
              <a:t>Deserializers</a:t>
            </a:r>
            <a:r>
              <a:rPr lang="en-IN" dirty="0"/>
              <a:t> to run with least privileges</a:t>
            </a:r>
          </a:p>
          <a:p>
            <a:endParaRPr lang="en-IN"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Using Components with Known Vulnerabilities</a:t>
            </a:r>
          </a:p>
        </p:txBody>
      </p:sp>
      <p:sp>
        <p:nvSpPr>
          <p:cNvPr id="3" name="Content Placeholder 2"/>
          <p:cNvSpPr>
            <a:spLocks noGrp="1"/>
          </p:cNvSpPr>
          <p:nvPr>
            <p:ph idx="1"/>
          </p:nvPr>
        </p:nvSpPr>
        <p:spPr>
          <a:xfrm>
            <a:off x="1103312" y="2052918"/>
            <a:ext cx="9610181" cy="4195481"/>
          </a:xfrm>
        </p:spPr>
        <p:txBody>
          <a:bodyPr>
            <a:normAutofit/>
          </a:bodyPr>
          <a:lstStyle/>
          <a:p>
            <a:r>
              <a:rPr lang="en-IN" dirty="0"/>
              <a:t>It is very common for web services to include a component with a known security vulnerability. </a:t>
            </a:r>
            <a:endParaRPr lang="en-IN" dirty="0" smtClean="0"/>
          </a:p>
          <a:p>
            <a:r>
              <a:rPr lang="en-IN" dirty="0" smtClean="0"/>
              <a:t>The </a:t>
            </a:r>
            <a:r>
              <a:rPr lang="en-IN" dirty="0"/>
              <a:t>component with a known vulnerability could be the operating system itself, the CMS used, the web </a:t>
            </a:r>
            <a:r>
              <a:rPr lang="en-IN" dirty="0" smtClean="0"/>
              <a:t>server.</a:t>
            </a:r>
          </a:p>
          <a:p>
            <a:pPr marL="0" indent="0">
              <a:buNone/>
            </a:pPr>
            <a:r>
              <a:rPr lang="en-IN" b="1" dirty="0"/>
              <a:t>Example</a:t>
            </a:r>
            <a:endParaRPr lang="en-IN" dirty="0"/>
          </a:p>
          <a:p>
            <a:r>
              <a:rPr lang="en-IN" dirty="0"/>
              <a:t>Use of vulnerable PHP version</a:t>
            </a:r>
          </a:p>
          <a:p>
            <a:r>
              <a:rPr lang="en-IN" dirty="0"/>
              <a:t>Out-dated kernel version – Linux</a:t>
            </a:r>
          </a:p>
          <a:p>
            <a:r>
              <a:rPr lang="en-IN" dirty="0"/>
              <a:t>Unpatched windows. </a:t>
            </a:r>
          </a:p>
          <a:p>
            <a:r>
              <a:rPr lang="en-IN" dirty="0"/>
              <a:t>Vulnerable jQuery version</a:t>
            </a:r>
          </a:p>
          <a:p>
            <a:endParaRPr lang="en-IN"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b="1" dirty="0"/>
              <a:t>Countermeasure</a:t>
            </a:r>
            <a:endParaRPr lang="en-IN" dirty="0"/>
          </a:p>
          <a:p>
            <a:r>
              <a:rPr lang="en-IN" dirty="0"/>
              <a:t>Frequent patching process.</a:t>
            </a:r>
          </a:p>
          <a:p>
            <a:r>
              <a:rPr lang="en-IN" dirty="0"/>
              <a:t>Subscribe to various forums which share the latest vulnerabilities along with the CVE numbers and mitigation techniques/fixes. Check if the vulnerability affects the devices/software in your inventory and fix them.</a:t>
            </a:r>
          </a:p>
          <a:p>
            <a:endParaRPr lang="en-IN"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 Insufficient Logging and Monitoring</a:t>
            </a:r>
          </a:p>
        </p:txBody>
      </p:sp>
      <p:sp>
        <p:nvSpPr>
          <p:cNvPr id="3" name="Content Placeholder 2"/>
          <p:cNvSpPr>
            <a:spLocks noGrp="1"/>
          </p:cNvSpPr>
          <p:nvPr>
            <p:ph idx="1"/>
          </p:nvPr>
        </p:nvSpPr>
        <p:spPr/>
        <p:txBody>
          <a:bodyPr/>
          <a:lstStyle/>
          <a:p>
            <a:r>
              <a:rPr lang="en-IN" dirty="0"/>
              <a:t>Insufficient Logging and Monitoring covers the lack of best practices that should be in place to prevent or damage control security breaches. </a:t>
            </a:r>
            <a:endParaRPr lang="en-IN" dirty="0" smtClean="0"/>
          </a:p>
          <a:p>
            <a:r>
              <a:rPr lang="en-IN" dirty="0" smtClean="0"/>
              <a:t>The </a:t>
            </a:r>
            <a:r>
              <a:rPr lang="en-IN" dirty="0"/>
              <a:t>category includes everything from unlogged events, logs that are not stored properly and warnings where no action is taken within reasonable time</a:t>
            </a:r>
            <a:r>
              <a:rPr lang="en-IN" dirty="0" smtClean="0"/>
              <a:t>.</a:t>
            </a:r>
          </a:p>
          <a:p>
            <a:pPr marL="0" indent="0">
              <a:buNone/>
            </a:pPr>
            <a:r>
              <a:rPr lang="en-IN" dirty="0" smtClean="0"/>
              <a:t>				“</a:t>
            </a:r>
            <a:r>
              <a:rPr lang="en-IN" dirty="0"/>
              <a:t>To ensure the malicious intent of the attackers gets noticed beforehand, it is essential to log all the activity and monitor it for any suspicious </a:t>
            </a:r>
            <a:r>
              <a:rPr lang="en-IN" dirty="0" smtClean="0"/>
              <a:t>behaviour. </a:t>
            </a:r>
            <a:r>
              <a:rPr lang="en-IN" dirty="0"/>
              <a:t> </a:t>
            </a:r>
            <a:r>
              <a:rPr lang="en-IN" dirty="0" smtClean="0"/>
              <a:t>”</a:t>
            </a:r>
            <a:endParaRPr lang="en-IN"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Example</a:t>
            </a:r>
            <a:endParaRPr lang="en-IN" dirty="0"/>
          </a:p>
          <a:p>
            <a:r>
              <a:rPr lang="en-IN" dirty="0"/>
              <a:t>Too many failed login attempts from a particular source.</a:t>
            </a:r>
          </a:p>
          <a:p>
            <a:r>
              <a:rPr lang="en-IN" dirty="0"/>
              <a:t>Too many requests from a particular source at an extremely fast/slow/fixed rate could be a DOS attempt. DO check and act.</a:t>
            </a:r>
          </a:p>
          <a:p>
            <a:pPr marL="0" indent="0">
              <a:buNone/>
            </a:pPr>
            <a:endParaRPr lang="en-IN" dirty="0"/>
          </a:p>
        </p:txBody>
      </p:sp>
      <p:pic>
        <p:nvPicPr>
          <p:cNvPr id="4" name="Picture 3"/>
          <p:cNvPicPr>
            <a:picLocks noChangeAspect="1"/>
          </p:cNvPicPr>
          <p:nvPr/>
        </p:nvPicPr>
        <p:blipFill>
          <a:blip r:embed="rId2"/>
          <a:stretch>
            <a:fillRect/>
          </a:stretch>
        </p:blipFill>
        <p:spPr>
          <a:xfrm>
            <a:off x="2004908" y="3723133"/>
            <a:ext cx="7435306" cy="2351336"/>
          </a:xfrm>
          <a:prstGeom prst="rect">
            <a:avLst/>
          </a:prstGeom>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b="1" dirty="0"/>
              <a:t>Countermeasure</a:t>
            </a:r>
            <a:endParaRPr lang="en-IN" dirty="0"/>
          </a:p>
          <a:p>
            <a:r>
              <a:rPr lang="en-IN" dirty="0"/>
              <a:t>24x7 monitoring of application traffic and log analysis.</a:t>
            </a:r>
          </a:p>
          <a:p>
            <a:r>
              <a:rPr lang="en-IN" dirty="0"/>
              <a:t>Effective Security Incident and response procedures to be in place and practice. </a:t>
            </a:r>
          </a:p>
          <a:p>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Presentation Layer</a:t>
            </a:r>
          </a:p>
        </p:txBody>
      </p:sp>
      <p:sp>
        <p:nvSpPr>
          <p:cNvPr id="3" name="Content Placeholder 2"/>
          <p:cNvSpPr>
            <a:spLocks noGrp="1"/>
          </p:cNvSpPr>
          <p:nvPr>
            <p:ph idx="1"/>
          </p:nvPr>
        </p:nvSpPr>
        <p:spPr/>
        <p:txBody>
          <a:bodyPr/>
          <a:lstStyle/>
          <a:p>
            <a:r>
              <a:rPr lang="en-IN" dirty="0"/>
              <a:t>The presentation layer is concerned with the syntax and semantics of the </a:t>
            </a:r>
            <a:r>
              <a:rPr lang="en-IN" dirty="0" smtClean="0"/>
              <a:t>information exchanged </a:t>
            </a:r>
            <a:r>
              <a:rPr lang="en-IN" dirty="0"/>
              <a:t>between two systems</a:t>
            </a:r>
            <a:r>
              <a:rPr lang="en-IN" dirty="0" smtClean="0"/>
              <a:t>.</a:t>
            </a:r>
          </a:p>
          <a:p>
            <a:r>
              <a:rPr lang="en-IN" dirty="0"/>
              <a:t>This ensures that data from </a:t>
            </a:r>
            <a:r>
              <a:rPr lang="en-IN" b="1" dirty="0">
                <a:solidFill>
                  <a:srgbClr val="C00000"/>
                </a:solidFill>
              </a:rPr>
              <a:t>the </a:t>
            </a:r>
            <a:r>
              <a:rPr lang="en-IN" b="1" i="1" dirty="0" smtClean="0">
                <a:solidFill>
                  <a:srgbClr val="C00000"/>
                </a:solidFill>
              </a:rPr>
              <a:t>sending </a:t>
            </a:r>
            <a:r>
              <a:rPr lang="en-IN" dirty="0" smtClean="0"/>
              <a:t>application </a:t>
            </a:r>
            <a:r>
              <a:rPr lang="en-IN" dirty="0"/>
              <a:t>can be understood by the </a:t>
            </a:r>
            <a:r>
              <a:rPr lang="en-IN" b="1" i="1" dirty="0">
                <a:solidFill>
                  <a:srgbClr val="C00000"/>
                </a:solidFill>
              </a:rPr>
              <a:t>receiving</a:t>
            </a:r>
            <a:r>
              <a:rPr lang="en-IN" i="1" dirty="0"/>
              <a:t> </a:t>
            </a:r>
            <a:r>
              <a:rPr lang="en-IN" dirty="0"/>
              <a:t>application</a:t>
            </a:r>
            <a:endParaRPr lang="en-IN" dirty="0" smtClean="0"/>
          </a:p>
          <a:p>
            <a:endParaRPr lang="en-IN" dirty="0"/>
          </a:p>
        </p:txBody>
      </p:sp>
      <p:pic>
        <p:nvPicPr>
          <p:cNvPr id="5" name="Picture 4"/>
          <p:cNvPicPr>
            <a:picLocks noChangeAspect="1"/>
          </p:cNvPicPr>
          <p:nvPr/>
        </p:nvPicPr>
        <p:blipFill>
          <a:blip r:embed="rId2"/>
          <a:stretch>
            <a:fillRect/>
          </a:stretch>
        </p:blipFill>
        <p:spPr>
          <a:xfrm>
            <a:off x="1918141" y="4026089"/>
            <a:ext cx="8489698" cy="1214721"/>
          </a:xfrm>
          <a:prstGeom prst="rect">
            <a:avLst/>
          </a:prstGeom>
        </p:spPr>
      </p:pic>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920" y="2465044"/>
            <a:ext cx="9315697" cy="1797864"/>
          </a:xfrm>
        </p:spPr>
        <p:txBody>
          <a:bodyPr/>
          <a:lstStyle/>
          <a:p>
            <a:pPr marL="0" indent="0">
              <a:buNone/>
            </a:pPr>
            <a:r>
              <a:rPr lang="en-IN" dirty="0" smtClean="0"/>
              <a:t>										OWASP </a:t>
            </a:r>
            <a:r>
              <a:rPr lang="en-IN" dirty="0"/>
              <a:t>top 10 vulnerabilities serve as a</a:t>
            </a:r>
            <a:r>
              <a:rPr lang="en-IN" b="1" dirty="0">
                <a:solidFill>
                  <a:srgbClr val="FF0000"/>
                </a:solidFill>
              </a:rPr>
              <a:t> benchmark </a:t>
            </a:r>
            <a:r>
              <a:rPr lang="en-IN" dirty="0"/>
              <a:t>as well as helps management identify the severity of the vulnerabilities in a more accurate way</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0179" y="2674961"/>
            <a:ext cx="5213445" cy="1255594"/>
          </a:xfrm>
        </p:spPr>
        <p:txBody>
          <a:bodyPr>
            <a:normAutofit/>
          </a:bodyPr>
          <a:lstStyle/>
          <a:p>
            <a:pPr marL="0" indent="0">
              <a:buNone/>
            </a:pPr>
            <a:r>
              <a:rPr lang="en-IN" sz="3200" dirty="0" smtClean="0">
                <a:latin typeface="Times New Roman" panose="02020603050405020304" pitchFamily="18" charset="0"/>
                <a:cs typeface="Times New Roman" panose="02020603050405020304" pitchFamily="18" charset="0"/>
              </a:rPr>
              <a:t>           Thank you </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750626"/>
            <a:ext cx="9404723" cy="1102621"/>
          </a:xfrm>
        </p:spPr>
        <p:txBody>
          <a:bodyPr/>
          <a:lstStyle/>
          <a:p>
            <a:r>
              <a:rPr lang="en-IN" dirty="0"/>
              <a:t>R</a:t>
            </a:r>
            <a:r>
              <a:rPr lang="en-IN" dirty="0" smtClean="0"/>
              <a:t>esponsibilities</a:t>
            </a:r>
            <a:endParaRPr lang="en-IN" dirty="0"/>
          </a:p>
        </p:txBody>
      </p:sp>
      <p:sp>
        <p:nvSpPr>
          <p:cNvPr id="3" name="Content Placeholder 2"/>
          <p:cNvSpPr>
            <a:spLocks noGrp="1"/>
          </p:cNvSpPr>
          <p:nvPr>
            <p:ph idx="1"/>
          </p:nvPr>
        </p:nvSpPr>
        <p:spPr/>
        <p:txBody>
          <a:bodyPr/>
          <a:lstStyle/>
          <a:p>
            <a:r>
              <a:rPr lang="en-IN" b="1" dirty="0" smtClean="0">
                <a:solidFill>
                  <a:srgbClr val="C00000"/>
                </a:solidFill>
              </a:rPr>
              <a:t>Translation :- </a:t>
            </a:r>
            <a:r>
              <a:rPr lang="en-IN" dirty="0" smtClean="0"/>
              <a:t>The </a:t>
            </a:r>
            <a:r>
              <a:rPr lang="en-IN" dirty="0"/>
              <a:t>processes </a:t>
            </a:r>
            <a:r>
              <a:rPr lang="en-IN" dirty="0" smtClean="0"/>
              <a:t>in </a:t>
            </a:r>
            <a:r>
              <a:rPr lang="en-IN" dirty="0"/>
              <a:t>two systems are usually </a:t>
            </a:r>
            <a:r>
              <a:rPr lang="en-IN" dirty="0" smtClean="0"/>
              <a:t>exchanging information </a:t>
            </a:r>
            <a:r>
              <a:rPr lang="en-IN" dirty="0"/>
              <a:t>in the form of character strings, numbers, and so on. </a:t>
            </a:r>
            <a:r>
              <a:rPr lang="en-IN" dirty="0" smtClean="0"/>
              <a:t>Their must </a:t>
            </a:r>
            <a:r>
              <a:rPr lang="en-IN" dirty="0"/>
              <a:t>be </a:t>
            </a:r>
            <a:r>
              <a:rPr lang="en-IN" dirty="0" smtClean="0"/>
              <a:t>change of </a:t>
            </a:r>
            <a:r>
              <a:rPr lang="en-IN" dirty="0"/>
              <a:t>bit streams before being </a:t>
            </a:r>
            <a:r>
              <a:rPr lang="en-IN" dirty="0" smtClean="0"/>
              <a:t>transmitted (</a:t>
            </a:r>
            <a:r>
              <a:rPr lang="en-IN" dirty="0"/>
              <a:t>encoding</a:t>
            </a:r>
            <a:r>
              <a:rPr lang="en-IN" dirty="0" smtClean="0"/>
              <a:t>)</a:t>
            </a:r>
          </a:p>
          <a:p>
            <a:r>
              <a:rPr lang="en-IN" b="1" dirty="0" smtClean="0">
                <a:solidFill>
                  <a:srgbClr val="C00000"/>
                </a:solidFill>
              </a:rPr>
              <a:t>Encryption :- </a:t>
            </a:r>
            <a:r>
              <a:rPr lang="en-IN" dirty="0"/>
              <a:t>To carry sensitive information, a system must be able to </a:t>
            </a:r>
            <a:r>
              <a:rPr lang="en-IN" dirty="0" smtClean="0"/>
              <a:t>ensure privacy.</a:t>
            </a:r>
          </a:p>
          <a:p>
            <a:r>
              <a:rPr lang="en-IN" b="1" dirty="0" smtClean="0">
                <a:solidFill>
                  <a:srgbClr val="C00000"/>
                </a:solidFill>
              </a:rPr>
              <a:t>Compression :-  </a:t>
            </a:r>
            <a:r>
              <a:rPr lang="en-IN" dirty="0"/>
              <a:t>Data compression reduces the number of bits contained in </a:t>
            </a:r>
            <a:r>
              <a:rPr lang="en-IN" dirty="0" smtClean="0"/>
              <a:t>the information.</a:t>
            </a:r>
            <a:r>
              <a:rPr lang="en-IN" dirty="0"/>
              <a:t> such as </a:t>
            </a:r>
            <a:r>
              <a:rPr lang="en-IN" b="1" dirty="0">
                <a:solidFill>
                  <a:srgbClr val="C00000"/>
                </a:solidFill>
              </a:rPr>
              <a:t>text, audio, and video</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9935" y="2115403"/>
            <a:ext cx="9285578" cy="4064757"/>
          </a:xfrm>
        </p:spPr>
        <p:txBody>
          <a:bodyPr/>
          <a:lstStyle/>
          <a:p>
            <a:r>
              <a:rPr lang="en-IN" dirty="0"/>
              <a:t>Presentation layer formats </a:t>
            </a:r>
            <a:r>
              <a:rPr lang="en-IN" dirty="0" smtClean="0"/>
              <a:t>include</a:t>
            </a:r>
          </a:p>
          <a:p>
            <a:pPr lvl="1"/>
            <a:r>
              <a:rPr lang="en-IN" b="1" dirty="0"/>
              <a:t>Text </a:t>
            </a:r>
            <a:r>
              <a:rPr lang="en-IN" dirty="0"/>
              <a:t>- RTF, ASCII, </a:t>
            </a:r>
            <a:r>
              <a:rPr lang="en-IN" dirty="0" smtClean="0"/>
              <a:t>EBCDIC</a:t>
            </a:r>
          </a:p>
          <a:p>
            <a:pPr lvl="1"/>
            <a:r>
              <a:rPr lang="en-IN" b="1" dirty="0"/>
              <a:t>Images </a:t>
            </a:r>
            <a:r>
              <a:rPr lang="en-IN" dirty="0"/>
              <a:t>- GIF, JPG, </a:t>
            </a:r>
            <a:r>
              <a:rPr lang="en-IN" dirty="0" smtClean="0"/>
              <a:t>TIF</a:t>
            </a:r>
          </a:p>
          <a:p>
            <a:pPr lvl="1"/>
            <a:r>
              <a:rPr lang="en-IN" b="1" dirty="0"/>
              <a:t>Audio </a:t>
            </a:r>
            <a:r>
              <a:rPr lang="en-IN" dirty="0"/>
              <a:t>- MIDI, MP3, </a:t>
            </a:r>
            <a:r>
              <a:rPr lang="en-IN" dirty="0" smtClean="0"/>
              <a:t>WAV</a:t>
            </a:r>
          </a:p>
          <a:p>
            <a:pPr lvl="1"/>
            <a:r>
              <a:rPr lang="en-IN" b="1" dirty="0"/>
              <a:t>Movies </a:t>
            </a:r>
            <a:r>
              <a:rPr lang="en-IN" dirty="0"/>
              <a:t>- MPEG, AVI, MOV</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750626"/>
            <a:ext cx="9404723" cy="1102621"/>
          </a:xfrm>
        </p:spPr>
        <p:txBody>
          <a:bodyPr/>
          <a:lstStyle/>
          <a:p>
            <a:pPr algn="ctr"/>
            <a:r>
              <a:rPr lang="en-IN" dirty="0"/>
              <a:t>Application Layer</a:t>
            </a:r>
          </a:p>
        </p:txBody>
      </p:sp>
      <p:sp>
        <p:nvSpPr>
          <p:cNvPr id="3" name="Content Placeholder 2"/>
          <p:cNvSpPr>
            <a:spLocks noGrp="1"/>
          </p:cNvSpPr>
          <p:nvPr>
            <p:ph idx="1"/>
          </p:nvPr>
        </p:nvSpPr>
        <p:spPr>
          <a:xfrm>
            <a:off x="914400" y="1992574"/>
            <a:ext cx="9135453" cy="4255826"/>
          </a:xfrm>
        </p:spPr>
        <p:txBody>
          <a:bodyPr/>
          <a:lstStyle/>
          <a:p>
            <a:r>
              <a:rPr lang="en-IN" dirty="0"/>
              <a:t>The application layer enables the user, whether human or software, to access the network</a:t>
            </a:r>
            <a:r>
              <a:rPr lang="en-IN" dirty="0" smtClean="0"/>
              <a:t>.</a:t>
            </a:r>
          </a:p>
          <a:p>
            <a:r>
              <a:rPr lang="en-IN" dirty="0"/>
              <a:t>It provides user interfaces and support for services such as electronic </a:t>
            </a:r>
            <a:r>
              <a:rPr lang="en-IN" dirty="0" smtClean="0"/>
              <a:t>mail, remote </a:t>
            </a:r>
            <a:r>
              <a:rPr lang="en-IN" dirty="0"/>
              <a:t>file access and transfer, shared database management, and other types of </a:t>
            </a:r>
            <a:r>
              <a:rPr lang="en-IN" dirty="0" smtClean="0"/>
              <a:t>distributed information services</a:t>
            </a:r>
            <a:r>
              <a:rPr lang="en-IN" dirty="0"/>
              <a:t>.</a:t>
            </a:r>
          </a:p>
        </p:txBody>
      </p:sp>
      <p:pic>
        <p:nvPicPr>
          <p:cNvPr id="5" name="Picture 4"/>
          <p:cNvPicPr>
            <a:picLocks noChangeAspect="1"/>
          </p:cNvPicPr>
          <p:nvPr/>
        </p:nvPicPr>
        <p:blipFill>
          <a:blip r:embed="rId2"/>
          <a:stretch>
            <a:fillRect/>
          </a:stretch>
        </p:blipFill>
        <p:spPr>
          <a:xfrm>
            <a:off x="1638952" y="4326341"/>
            <a:ext cx="8410901" cy="1251542"/>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2412" y="1379818"/>
            <a:ext cx="8946541" cy="4195481"/>
          </a:xfrm>
        </p:spPr>
        <p:txBody>
          <a:bodyPr/>
          <a:lstStyle/>
          <a:p>
            <a:r>
              <a:rPr lang="en-IN" dirty="0"/>
              <a:t>Examples of Application layer protocols include</a:t>
            </a:r>
            <a:r>
              <a:rPr lang="en-IN" dirty="0" smtClean="0"/>
              <a:t>:</a:t>
            </a:r>
          </a:p>
          <a:p>
            <a:pPr lvl="1"/>
            <a:r>
              <a:rPr lang="en-IN" b="1" dirty="0"/>
              <a:t>FTP</a:t>
            </a:r>
            <a:r>
              <a:rPr lang="en-IN" dirty="0"/>
              <a:t>, via an FTP </a:t>
            </a:r>
            <a:r>
              <a:rPr lang="en-IN" dirty="0" smtClean="0"/>
              <a:t>client</a:t>
            </a:r>
          </a:p>
          <a:p>
            <a:pPr lvl="1"/>
            <a:r>
              <a:rPr lang="en-IN" b="1" dirty="0"/>
              <a:t>HTTP</a:t>
            </a:r>
            <a:r>
              <a:rPr lang="en-IN" dirty="0"/>
              <a:t>, via a web </a:t>
            </a:r>
            <a:r>
              <a:rPr lang="en-IN" dirty="0" smtClean="0"/>
              <a:t>browser</a:t>
            </a:r>
          </a:p>
          <a:p>
            <a:pPr lvl="1"/>
            <a:r>
              <a:rPr lang="en-IN" b="1" dirty="0"/>
              <a:t>POP3 </a:t>
            </a:r>
            <a:r>
              <a:rPr lang="en-IN" dirty="0"/>
              <a:t>and </a:t>
            </a:r>
            <a:r>
              <a:rPr lang="en-IN" b="1" dirty="0"/>
              <a:t>SMTP</a:t>
            </a:r>
            <a:r>
              <a:rPr lang="en-IN" dirty="0"/>
              <a:t>, via an email </a:t>
            </a:r>
            <a:r>
              <a:rPr lang="en-IN" dirty="0" smtClean="0"/>
              <a:t>client</a:t>
            </a:r>
          </a:p>
          <a:p>
            <a:pPr lvl="1"/>
            <a:r>
              <a:rPr lang="en-IN" b="1" dirty="0" smtClean="0"/>
              <a:t>Telnet</a:t>
            </a:r>
          </a:p>
          <a:p>
            <a:r>
              <a:rPr lang="en-IN" b="1" dirty="0" smtClean="0"/>
              <a:t>Responsibilities :- </a:t>
            </a:r>
          </a:p>
          <a:p>
            <a:pPr lvl="1"/>
            <a:r>
              <a:rPr lang="en-IN" dirty="0"/>
              <a:t>File transfer, access, and </a:t>
            </a:r>
            <a:r>
              <a:rPr lang="en-IN" dirty="0" smtClean="0"/>
              <a:t>management</a:t>
            </a:r>
          </a:p>
          <a:p>
            <a:pPr lvl="1"/>
            <a:r>
              <a:rPr lang="en-IN" dirty="0"/>
              <a:t>Mail </a:t>
            </a:r>
            <a:r>
              <a:rPr lang="en-IN" dirty="0" smtClean="0"/>
              <a:t>services – (e-mail Storage)</a:t>
            </a:r>
          </a:p>
          <a:p>
            <a:pPr lvl="1"/>
            <a:r>
              <a:rPr lang="en-IN" dirty="0" smtClean="0"/>
              <a:t>Directory Services :- Distributed Data Base Sources and Access for Global information.</a:t>
            </a:r>
            <a:endParaRPr lang="en-I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418" y="616491"/>
            <a:ext cx="9404723" cy="1400530"/>
          </a:xfrm>
        </p:spPr>
        <p:txBody>
          <a:bodyPr/>
          <a:lstStyle/>
          <a:p>
            <a:pPr algn="ctr"/>
            <a:r>
              <a:rPr lang="en-IN" sz="4400" dirty="0"/>
              <a:t>Summary of layers</a:t>
            </a:r>
            <a:r>
              <a:rPr lang="en-IN" sz="4400" i="1" dirty="0"/>
              <a:t/>
            </a:r>
            <a:br>
              <a:rPr lang="en-IN" sz="4400" i="1" dirty="0"/>
            </a:br>
            <a:r>
              <a:rPr lang="en-IN" dirty="0" smtClean="0"/>
              <a:t> </a:t>
            </a:r>
            <a:endParaRPr lang="en-IN" dirty="0"/>
          </a:p>
        </p:txBody>
      </p:sp>
      <p:pic>
        <p:nvPicPr>
          <p:cNvPr id="5" name="Content Placeholder 4"/>
          <p:cNvPicPr>
            <a:picLocks noGrp="1" noChangeAspect="1"/>
          </p:cNvPicPr>
          <p:nvPr>
            <p:ph idx="1"/>
          </p:nvPr>
        </p:nvPicPr>
        <p:blipFill>
          <a:blip r:embed="rId2"/>
          <a:stretch>
            <a:fillRect/>
          </a:stretch>
        </p:blipFill>
        <p:spPr>
          <a:xfrm>
            <a:off x="1836848" y="1894192"/>
            <a:ext cx="8186691" cy="4283439"/>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245" y="166571"/>
            <a:ext cx="6414447" cy="6522861"/>
          </a:xfrm>
        </p:spPr>
      </p:pic>
    </p:spTree>
    <p:extLst>
      <p:ext uri="{BB962C8B-B14F-4D97-AF65-F5344CB8AC3E}">
        <p14:creationId xmlns:p14="http://schemas.microsoft.com/office/powerpoint/2010/main" val="31432517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520957"/>
            <a:ext cx="9404723" cy="1400530"/>
          </a:xfrm>
        </p:spPr>
        <p:txBody>
          <a:bodyPr/>
          <a:lstStyle/>
          <a:p>
            <a:r>
              <a:rPr lang="en-IN" dirty="0"/>
              <a:t>TCP/IP PROTOCOL SUITE</a:t>
            </a:r>
          </a:p>
        </p:txBody>
      </p:sp>
      <p:sp>
        <p:nvSpPr>
          <p:cNvPr id="3" name="Content Placeholder 2"/>
          <p:cNvSpPr>
            <a:spLocks noGrp="1"/>
          </p:cNvSpPr>
          <p:nvPr>
            <p:ph idx="1"/>
          </p:nvPr>
        </p:nvSpPr>
        <p:spPr>
          <a:xfrm>
            <a:off x="1103312" y="1528550"/>
            <a:ext cx="8946541" cy="4719850"/>
          </a:xfrm>
        </p:spPr>
        <p:txBody>
          <a:bodyPr/>
          <a:lstStyle/>
          <a:p>
            <a:r>
              <a:rPr lang="en-IN" dirty="0"/>
              <a:t>The </a:t>
            </a:r>
            <a:r>
              <a:rPr lang="en-IN" dirty="0" smtClean="0"/>
              <a:t>DoD (Department of </a:t>
            </a:r>
            <a:r>
              <a:rPr lang="en-IN" dirty="0" err="1" smtClean="0"/>
              <a:t>Defense</a:t>
            </a:r>
            <a:r>
              <a:rPr lang="en-IN" dirty="0" smtClean="0"/>
              <a:t>) </a:t>
            </a:r>
            <a:r>
              <a:rPr lang="en-IN" dirty="0"/>
              <a:t>developed their own networking model, which became known </a:t>
            </a:r>
            <a:r>
              <a:rPr lang="en-IN" dirty="0" smtClean="0"/>
              <a:t>as the </a:t>
            </a:r>
            <a:r>
              <a:rPr lang="en-IN" b="1" dirty="0"/>
              <a:t>DoD </a:t>
            </a:r>
            <a:r>
              <a:rPr lang="en-IN" dirty="0"/>
              <a:t>or </a:t>
            </a:r>
            <a:r>
              <a:rPr lang="en-IN" b="1" dirty="0"/>
              <a:t>TCP/IP Model</a:t>
            </a:r>
            <a:r>
              <a:rPr lang="en-IN" dirty="0"/>
              <a:t>.</a:t>
            </a:r>
            <a:endParaRPr lang="en-IN" dirty="0">
              <a:solidFill>
                <a:schemeClr val="folHlink"/>
              </a:solidFill>
              <a:effectLst>
                <a:outerShdw blurRad="38100" dist="38100" dir="2700000">
                  <a:srgbClr val="C0C0C0"/>
                </a:outerShdw>
              </a:effectLst>
            </a:endParaRPr>
          </a:p>
          <a:p>
            <a:endParaRPr lang="en-IN" dirty="0"/>
          </a:p>
        </p:txBody>
      </p:sp>
      <p:pic>
        <p:nvPicPr>
          <p:cNvPr id="5" name="Picture 4"/>
          <p:cNvPicPr>
            <a:picLocks noChangeAspect="1"/>
          </p:cNvPicPr>
          <p:nvPr/>
        </p:nvPicPr>
        <p:blipFill>
          <a:blip r:embed="rId2"/>
          <a:stretch>
            <a:fillRect/>
          </a:stretch>
        </p:blipFill>
        <p:spPr>
          <a:xfrm>
            <a:off x="2371224" y="2583247"/>
            <a:ext cx="6868897" cy="3856223"/>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66871"/>
            <a:ext cx="9404723" cy="1102621"/>
          </a:xfrm>
        </p:spPr>
        <p:txBody>
          <a:bodyPr/>
          <a:lstStyle/>
          <a:p>
            <a:pPr algn="ctr"/>
            <a:r>
              <a:rPr lang="en-IN" dirty="0" smtClean="0"/>
              <a:t>Layers</a:t>
            </a:r>
            <a:endParaRPr lang="en-IN" dirty="0"/>
          </a:p>
        </p:txBody>
      </p:sp>
      <p:pic>
        <p:nvPicPr>
          <p:cNvPr id="7" name="Picture 6"/>
          <p:cNvPicPr>
            <a:picLocks noChangeAspect="1"/>
          </p:cNvPicPr>
          <p:nvPr/>
        </p:nvPicPr>
        <p:blipFill>
          <a:blip r:embed="rId3"/>
          <a:stretch>
            <a:fillRect/>
          </a:stretch>
        </p:blipFill>
        <p:spPr>
          <a:xfrm>
            <a:off x="1911635" y="1239292"/>
            <a:ext cx="7799803" cy="50756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dirty="0"/>
              <a:t>Detailed understanding of how computers communicate over a network.</a:t>
            </a:r>
          </a:p>
          <a:p>
            <a:pPr lvl="1">
              <a:buFont typeface="Wingdings" panose="05000000000000000000" pitchFamily="2" charset="2"/>
              <a:buChar char="v"/>
            </a:pPr>
            <a:r>
              <a:rPr lang="en-IN" sz="2400" dirty="0"/>
              <a:t>Network interface cards, </a:t>
            </a:r>
            <a:endParaRPr lang="en-IN" sz="2400" dirty="0" smtClean="0"/>
          </a:p>
          <a:p>
            <a:pPr lvl="1">
              <a:buFont typeface="Wingdings" panose="05000000000000000000" pitchFamily="2" charset="2"/>
              <a:buChar char="v"/>
            </a:pPr>
            <a:r>
              <a:rPr lang="en-IN" sz="2400" dirty="0" smtClean="0"/>
              <a:t>switches</a:t>
            </a:r>
            <a:r>
              <a:rPr lang="en-IN" sz="2400" dirty="0"/>
              <a:t>, </a:t>
            </a:r>
            <a:endParaRPr lang="en-IN" sz="2400" dirty="0" smtClean="0"/>
          </a:p>
          <a:p>
            <a:pPr lvl="1">
              <a:buFont typeface="Wingdings" panose="05000000000000000000" pitchFamily="2" charset="2"/>
              <a:buChar char="v"/>
            </a:pPr>
            <a:r>
              <a:rPr lang="en-IN" sz="2400" dirty="0" smtClean="0"/>
              <a:t>routers</a:t>
            </a:r>
            <a:r>
              <a:rPr lang="en-IN" sz="2400" dirty="0"/>
              <a:t>, </a:t>
            </a:r>
            <a:endParaRPr lang="en-IN" sz="2400" dirty="0" smtClean="0"/>
          </a:p>
          <a:p>
            <a:pPr lvl="1">
              <a:buFont typeface="Wingdings" panose="05000000000000000000" pitchFamily="2" charset="2"/>
              <a:buChar char="v"/>
            </a:pPr>
            <a:r>
              <a:rPr lang="en-IN" sz="2400" dirty="0" smtClean="0"/>
              <a:t>hubs</a:t>
            </a:r>
            <a:r>
              <a:rPr lang="en-IN" sz="2400" dirty="0"/>
              <a:t>, </a:t>
            </a:r>
          </a:p>
          <a:p>
            <a:pPr lvl="1">
              <a:buFont typeface="Wingdings" panose="05000000000000000000" pitchFamily="2" charset="2"/>
              <a:buChar char="v"/>
            </a:pPr>
            <a:r>
              <a:rPr lang="en-IN" sz="2400" dirty="0" smtClean="0"/>
              <a:t>firewalls </a:t>
            </a:r>
            <a:r>
              <a:rPr lang="en-IN" sz="2400" dirty="0"/>
              <a:t>are the fundamental physical pieces of a network.</a:t>
            </a:r>
          </a:p>
        </p:txBody>
      </p:sp>
    </p:spTree>
    <p:extLst>
      <p:ext uri="{BB962C8B-B14F-4D97-AF65-F5344CB8AC3E}">
        <p14:creationId xmlns:p14="http://schemas.microsoft.com/office/powerpoint/2010/main" val="949163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4255" y="2674961"/>
            <a:ext cx="9159805" cy="1160059"/>
          </a:xfrm>
        </p:spPr>
        <p:txBody>
          <a:bodyPr>
            <a:noAutofit/>
          </a:bodyPr>
          <a:lstStyle/>
          <a:p>
            <a:pPr marL="0" indent="0" algn="ctr">
              <a:buNone/>
            </a:pPr>
            <a:r>
              <a:rPr lang="en-IN" sz="4400" b="1" u="sng" dirty="0" smtClean="0">
                <a:latin typeface="Times New Roman" panose="02020603050405020304" pitchFamily="18" charset="0"/>
                <a:cs typeface="Times New Roman" panose="02020603050405020304" pitchFamily="18" charset="0"/>
              </a:rPr>
              <a:t>IP Address / Port Numbers </a:t>
            </a:r>
            <a:endParaRPr lang="en-IN" sz="4400" b="1" u="sng"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871300" y="1241947"/>
            <a:ext cx="9637476" cy="4875239"/>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111" y="698500"/>
            <a:ext cx="9404723" cy="1116648"/>
          </a:xfrm>
        </p:spPr>
        <p:txBody>
          <a:bodyPr/>
          <a:lstStyle/>
          <a:p>
            <a:r>
              <a:rPr lang="en-IN" dirty="0">
                <a:latin typeface="Times New Roman" panose="02020603050405020304" pitchFamily="18" charset="0"/>
                <a:cs typeface="Times New Roman" panose="02020603050405020304" pitchFamily="18" charset="0"/>
              </a:rPr>
              <a:t>Internet Protocol address (IP address)</a:t>
            </a:r>
          </a:p>
        </p:txBody>
      </p:sp>
      <p:sp>
        <p:nvSpPr>
          <p:cNvPr id="3" name="Content Placeholder 2"/>
          <p:cNvSpPr>
            <a:spLocks noGrp="1"/>
          </p:cNvSpPr>
          <p:nvPr>
            <p:ph idx="1"/>
          </p:nvPr>
        </p:nvSpPr>
        <p:spPr/>
        <p:txBody>
          <a:bodyPr/>
          <a:lstStyle/>
          <a:p>
            <a:r>
              <a:rPr lang="en-IN" dirty="0"/>
              <a:t>An </a:t>
            </a:r>
            <a:r>
              <a:rPr lang="en-IN" i="1" dirty="0"/>
              <a:t>Internet Protocol </a:t>
            </a:r>
            <a:r>
              <a:rPr lang="en-IN" dirty="0"/>
              <a:t>address (</a:t>
            </a:r>
            <a:r>
              <a:rPr lang="en-IN" i="1" dirty="0"/>
              <a:t>IP </a:t>
            </a:r>
            <a:r>
              <a:rPr lang="en-IN" dirty="0"/>
              <a:t>address) is a unique number assigned to each computer or device (such as printer) so that each of them can be uniquely identified on the </a:t>
            </a:r>
            <a:r>
              <a:rPr lang="en-IN" dirty="0" smtClean="0"/>
              <a:t>network</a:t>
            </a:r>
          </a:p>
          <a:p>
            <a:r>
              <a:rPr lang="en-IN" b="1" dirty="0">
                <a:solidFill>
                  <a:srgbClr val="C00000"/>
                </a:solidFill>
              </a:rPr>
              <a:t>Internet Protocol Versions</a:t>
            </a:r>
          </a:p>
          <a:p>
            <a:pPr lvl="1"/>
            <a:r>
              <a:rPr lang="en-IN" dirty="0"/>
              <a:t> </a:t>
            </a:r>
            <a:r>
              <a:rPr lang="en-IN" dirty="0" smtClean="0"/>
              <a:t>Two </a:t>
            </a:r>
            <a:r>
              <a:rPr lang="en-IN" dirty="0"/>
              <a:t>version of Internet Protocol (IP): </a:t>
            </a:r>
            <a:r>
              <a:rPr lang="en-IN" b="1" i="1" dirty="0"/>
              <a:t>IPv4</a:t>
            </a:r>
            <a:r>
              <a:rPr lang="en-IN" dirty="0"/>
              <a:t> and a new version called </a:t>
            </a:r>
            <a:r>
              <a:rPr lang="en-IN" b="1" i="1" dirty="0" smtClean="0"/>
              <a:t>IPv6</a:t>
            </a:r>
            <a:endParaRPr lang="en-IN" dirty="0" smtClean="0"/>
          </a:p>
          <a:p>
            <a:pPr marL="0" indent="0">
              <a:buNone/>
            </a:pPr>
            <a:r>
              <a:rPr lang="en-IN" dirty="0" smtClean="0"/>
              <a:t>IPv4 </a:t>
            </a:r>
            <a:r>
              <a:rPr lang="en-IN" dirty="0"/>
              <a:t>was the first version of IP. It was deployed for production in the ARPANET in 1983. Today it is most </a:t>
            </a:r>
            <a:r>
              <a:rPr lang="en-IN" dirty="0" smtClean="0"/>
              <a:t>widely </a:t>
            </a:r>
            <a:r>
              <a:rPr lang="en-IN" dirty="0"/>
              <a:t>used IP </a:t>
            </a:r>
            <a:r>
              <a:rPr lang="en-IN" dirty="0" smtClean="0"/>
              <a:t>version</a:t>
            </a:r>
          </a:p>
          <a:p>
            <a:pPr marL="0" indent="0">
              <a:buNone/>
            </a:pPr>
            <a:r>
              <a:rPr lang="en-IN" b="1" i="1" dirty="0" smtClean="0"/>
              <a:t>	</a:t>
            </a:r>
            <a:r>
              <a:rPr lang="en-IN" dirty="0" smtClean="0"/>
              <a:t>IPv4 </a:t>
            </a:r>
            <a:r>
              <a:rPr lang="en-IN" dirty="0"/>
              <a:t>uses a 32-bit </a:t>
            </a:r>
            <a:r>
              <a:rPr lang="en-IN" dirty="0" smtClean="0"/>
              <a:t>address (</a:t>
            </a:r>
            <a:r>
              <a:rPr lang="en-IN" dirty="0"/>
              <a:t>4 billion addresses</a:t>
            </a:r>
            <a:r>
              <a:rPr lang="en-IN" dirty="0" smtClean="0"/>
              <a:t>)</a:t>
            </a:r>
          </a:p>
          <a:p>
            <a:pPr marL="0" indent="0">
              <a:buNone/>
            </a:pPr>
            <a:r>
              <a:rPr lang="en-IN" dirty="0" smtClean="0"/>
              <a:t>IPv6 </a:t>
            </a:r>
            <a:r>
              <a:rPr lang="en-IN" dirty="0"/>
              <a:t>is the most recent version of the Internet Protocol</a:t>
            </a:r>
            <a:r>
              <a:rPr lang="en-IN" dirty="0" smtClean="0"/>
              <a:t>.</a:t>
            </a:r>
          </a:p>
          <a:p>
            <a:pPr marL="0" indent="0">
              <a:buNone/>
            </a:pPr>
            <a:r>
              <a:rPr lang="en-IN" b="1" i="1" dirty="0"/>
              <a:t>	</a:t>
            </a:r>
            <a:r>
              <a:rPr lang="en-IN" dirty="0" smtClean="0"/>
              <a:t>IPv6 Uses a 128-bit address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Range of IPv4</a:t>
            </a:r>
            <a:endParaRPr lang="en-IN" dirty="0"/>
          </a:p>
        </p:txBody>
      </p:sp>
      <p:pic>
        <p:nvPicPr>
          <p:cNvPr id="5" name="Picture 4"/>
          <p:cNvPicPr>
            <a:picLocks noChangeAspect="1"/>
          </p:cNvPicPr>
          <p:nvPr/>
        </p:nvPicPr>
        <p:blipFill>
          <a:blip r:embed="rId2"/>
          <a:stretch>
            <a:fillRect/>
          </a:stretch>
        </p:blipFill>
        <p:spPr>
          <a:xfrm>
            <a:off x="2018477" y="2008850"/>
            <a:ext cx="7232198" cy="3362338"/>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928064" y="826266"/>
            <a:ext cx="9719285" cy="5285258"/>
          </a:xfrm>
          <a:prstGeom prst="rect">
            <a:avLst/>
          </a:prstGeom>
        </p:spPr>
      </p:pic>
    </p:spTree>
    <p:extLst>
      <p:ext uri="{BB962C8B-B14F-4D97-AF65-F5344CB8AC3E}">
        <p14:creationId xmlns:p14="http://schemas.microsoft.com/office/powerpoint/2010/main" val="4017905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Types of IP </a:t>
            </a:r>
            <a:r>
              <a:rPr lang="en-IN" b="1" dirty="0" smtClean="0"/>
              <a:t>Address</a:t>
            </a:r>
            <a:endParaRPr lang="en-IN" b="1" dirty="0"/>
          </a:p>
        </p:txBody>
      </p:sp>
      <p:sp>
        <p:nvSpPr>
          <p:cNvPr id="3" name="Content Placeholder 2"/>
          <p:cNvSpPr>
            <a:spLocks noGrp="1"/>
          </p:cNvSpPr>
          <p:nvPr>
            <p:ph idx="1"/>
          </p:nvPr>
        </p:nvSpPr>
        <p:spPr>
          <a:xfrm>
            <a:off x="800100" y="1625600"/>
            <a:ext cx="9249753" cy="4622799"/>
          </a:xfrm>
        </p:spPr>
        <p:txBody>
          <a:bodyPr/>
          <a:lstStyle/>
          <a:p>
            <a:r>
              <a:rPr lang="en-IN" b="1" dirty="0"/>
              <a:t>Private IP Address: </a:t>
            </a:r>
            <a:r>
              <a:rPr lang="en-IN" dirty="0"/>
              <a:t>A </a:t>
            </a:r>
            <a:r>
              <a:rPr lang="en-IN" i="1" dirty="0"/>
              <a:t>private IP address </a:t>
            </a:r>
            <a:r>
              <a:rPr lang="en-IN" dirty="0"/>
              <a:t>is the one that is assigned to a computer on </a:t>
            </a:r>
            <a:r>
              <a:rPr lang="en-IN" dirty="0" smtClean="0"/>
              <a:t>the Local </a:t>
            </a:r>
            <a:r>
              <a:rPr lang="en-IN" dirty="0"/>
              <a:t>Area Network (LAN</a:t>
            </a:r>
            <a:r>
              <a:rPr lang="en-IN" dirty="0" smtClean="0"/>
              <a:t>).</a:t>
            </a:r>
          </a:p>
          <a:p>
            <a:pPr lvl="1">
              <a:buFont typeface="Wingdings" panose="05000000000000000000" pitchFamily="2" charset="2"/>
              <a:buChar char="v"/>
            </a:pPr>
            <a:r>
              <a:rPr lang="en-IN" b="1" dirty="0" smtClean="0"/>
              <a:t>Example : </a:t>
            </a:r>
            <a:r>
              <a:rPr lang="en-IN" b="1" dirty="0" smtClean="0">
                <a:solidFill>
                  <a:srgbClr val="C00000"/>
                </a:solidFill>
              </a:rPr>
              <a:t>192.168.0.2</a:t>
            </a:r>
          </a:p>
          <a:p>
            <a:r>
              <a:rPr lang="en-IN" b="1" dirty="0"/>
              <a:t>Public IP Address: </a:t>
            </a:r>
            <a:r>
              <a:rPr lang="en-IN" dirty="0"/>
              <a:t>A </a:t>
            </a:r>
            <a:r>
              <a:rPr lang="en-IN" i="1" dirty="0"/>
              <a:t>public IP address </a:t>
            </a:r>
            <a:r>
              <a:rPr lang="en-IN" dirty="0"/>
              <a:t>is the one that is assigned to a </a:t>
            </a:r>
            <a:r>
              <a:rPr lang="en-IN" dirty="0" smtClean="0"/>
              <a:t>computer connected </a:t>
            </a:r>
            <a:r>
              <a:rPr lang="en-IN" dirty="0"/>
              <a:t>to the Internet</a:t>
            </a:r>
            <a:r>
              <a:rPr lang="en-IN" dirty="0" smtClean="0"/>
              <a:t>.</a:t>
            </a:r>
          </a:p>
          <a:p>
            <a:pPr lvl="1">
              <a:buFont typeface="Wingdings" panose="05000000000000000000" pitchFamily="2" charset="2"/>
              <a:buChar char="v"/>
            </a:pPr>
            <a:r>
              <a:rPr lang="en-IN" b="1" dirty="0" smtClean="0"/>
              <a:t>Example : </a:t>
            </a:r>
            <a:r>
              <a:rPr lang="en-IN" b="1" dirty="0" smtClean="0">
                <a:solidFill>
                  <a:srgbClr val="C00000"/>
                </a:solidFill>
              </a:rPr>
              <a:t>59.93.115.125</a:t>
            </a:r>
          </a:p>
        </p:txBody>
      </p:sp>
      <p:pic>
        <p:nvPicPr>
          <p:cNvPr id="5" name="Picture 4"/>
          <p:cNvPicPr>
            <a:picLocks noChangeAspect="1"/>
          </p:cNvPicPr>
          <p:nvPr/>
        </p:nvPicPr>
        <p:blipFill>
          <a:blip r:embed="rId2"/>
          <a:stretch>
            <a:fillRect/>
          </a:stretch>
        </p:blipFill>
        <p:spPr>
          <a:xfrm>
            <a:off x="2590800" y="3936999"/>
            <a:ext cx="4902200" cy="206691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IPv</a:t>
            </a:r>
            <a:r>
              <a:rPr lang="en-IN" dirty="0"/>
              <a:t>6</a:t>
            </a:r>
          </a:p>
        </p:txBody>
      </p:sp>
      <p:sp>
        <p:nvSpPr>
          <p:cNvPr id="3" name="Content Placeholder 2"/>
          <p:cNvSpPr>
            <a:spLocks noGrp="1"/>
          </p:cNvSpPr>
          <p:nvPr>
            <p:ph idx="1"/>
          </p:nvPr>
        </p:nvSpPr>
        <p:spPr>
          <a:xfrm>
            <a:off x="1103312" y="1574800"/>
            <a:ext cx="8946541" cy="4673599"/>
          </a:xfrm>
        </p:spPr>
        <p:txBody>
          <a:bodyPr/>
          <a:lstStyle/>
          <a:p>
            <a:r>
              <a:rPr lang="en-IN" dirty="0"/>
              <a:t>An IPv6 address is a 128-bit </a:t>
            </a:r>
            <a:r>
              <a:rPr lang="en-IN" u="sng" dirty="0">
                <a:hlinkClick r:id="rId2"/>
              </a:rPr>
              <a:t>alphanumeric</a:t>
            </a:r>
            <a:r>
              <a:rPr lang="en-IN" dirty="0"/>
              <a:t> string that identifies an endpoint device in the Internet Protocol Version 6 (</a:t>
            </a:r>
            <a:r>
              <a:rPr lang="en-IN" u="sng" dirty="0">
                <a:hlinkClick r:id="rId3"/>
              </a:rPr>
              <a:t>IPv6</a:t>
            </a:r>
            <a:r>
              <a:rPr lang="en-IN" dirty="0"/>
              <a:t>) addressing scheme</a:t>
            </a:r>
            <a:r>
              <a:rPr lang="en-IN" dirty="0" smtClean="0"/>
              <a:t>.</a:t>
            </a:r>
          </a:p>
          <a:p>
            <a:r>
              <a:rPr lang="en-IN" dirty="0"/>
              <a:t>IPv6 address is 128 bits long and is arranged in eight </a:t>
            </a:r>
            <a:r>
              <a:rPr lang="en-IN" dirty="0" smtClean="0"/>
              <a:t>groups</a:t>
            </a:r>
          </a:p>
          <a:p>
            <a:pPr lvl="1"/>
            <a:r>
              <a:rPr lang="en-IN" b="1" dirty="0" smtClean="0">
                <a:solidFill>
                  <a:srgbClr val="FF0000"/>
                </a:solidFill>
              </a:rPr>
              <a:t>Example : </a:t>
            </a:r>
            <a:r>
              <a:rPr lang="en-IN" dirty="0"/>
              <a:t>FE80:CD00:0000:0CDE:1257:0000:211E:729C</a:t>
            </a:r>
          </a:p>
        </p:txBody>
      </p:sp>
      <p:pic>
        <p:nvPicPr>
          <p:cNvPr id="6" name="Picture 5"/>
          <p:cNvPicPr>
            <a:picLocks noChangeAspect="1"/>
          </p:cNvPicPr>
          <p:nvPr/>
        </p:nvPicPr>
        <p:blipFill>
          <a:blip r:embed="rId4"/>
          <a:stretch>
            <a:fillRect/>
          </a:stretch>
        </p:blipFill>
        <p:spPr>
          <a:xfrm>
            <a:off x="2086159" y="3887133"/>
            <a:ext cx="6524625" cy="22288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NETWORK PORT</a:t>
            </a:r>
            <a:endParaRPr lang="en-IN" dirty="0"/>
          </a:p>
        </p:txBody>
      </p:sp>
      <p:sp>
        <p:nvSpPr>
          <p:cNvPr id="3" name="Content Placeholder 2"/>
          <p:cNvSpPr>
            <a:spLocks noGrp="1"/>
          </p:cNvSpPr>
          <p:nvPr>
            <p:ph idx="1"/>
          </p:nvPr>
        </p:nvSpPr>
        <p:spPr>
          <a:xfrm>
            <a:off x="1103312" y="1295400"/>
            <a:ext cx="9894888" cy="4952999"/>
          </a:xfrm>
        </p:spPr>
        <p:txBody>
          <a:bodyPr/>
          <a:lstStyle/>
          <a:p>
            <a:r>
              <a:rPr lang="en-IN" dirty="0"/>
              <a:t>A computer may be running several services on it like HTTP (web server), SMTP, </a:t>
            </a:r>
            <a:r>
              <a:rPr lang="en-IN" dirty="0" smtClean="0"/>
              <a:t>FTP and </a:t>
            </a:r>
            <a:r>
              <a:rPr lang="en-IN" dirty="0"/>
              <a:t>so </a:t>
            </a:r>
            <a:r>
              <a:rPr lang="en-IN" dirty="0" smtClean="0"/>
              <a:t>on</a:t>
            </a:r>
          </a:p>
          <a:p>
            <a:r>
              <a:rPr lang="en-IN" dirty="0"/>
              <a:t>Each of these services are uniquely identified by a number called </a:t>
            </a:r>
            <a:r>
              <a:rPr lang="en-IN" i="1" dirty="0"/>
              <a:t>network </a:t>
            </a:r>
            <a:r>
              <a:rPr lang="en-IN" i="1" dirty="0" smtClean="0"/>
              <a:t>port</a:t>
            </a:r>
          </a:p>
          <a:p>
            <a:r>
              <a:rPr lang="en-IN" dirty="0"/>
              <a:t>The range for port numbers is </a:t>
            </a:r>
            <a:r>
              <a:rPr lang="en-IN" b="1" dirty="0">
                <a:solidFill>
                  <a:srgbClr val="FF0000"/>
                </a:solidFill>
              </a:rPr>
              <a:t>0 – 65535</a:t>
            </a:r>
            <a:r>
              <a:rPr lang="en-IN" dirty="0"/>
              <a:t>, for both TCP and </a:t>
            </a:r>
            <a:r>
              <a:rPr lang="en-IN" dirty="0" smtClean="0"/>
              <a:t>UDP</a:t>
            </a:r>
          </a:p>
          <a:p>
            <a:endParaRPr lang="en-IN" dirty="0"/>
          </a:p>
          <a:p>
            <a:pPr lvl="1">
              <a:buFont typeface="Wingdings" panose="05000000000000000000" pitchFamily="2" charset="2"/>
              <a:buChar char="v"/>
            </a:pPr>
            <a:r>
              <a:rPr lang="en-IN" b="1" dirty="0" smtClean="0">
                <a:solidFill>
                  <a:srgbClr val="FF0000"/>
                </a:solidFill>
              </a:rPr>
              <a:t>Example : </a:t>
            </a:r>
            <a:r>
              <a:rPr lang="en-IN" dirty="0" smtClean="0"/>
              <a:t>192.168.60.125:443</a:t>
            </a:r>
          </a:p>
          <a:p>
            <a:r>
              <a:rPr lang="en-IN" dirty="0"/>
              <a:t>The first </a:t>
            </a:r>
            <a:r>
              <a:rPr lang="en-IN" b="1" dirty="0">
                <a:solidFill>
                  <a:srgbClr val="FF0000"/>
                </a:solidFill>
              </a:rPr>
              <a:t>1024 ports (0-1023) </a:t>
            </a:r>
            <a:r>
              <a:rPr lang="en-IN" dirty="0"/>
              <a:t>have been reserved for widely-used </a:t>
            </a:r>
            <a:r>
              <a:rPr lang="en-IN" dirty="0" smtClean="0"/>
              <a:t>services, and </a:t>
            </a:r>
            <a:r>
              <a:rPr lang="en-IN" dirty="0"/>
              <a:t>are recognized as well-known</a:t>
            </a:r>
            <a:r>
              <a:rPr lang="en-IN" b="1" dirty="0"/>
              <a:t> </a:t>
            </a:r>
            <a:r>
              <a:rPr lang="en-IN" dirty="0"/>
              <a:t>ports</a:t>
            </a:r>
            <a:endParaRPr lang="en-IN" dirty="0"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Protocols/Services </a:t>
            </a:r>
            <a:endParaRPr lang="en-IN" dirty="0"/>
          </a:p>
        </p:txBody>
      </p:sp>
      <p:sp>
        <p:nvSpPr>
          <p:cNvPr id="3" name="Content Placeholder 2"/>
          <p:cNvSpPr>
            <a:spLocks noGrp="1"/>
          </p:cNvSpPr>
          <p:nvPr>
            <p:ph idx="1"/>
          </p:nvPr>
        </p:nvSpPr>
        <p:spPr>
          <a:xfrm>
            <a:off x="762000" y="1689100"/>
            <a:ext cx="9287853" cy="4559299"/>
          </a:xfrm>
        </p:spPr>
        <p:txBody>
          <a:bodyPr/>
          <a:lstStyle/>
          <a:p>
            <a:r>
              <a:rPr lang="en-IN" b="1" dirty="0"/>
              <a:t>Hyper Text Transfer Protocol (HTTP</a:t>
            </a:r>
            <a:r>
              <a:rPr lang="en-IN" b="1" dirty="0" smtClean="0"/>
              <a:t>)</a:t>
            </a:r>
          </a:p>
          <a:p>
            <a:pPr lvl="1"/>
            <a:r>
              <a:rPr lang="en-IN" b="1" dirty="0">
                <a:solidFill>
                  <a:srgbClr val="FF0000"/>
                </a:solidFill>
              </a:rPr>
              <a:t>Example: </a:t>
            </a:r>
            <a:r>
              <a:rPr lang="en-IN" b="1" dirty="0">
                <a:solidFill>
                  <a:srgbClr val="FF0000"/>
                </a:solidFill>
                <a:hlinkClick r:id="rId2"/>
              </a:rPr>
              <a:t>http://</a:t>
            </a:r>
            <a:r>
              <a:rPr lang="en-IN" b="1" dirty="0" smtClean="0">
                <a:solidFill>
                  <a:srgbClr val="FF0000"/>
                </a:solidFill>
                <a:hlinkClick r:id="rId2"/>
              </a:rPr>
              <a:t>www.example.com</a:t>
            </a:r>
            <a:endParaRPr lang="en-IN" b="1" dirty="0" smtClean="0">
              <a:solidFill>
                <a:srgbClr val="FF0000"/>
              </a:solidFill>
            </a:endParaRPr>
          </a:p>
          <a:p>
            <a:r>
              <a:rPr lang="en-IN" b="1" dirty="0"/>
              <a:t>File Transfer Protocol (FTP</a:t>
            </a:r>
            <a:r>
              <a:rPr lang="en-IN" b="1" dirty="0" smtClean="0"/>
              <a:t>)</a:t>
            </a:r>
          </a:p>
          <a:p>
            <a:pPr lvl="1"/>
            <a:r>
              <a:rPr lang="en-IN" b="1" dirty="0">
                <a:solidFill>
                  <a:srgbClr val="FF0000"/>
                </a:solidFill>
              </a:rPr>
              <a:t>Example</a:t>
            </a:r>
            <a:r>
              <a:rPr lang="en-IN" b="1" dirty="0" smtClean="0"/>
              <a:t>: </a:t>
            </a:r>
            <a:r>
              <a:rPr lang="en-IN" b="1" dirty="0" smtClean="0">
                <a:hlinkClick r:id="rId3"/>
              </a:rPr>
              <a:t>ftp</a:t>
            </a:r>
            <a:r>
              <a:rPr lang="en-IN" b="1" dirty="0">
                <a:hlinkClick r:id="rId3"/>
              </a:rPr>
              <a:t>://</a:t>
            </a:r>
            <a:r>
              <a:rPr lang="en-IN" b="1" dirty="0" smtClean="0">
                <a:hlinkClick r:id="rId3"/>
              </a:rPr>
              <a:t>www.example.com</a:t>
            </a:r>
            <a:endParaRPr lang="en-IN" b="1" dirty="0" smtClean="0"/>
          </a:p>
          <a:p>
            <a:r>
              <a:rPr lang="en-IN" b="1" dirty="0"/>
              <a:t>Simple Main Transfer Protocol (SMTP</a:t>
            </a:r>
            <a:r>
              <a:rPr lang="en-IN" b="1" dirty="0" smtClean="0"/>
              <a:t>)</a:t>
            </a:r>
          </a:p>
          <a:p>
            <a:pPr lvl="1"/>
            <a:r>
              <a:rPr lang="en-IN" dirty="0"/>
              <a:t>The </a:t>
            </a:r>
            <a:r>
              <a:rPr lang="en-IN" i="1" dirty="0"/>
              <a:t>Simple Mail Transfer Protocol </a:t>
            </a:r>
            <a:r>
              <a:rPr lang="en-IN" dirty="0"/>
              <a:t>provides a standard for sending e-mails from </a:t>
            </a:r>
            <a:r>
              <a:rPr lang="en-IN" dirty="0" smtClean="0"/>
              <a:t>one server </a:t>
            </a:r>
            <a:r>
              <a:rPr lang="en-IN" dirty="0"/>
              <a:t>to another</a:t>
            </a:r>
            <a:r>
              <a:rPr lang="en-IN" dirty="0" smtClean="0"/>
              <a:t>.</a:t>
            </a:r>
          </a:p>
          <a:p>
            <a:r>
              <a:rPr lang="en-IN" b="1" dirty="0" smtClean="0"/>
              <a:t>Telnet : </a:t>
            </a:r>
            <a:r>
              <a:rPr lang="en-IN" dirty="0" smtClean="0"/>
              <a:t>is </a:t>
            </a:r>
            <a:r>
              <a:rPr lang="en-IN" dirty="0"/>
              <a:t>a network protocol that allows you to connect to remote hosts on the Internet </a:t>
            </a:r>
            <a:r>
              <a:rPr lang="en-IN" dirty="0" smtClean="0"/>
              <a:t>or on </a:t>
            </a:r>
            <a:r>
              <a:rPr lang="en-IN" dirty="0"/>
              <a:t>a local network</a:t>
            </a:r>
            <a:r>
              <a:rPr lang="en-IN" dirty="0" smtClean="0"/>
              <a:t>.</a:t>
            </a:r>
            <a:endParaRPr lang="en-IN" dirty="0"/>
          </a:p>
          <a:p>
            <a:pPr lvl="1"/>
            <a:r>
              <a:rPr lang="en-IN" b="1" dirty="0" smtClean="0">
                <a:solidFill>
                  <a:srgbClr val="FF0000"/>
                </a:solidFill>
              </a:rPr>
              <a:t>Example </a:t>
            </a:r>
            <a:r>
              <a:rPr lang="en-IN" b="1" dirty="0" smtClean="0"/>
              <a:t>:</a:t>
            </a:r>
            <a:r>
              <a:rPr lang="en-IN" b="1" dirty="0"/>
              <a:t>telnet 127.0.0.1 </a:t>
            </a:r>
            <a:r>
              <a:rPr lang="en-IN" b="1" dirty="0" smtClean="0"/>
              <a:t>25</a:t>
            </a:r>
          </a:p>
          <a:p>
            <a:r>
              <a:rPr lang="en-IN" b="1" dirty="0"/>
              <a:t>SSH (Secure Shell)</a:t>
            </a:r>
            <a:endParaRPr lang="en-IN" dirty="0">
              <a:solidFill>
                <a:srgbClr val="FF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265791"/>
            <a:ext cx="9404723" cy="1400530"/>
          </a:xfrm>
        </p:spPr>
        <p:txBody>
          <a:bodyPr/>
          <a:lstStyle/>
          <a:p>
            <a:r>
              <a:rPr lang="en-IN" dirty="0" smtClean="0"/>
              <a:t>Well Known Port Numbers </a:t>
            </a:r>
            <a:endParaRPr lang="en-IN" dirty="0"/>
          </a:p>
        </p:txBody>
      </p:sp>
      <p:pic>
        <p:nvPicPr>
          <p:cNvPr id="4" name="Picture 3"/>
          <p:cNvPicPr>
            <a:picLocks noChangeAspect="1"/>
          </p:cNvPicPr>
          <p:nvPr/>
        </p:nvPicPr>
        <p:blipFill>
          <a:blip r:embed="rId2"/>
          <a:stretch>
            <a:fillRect/>
          </a:stretch>
        </p:blipFill>
        <p:spPr>
          <a:xfrm>
            <a:off x="1215528" y="1279723"/>
            <a:ext cx="9195412" cy="5323659"/>
          </a:xfrm>
          <a:prstGeom prst="rect">
            <a:avLst/>
          </a:prstGeom>
        </p:spPr>
      </p:pic>
      <p:sp>
        <p:nvSpPr>
          <p:cNvPr id="3" name="Content Placeholder 2"/>
          <p:cNvSpPr>
            <a:spLocks noGrp="1"/>
          </p:cNvSpPr>
          <p:nvPr>
            <p:ph idx="1"/>
          </p:nvPr>
        </p:nvSpPr>
        <p:spPr/>
        <p:txBody>
          <a:bodyPr/>
          <a:lstStyle/>
          <a:p>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1103312" y="452718"/>
            <a:ext cx="8931753" cy="5935871"/>
          </a:xfrm>
          <a:prstGeom prst="rect">
            <a:avLst/>
          </a:prstGeom>
        </p:spPr>
      </p:pic>
    </p:spTree>
    <p:extLst>
      <p:ext uri="{BB962C8B-B14F-4D97-AF65-F5344CB8AC3E}">
        <p14:creationId xmlns:p14="http://schemas.microsoft.com/office/powerpoint/2010/main" val="3907519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646111" y="1152983"/>
            <a:ext cx="10212675" cy="5382174"/>
          </a:xfrm>
          <a:prstGeom prst="rect">
            <a:avLst/>
          </a:prstGeom>
        </p:spPr>
      </p:pic>
    </p:spTree>
    <p:extLst>
      <p:ext uri="{BB962C8B-B14F-4D97-AF65-F5344CB8AC3E}">
        <p14:creationId xmlns:p14="http://schemas.microsoft.com/office/powerpoint/2010/main" val="3797723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1756" y="2715905"/>
            <a:ext cx="7410734" cy="723331"/>
          </a:xfrm>
        </p:spPr>
        <p:txBody>
          <a:bodyPr>
            <a:noAutofit/>
          </a:bodyPr>
          <a:lstStyle/>
          <a:p>
            <a:pPr marL="0" indent="0">
              <a:buNone/>
            </a:pPr>
            <a:r>
              <a:rPr lang="en-IN" sz="4400" b="1" dirty="0">
                <a:solidFill>
                  <a:srgbClr val="FF0000"/>
                </a:solidFill>
                <a:latin typeface="Calibri" panose="020F0502020204030204" pitchFamily="34" charset="0"/>
                <a:cs typeface="Calibri" panose="020F0502020204030204" pitchFamily="34" charset="0"/>
              </a:rPr>
              <a:t>Introduction to Ethical Hacking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23532" y="561900"/>
            <a:ext cx="9404723" cy="912058"/>
          </a:xfrm>
        </p:spPr>
        <p:txBody>
          <a:bodyPr/>
          <a:lstStyle/>
          <a:p>
            <a:pPr algn="ctr"/>
            <a:r>
              <a:rPr lang="en-IN" sz="4400" dirty="0" smtClean="0">
                <a:latin typeface="Times New Roman" panose="02020603050405020304" pitchFamily="18" charset="0"/>
                <a:cs typeface="Times New Roman" panose="02020603050405020304" pitchFamily="18" charset="0"/>
              </a:rPr>
              <a:t>Cyber Security </a:t>
            </a:r>
            <a:endParaRPr lang="en-IN" sz="44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1187355" y="1665027"/>
            <a:ext cx="9149101" cy="4774441"/>
          </a:xfrm>
        </p:spPr>
        <p:txBody>
          <a:bodyPr>
            <a:normAutofit/>
          </a:bodyPr>
          <a:lstStyle/>
          <a:p>
            <a:r>
              <a:rPr lang="en-IN" sz="2400" dirty="0">
                <a:latin typeface="Times New Roman" panose="02020603050405020304" pitchFamily="18" charset="0"/>
                <a:cs typeface="Times New Roman" panose="02020603050405020304" pitchFamily="18" charset="0"/>
              </a:rPr>
              <a:t>The methods and processes to protect information and information systems </a:t>
            </a:r>
            <a:r>
              <a:rPr lang="en-IN" sz="2400" dirty="0" smtClean="0">
                <a:latin typeface="Times New Roman" panose="02020603050405020304" pitchFamily="18" charset="0"/>
                <a:cs typeface="Times New Roman" panose="02020603050405020304" pitchFamily="18" charset="0"/>
              </a:rPr>
              <a:t>from </a:t>
            </a:r>
            <a:r>
              <a:rPr lang="en-IN" sz="2400" b="1" dirty="0" smtClean="0">
                <a:solidFill>
                  <a:srgbClr val="FF0000"/>
                </a:solidFill>
                <a:latin typeface="Times New Roman" panose="02020603050405020304" pitchFamily="18" charset="0"/>
                <a:cs typeface="Times New Roman" panose="02020603050405020304" pitchFamily="18" charset="0"/>
              </a:rPr>
              <a:t>unauthorized access</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 disclosure of information, usage or </a:t>
            </a:r>
            <a:r>
              <a:rPr lang="en-IN" sz="2400" dirty="0" smtClean="0">
                <a:latin typeface="Times New Roman" panose="02020603050405020304" pitchFamily="18" charset="0"/>
                <a:cs typeface="Times New Roman" panose="02020603050405020304" pitchFamily="18" charset="0"/>
              </a:rPr>
              <a:t>modification.</a:t>
            </a:r>
          </a:p>
          <a:p>
            <a:r>
              <a:rPr lang="en-IN" sz="2400" dirty="0" smtClean="0">
                <a:latin typeface="Times New Roman" panose="02020603050405020304" pitchFamily="18" charset="0"/>
                <a:cs typeface="Times New Roman" panose="02020603050405020304" pitchFamily="18" charset="0"/>
              </a:rPr>
              <a:t>Information security </a:t>
            </a:r>
            <a:r>
              <a:rPr lang="en-IN" sz="2400" dirty="0">
                <a:latin typeface="Times New Roman" panose="02020603050405020304" pitchFamily="18" charset="0"/>
                <a:cs typeface="Times New Roman" panose="02020603050405020304" pitchFamily="18" charset="0"/>
              </a:rPr>
              <a:t>ensures the </a:t>
            </a:r>
            <a:r>
              <a:rPr lang="en-IN" sz="2400" b="1" dirty="0">
                <a:solidFill>
                  <a:srgbClr val="FF0000"/>
                </a:solidFill>
                <a:latin typeface="Times New Roman" panose="02020603050405020304" pitchFamily="18" charset="0"/>
                <a:cs typeface="Times New Roman" panose="02020603050405020304" pitchFamily="18" charset="0"/>
              </a:rPr>
              <a:t>confidentiality, integrity, and availability</a:t>
            </a:r>
            <a:r>
              <a:rPr lang="en-IN" sz="2400" b="1" dirty="0" smtClean="0">
                <a:solidFill>
                  <a:srgbClr val="FF0000"/>
                </a:solidFill>
                <a:latin typeface="Times New Roman" panose="02020603050405020304" pitchFamily="18" charset="0"/>
                <a:cs typeface="Times New Roman" panose="02020603050405020304" pitchFamily="18" charset="0"/>
              </a:rPr>
              <a:t>.</a:t>
            </a: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security </a:t>
            </a:r>
            <a:r>
              <a:rPr lang="en-IN" sz="2400" dirty="0" smtClean="0">
                <a:latin typeface="Times New Roman" panose="02020603050405020304" pitchFamily="18" charset="0"/>
                <a:cs typeface="Times New Roman" panose="02020603050405020304" pitchFamily="18" charset="0"/>
              </a:rPr>
              <a:t>policies</a:t>
            </a:r>
            <a:endParaRPr lang="en-IN" sz="2400" b="1" dirty="0">
              <a:solidFill>
                <a:srgbClr val="FF000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computer security, hacking simply refers to the act of exploiting </a:t>
            </a:r>
            <a:r>
              <a:rPr lang="en-IN" sz="2400" dirty="0" smtClean="0">
                <a:latin typeface="Times New Roman" panose="02020603050405020304" pitchFamily="18" charset="0"/>
                <a:cs typeface="Times New Roman" panose="02020603050405020304" pitchFamily="18" charset="0"/>
              </a:rPr>
              <a:t>the weakness </a:t>
            </a:r>
            <a:r>
              <a:rPr lang="en-IN" sz="2400" dirty="0">
                <a:latin typeface="Times New Roman" panose="02020603050405020304" pitchFamily="18" charset="0"/>
                <a:cs typeface="Times New Roman" panose="02020603050405020304" pitchFamily="18" charset="0"/>
              </a:rPr>
              <a:t>that exists in a computer system or a computer network</a:t>
            </a:r>
            <a:endParaRPr lang="en-I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dirty="0" smtClean="0">
                <a:latin typeface="Times New Roman" panose="02020603050405020304" pitchFamily="18" charset="0"/>
                <a:cs typeface="Times New Roman" panose="02020603050405020304" pitchFamily="18" charset="0"/>
              </a:rPr>
              <a:t>Types of Hackers </a:t>
            </a:r>
            <a:endParaRPr lang="en-IN"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91703" y="1204727"/>
            <a:ext cx="9657721" cy="5456829"/>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7467"/>
          </a:xfrm>
        </p:spPr>
        <p:txBody>
          <a:bodyPr/>
          <a:lstStyle/>
          <a:p>
            <a:pPr algn="ctr"/>
            <a:r>
              <a:rPr lang="en-IN" b="1" dirty="0"/>
              <a:t>Essential Terminology</a:t>
            </a:r>
            <a:endParaRPr lang="en-IN" dirty="0"/>
          </a:p>
        </p:txBody>
      </p:sp>
      <p:sp>
        <p:nvSpPr>
          <p:cNvPr id="3" name="Content Placeholder 2"/>
          <p:cNvSpPr>
            <a:spLocks noGrp="1"/>
          </p:cNvSpPr>
          <p:nvPr>
            <p:ph idx="1"/>
          </p:nvPr>
        </p:nvSpPr>
        <p:spPr>
          <a:xfrm>
            <a:off x="955344" y="1501254"/>
            <a:ext cx="9094510" cy="4747145"/>
          </a:xfrm>
        </p:spPr>
        <p:txBody>
          <a:bodyPr>
            <a:normAutofit/>
          </a:bodyPr>
          <a:lstStyle/>
          <a:p>
            <a:r>
              <a:rPr lang="en-IN" b="1" dirty="0">
                <a:latin typeface="Times New Roman" panose="02020603050405020304" pitchFamily="18" charset="0"/>
                <a:cs typeface="Times New Roman" panose="02020603050405020304" pitchFamily="18" charset="0"/>
              </a:rPr>
              <a:t>Zero-Day </a:t>
            </a:r>
            <a:r>
              <a:rPr lang="en-IN" b="1" dirty="0" smtClean="0">
                <a:latin typeface="Times New Roman" panose="02020603050405020304" pitchFamily="18" charset="0"/>
                <a:cs typeface="Times New Roman" panose="02020603050405020304" pitchFamily="18" charset="0"/>
              </a:rPr>
              <a:t>Attack</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T</a:t>
            </a:r>
            <a:r>
              <a:rPr lang="en-IN" sz="2000" dirty="0" smtClean="0">
                <a:latin typeface="Times New Roman" panose="02020603050405020304" pitchFamily="18" charset="0"/>
                <a:cs typeface="Times New Roman" panose="02020603050405020304" pitchFamily="18" charset="0"/>
              </a:rPr>
              <a:t>hreats </a:t>
            </a:r>
            <a:r>
              <a:rPr lang="en-IN" sz="2000" dirty="0">
                <a:latin typeface="Times New Roman" panose="02020603050405020304" pitchFamily="18" charset="0"/>
                <a:cs typeface="Times New Roman" panose="02020603050405020304" pitchFamily="18" charset="0"/>
              </a:rPr>
              <a:t>and vulnerabilities that can exploit the victim </a:t>
            </a:r>
            <a:r>
              <a:rPr lang="en-IN" sz="2000" dirty="0" smtClean="0">
                <a:latin typeface="Times New Roman" panose="02020603050405020304" pitchFamily="18" charset="0"/>
                <a:cs typeface="Times New Roman" panose="02020603050405020304" pitchFamily="18" charset="0"/>
              </a:rPr>
              <a:t>before the </a:t>
            </a:r>
            <a:r>
              <a:rPr lang="en-IN" sz="2000" dirty="0">
                <a:latin typeface="Times New Roman" panose="02020603050405020304" pitchFamily="18" charset="0"/>
                <a:cs typeface="Times New Roman" panose="02020603050405020304" pitchFamily="18" charset="0"/>
              </a:rPr>
              <a:t>developer identify or </a:t>
            </a:r>
            <a:r>
              <a:rPr lang="en-IN" sz="2000" dirty="0" smtClean="0">
                <a:latin typeface="Times New Roman" panose="02020603050405020304" pitchFamily="18" charset="0"/>
                <a:cs typeface="Times New Roman" panose="02020603050405020304" pitchFamily="18" charset="0"/>
              </a:rPr>
              <a:t>address</a:t>
            </a:r>
          </a:p>
          <a:p>
            <a:r>
              <a:rPr lang="en-IN" b="1" dirty="0" smtClean="0">
                <a:latin typeface="Times New Roman" panose="02020603050405020304" pitchFamily="18" charset="0"/>
                <a:cs typeface="Times New Roman" panose="02020603050405020304" pitchFamily="18" charset="0"/>
              </a:rPr>
              <a:t>Vulnerability</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W</a:t>
            </a:r>
            <a:r>
              <a:rPr lang="en-IN" sz="2000" dirty="0" smtClean="0">
                <a:latin typeface="Times New Roman" panose="02020603050405020304" pitchFamily="18" charset="0"/>
                <a:cs typeface="Times New Roman" panose="02020603050405020304" pitchFamily="18" charset="0"/>
              </a:rPr>
              <a:t>eak </a:t>
            </a:r>
            <a:r>
              <a:rPr lang="en-IN" sz="2000" dirty="0">
                <a:latin typeface="Times New Roman" panose="02020603050405020304" pitchFamily="18" charset="0"/>
                <a:cs typeface="Times New Roman" panose="02020603050405020304" pitchFamily="18" charset="0"/>
              </a:rPr>
              <a:t>point, </a:t>
            </a:r>
            <a:r>
              <a:rPr lang="en-IN" sz="2000" dirty="0" smtClean="0">
                <a:latin typeface="Times New Roman" panose="02020603050405020304" pitchFamily="18" charset="0"/>
                <a:cs typeface="Times New Roman" panose="02020603050405020304" pitchFamily="18" charset="0"/>
              </a:rPr>
              <a:t>loophole</a:t>
            </a:r>
          </a:p>
          <a:p>
            <a:r>
              <a:rPr lang="en-IN" b="1" dirty="0" smtClean="0">
                <a:latin typeface="Times New Roman" panose="02020603050405020304" pitchFamily="18" charset="0"/>
                <a:cs typeface="Times New Roman" panose="02020603050405020304" pitchFamily="18" charset="0"/>
              </a:rPr>
              <a:t>Daisy Chaining</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S</a:t>
            </a:r>
            <a:r>
              <a:rPr lang="en-IN" sz="2000" dirty="0" smtClean="0">
                <a:latin typeface="Times New Roman" panose="02020603050405020304" pitchFamily="18" charset="0"/>
                <a:cs typeface="Times New Roman" panose="02020603050405020304" pitchFamily="18" charset="0"/>
              </a:rPr>
              <a:t>equential </a:t>
            </a:r>
            <a:r>
              <a:rPr lang="en-IN" sz="2000" dirty="0">
                <a:latin typeface="Times New Roman" panose="02020603050405020304" pitchFamily="18" charset="0"/>
                <a:cs typeface="Times New Roman" panose="02020603050405020304" pitchFamily="18" charset="0"/>
              </a:rPr>
              <a:t>process of several hacking or attacking </a:t>
            </a:r>
            <a:r>
              <a:rPr lang="en-IN" sz="2000" dirty="0" smtClean="0">
                <a:latin typeface="Times New Roman" panose="02020603050405020304" pitchFamily="18" charset="0"/>
                <a:cs typeface="Times New Roman" panose="02020603050405020304" pitchFamily="18" charset="0"/>
              </a:rPr>
              <a:t>attempts</a:t>
            </a:r>
          </a:p>
          <a:p>
            <a:r>
              <a:rPr lang="en-IN" b="1" dirty="0" smtClean="0">
                <a:latin typeface="Times New Roman" panose="02020603050405020304" pitchFamily="18" charset="0"/>
                <a:cs typeface="Times New Roman" panose="02020603050405020304" pitchFamily="18" charset="0"/>
              </a:rPr>
              <a:t>Exploit</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B</a:t>
            </a:r>
            <a:r>
              <a:rPr lang="en-IN" sz="2000" dirty="0" smtClean="0">
                <a:latin typeface="Times New Roman" panose="02020603050405020304" pitchFamily="18" charset="0"/>
                <a:cs typeface="Times New Roman" panose="02020603050405020304" pitchFamily="18" charset="0"/>
              </a:rPr>
              <a:t>reach </a:t>
            </a:r>
            <a:r>
              <a:rPr lang="en-IN" sz="2000" dirty="0">
                <a:latin typeface="Times New Roman" panose="02020603050405020304" pitchFamily="18" charset="0"/>
                <a:cs typeface="Times New Roman" panose="02020603050405020304" pitchFamily="18" charset="0"/>
              </a:rPr>
              <a:t>of security of a system through Vulnerabilities, Zero-Day </a:t>
            </a:r>
            <a:r>
              <a:rPr lang="en-IN" sz="2000" dirty="0" smtClean="0">
                <a:latin typeface="Times New Roman" panose="02020603050405020304" pitchFamily="18" charset="0"/>
                <a:cs typeface="Times New Roman" panose="02020603050405020304" pitchFamily="18" charset="0"/>
              </a:rPr>
              <a:t>Attacks</a:t>
            </a:r>
          </a:p>
          <a:p>
            <a:r>
              <a:rPr lang="en-IN" b="1" dirty="0" smtClean="0">
                <a:latin typeface="Times New Roman" panose="02020603050405020304" pitchFamily="18" charset="0"/>
                <a:cs typeface="Times New Roman" panose="02020603050405020304" pitchFamily="18" charset="0"/>
              </a:rPr>
              <a:t>Payload</a:t>
            </a:r>
          </a:p>
          <a:p>
            <a:pPr lvl="1">
              <a:buFont typeface="Wingdings" panose="05000000000000000000" pitchFamily="2" charset="2"/>
              <a:buChar char="v"/>
            </a:pPr>
            <a:r>
              <a:rPr lang="en-IN" sz="2000" dirty="0" smtClean="0">
                <a:latin typeface="Times New Roman" panose="02020603050405020304" pitchFamily="18" charset="0"/>
                <a:cs typeface="Times New Roman" panose="02020603050405020304" pitchFamily="18" charset="0"/>
              </a:rPr>
              <a:t>Payload </a:t>
            </a:r>
            <a:r>
              <a:rPr lang="en-IN" sz="2000" dirty="0">
                <a:latin typeface="Times New Roman" panose="02020603050405020304" pitchFamily="18" charset="0"/>
                <a:cs typeface="Times New Roman" panose="02020603050405020304" pitchFamily="18" charset="0"/>
              </a:rPr>
              <a:t>is a section or part of a malicious and exploited code</a:t>
            </a:r>
          </a:p>
          <a:p>
            <a:pPr marL="457200" lvl="1" indent="0">
              <a:buNone/>
            </a:pPr>
            <a:endParaRPr lang="en-IN" b="1" i="1"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9886" y="671082"/>
            <a:ext cx="7592036" cy="912058"/>
          </a:xfrm>
        </p:spPr>
        <p:txBody>
          <a:bodyPr/>
          <a:lstStyle/>
          <a:p>
            <a:r>
              <a:rPr lang="en-IN" b="1" dirty="0">
                <a:latin typeface="Times New Roman" panose="02020603050405020304" pitchFamily="18" charset="0"/>
                <a:cs typeface="Times New Roman" panose="02020603050405020304" pitchFamily="18" charset="0"/>
              </a:rPr>
              <a:t>Elements of </a:t>
            </a:r>
            <a:r>
              <a:rPr lang="en-IN" b="1" dirty="0" smtClean="0">
                <a:latin typeface="Times New Roman" panose="02020603050405020304" pitchFamily="18" charset="0"/>
                <a:cs typeface="Times New Roman" panose="02020603050405020304" pitchFamily="18" charset="0"/>
              </a:rPr>
              <a:t>Cyber Security </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171224" y="1910687"/>
            <a:ext cx="9517746" cy="3742934"/>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607" y="1201003"/>
            <a:ext cx="10005966" cy="5347647"/>
          </a:xfrm>
        </p:spPr>
        <p:txBody>
          <a:bodyPr/>
          <a:lstStyle/>
          <a:p>
            <a:r>
              <a:rPr lang="en-IN" sz="2400" b="1" dirty="0" smtClean="0">
                <a:latin typeface="Times New Roman" panose="02020603050405020304" pitchFamily="18" charset="0"/>
                <a:cs typeface="Times New Roman" panose="02020603050405020304" pitchFamily="18" charset="0"/>
              </a:rPr>
              <a:t>Authenticity</a:t>
            </a:r>
            <a:endParaRPr lang="en-IN" sz="2400" b="1"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Authentication </a:t>
            </a:r>
            <a:r>
              <a:rPr lang="en-IN" dirty="0">
                <a:latin typeface="Times New Roman" panose="02020603050405020304" pitchFamily="18" charset="0"/>
                <a:cs typeface="Times New Roman" panose="02020603050405020304" pitchFamily="18" charset="0"/>
              </a:rPr>
              <a:t>is the process which identifies the user, or device to grant </a:t>
            </a:r>
            <a:r>
              <a:rPr lang="en-IN" dirty="0" smtClean="0">
                <a:latin typeface="Times New Roman" panose="02020603050405020304" pitchFamily="18" charset="0"/>
                <a:cs typeface="Times New Roman" panose="02020603050405020304" pitchFamily="18" charset="0"/>
              </a:rPr>
              <a:t>privileges, access </a:t>
            </a:r>
            <a:r>
              <a:rPr lang="en-IN" dirty="0">
                <a:latin typeface="Times New Roman" panose="02020603050405020304" pitchFamily="18" charset="0"/>
                <a:cs typeface="Times New Roman" panose="02020603050405020304" pitchFamily="18" charset="0"/>
              </a:rPr>
              <a:t>and certain rules and </a:t>
            </a:r>
            <a:r>
              <a:rPr lang="en-IN" dirty="0" smtClean="0">
                <a:latin typeface="Times New Roman" panose="02020603050405020304" pitchFamily="18" charset="0"/>
                <a:cs typeface="Times New Roman" panose="02020603050405020304" pitchFamily="18" charset="0"/>
              </a:rPr>
              <a:t>policies.	</a:t>
            </a:r>
          </a:p>
          <a:p>
            <a:pPr lvl="1">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valid user</a:t>
            </a:r>
          </a:p>
          <a:p>
            <a:r>
              <a:rPr lang="en-IN" sz="2400" b="1" dirty="0" smtClean="0">
                <a:latin typeface="Times New Roman" panose="02020603050405020304" pitchFamily="18" charset="0"/>
                <a:cs typeface="Times New Roman" panose="02020603050405020304" pitchFamily="18" charset="0"/>
              </a:rPr>
              <a:t>Non-Repudiation</a:t>
            </a:r>
          </a:p>
          <a:p>
            <a:pPr lvl="1">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T</a:t>
            </a:r>
            <a:r>
              <a:rPr lang="en-IN" sz="2000" dirty="0" smtClean="0">
                <a:latin typeface="Times New Roman" panose="02020603050405020304" pitchFamily="18" charset="0"/>
                <a:cs typeface="Times New Roman" panose="02020603050405020304" pitchFamily="18" charset="0"/>
              </a:rPr>
              <a:t>he </a:t>
            </a:r>
            <a:r>
              <a:rPr lang="en-IN" sz="2000" dirty="0">
                <a:latin typeface="Times New Roman" panose="02020603050405020304" pitchFamily="18" charset="0"/>
                <a:cs typeface="Times New Roman" panose="02020603050405020304" pitchFamily="18" charset="0"/>
              </a:rPr>
              <a:t>sender cannot deny from what he </a:t>
            </a:r>
            <a:r>
              <a:rPr lang="en-IN" sz="2000" dirty="0" smtClean="0">
                <a:latin typeface="Times New Roman" panose="02020603050405020304" pitchFamily="18" charset="0"/>
                <a:cs typeface="Times New Roman" panose="02020603050405020304" pitchFamily="18" charset="0"/>
              </a:rPr>
              <a:t>sent</a:t>
            </a:r>
          </a:p>
          <a:p>
            <a:pPr lvl="1">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T</a:t>
            </a:r>
            <a:r>
              <a:rPr lang="en-IN" sz="2000" dirty="0" smtClean="0">
                <a:latin typeface="Times New Roman" panose="02020603050405020304" pitchFamily="18" charset="0"/>
                <a:cs typeface="Times New Roman" panose="02020603050405020304" pitchFamily="18" charset="0"/>
              </a:rPr>
              <a:t>he </a:t>
            </a:r>
            <a:r>
              <a:rPr lang="en-IN" sz="2000" dirty="0">
                <a:latin typeface="Times New Roman" panose="02020603050405020304" pitchFamily="18" charset="0"/>
                <a:cs typeface="Times New Roman" panose="02020603050405020304" pitchFamily="18" charset="0"/>
              </a:rPr>
              <a:t>receiver cannot deny from receiving</a:t>
            </a:r>
          </a:p>
          <a:p>
            <a:pPr marL="0" indent="0">
              <a:buNone/>
            </a:pPr>
            <a:endParaRPr lang="en-IN" dirty="0" smtClean="0"/>
          </a:p>
        </p:txBody>
      </p:sp>
      <p:pic>
        <p:nvPicPr>
          <p:cNvPr id="4" name="Picture 3"/>
          <p:cNvPicPr>
            <a:picLocks noChangeAspect="1"/>
          </p:cNvPicPr>
          <p:nvPr/>
        </p:nvPicPr>
        <p:blipFill>
          <a:blip r:embed="rId2"/>
          <a:stretch>
            <a:fillRect/>
          </a:stretch>
        </p:blipFill>
        <p:spPr>
          <a:xfrm>
            <a:off x="6954245" y="2432783"/>
            <a:ext cx="3524250" cy="324802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48809" y="1145425"/>
            <a:ext cx="7342495" cy="707886"/>
          </a:xfrm>
          <a:prstGeom prst="rect">
            <a:avLst/>
          </a:prstGeom>
        </p:spPr>
        <p:txBody>
          <a:bodyPr wrap="square">
            <a:spAutoFit/>
          </a:bodyPr>
          <a:lstStyle/>
          <a:p>
            <a:r>
              <a:rPr lang="en-IN" sz="4000" b="1" dirty="0" smtClean="0">
                <a:latin typeface="Times New Roman" panose="02020603050405020304" pitchFamily="18" charset="0"/>
                <a:cs typeface="Times New Roman" panose="02020603050405020304" pitchFamily="18" charset="0"/>
              </a:rPr>
              <a:t>Cyber Security </a:t>
            </a:r>
            <a:r>
              <a:rPr lang="en-IN" sz="4000" b="1" dirty="0">
                <a:latin typeface="Times New Roman" panose="02020603050405020304" pitchFamily="18" charset="0"/>
                <a:cs typeface="Times New Roman" panose="02020603050405020304" pitchFamily="18" charset="0"/>
              </a:rPr>
              <a:t>Attack Vectors</a:t>
            </a:r>
            <a:endParaRPr lang="en-IN" sz="4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699821" y="2659827"/>
            <a:ext cx="5448300" cy="319087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7104" y="1091821"/>
            <a:ext cx="9503943" cy="4979157"/>
          </a:xfrm>
        </p:spPr>
        <p:txBody>
          <a:bodyPr>
            <a:normAutofit/>
          </a:bodyPr>
          <a:lstStyle/>
          <a:p>
            <a:r>
              <a:rPr lang="en-IN" sz="2400" b="1" dirty="0" smtClean="0">
                <a:latin typeface="Times New Roman" panose="02020603050405020304" pitchFamily="18" charset="0"/>
                <a:cs typeface="Times New Roman" panose="02020603050405020304" pitchFamily="18" charset="0"/>
              </a:rPr>
              <a:t>Viruses</a:t>
            </a:r>
          </a:p>
          <a:p>
            <a:pPr lvl="1">
              <a:buFont typeface="Wingdings" panose="05000000000000000000" pitchFamily="2" charset="2"/>
              <a:buChar char="v"/>
            </a:pPr>
            <a:r>
              <a:rPr lang="en-IN" sz="2000" dirty="0" smtClean="0">
                <a:latin typeface="Times New Roman" panose="02020603050405020304" pitchFamily="18" charset="0"/>
                <a:cs typeface="Times New Roman" panose="02020603050405020304" pitchFamily="18" charset="0"/>
              </a:rPr>
              <a:t>“Virus</a:t>
            </a:r>
            <a:r>
              <a:rPr lang="en-IN" sz="2000" dirty="0">
                <a:latin typeface="Times New Roman" panose="02020603050405020304" pitchFamily="18" charset="0"/>
                <a:cs typeface="Times New Roman" panose="02020603050405020304" pitchFamily="18" charset="0"/>
              </a:rPr>
              <a:t>" in Network and Information security describes malicious </a:t>
            </a:r>
            <a:r>
              <a:rPr lang="en-IN" sz="2000" dirty="0" smtClean="0">
                <a:latin typeface="Times New Roman" panose="02020603050405020304" pitchFamily="18" charset="0"/>
                <a:cs typeface="Times New Roman" panose="02020603050405020304" pitchFamily="18" charset="0"/>
              </a:rPr>
              <a:t>software</a:t>
            </a:r>
            <a:endParaRPr lang="en-IN" sz="20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000" dirty="0" smtClean="0">
                <a:latin typeface="Times New Roman" panose="02020603050405020304" pitchFamily="18" charset="0"/>
                <a:cs typeface="Times New Roman" panose="02020603050405020304" pitchFamily="18" charset="0"/>
              </a:rPr>
              <a:t>They </a:t>
            </a:r>
            <a:r>
              <a:rPr lang="en-IN" sz="2000" dirty="0">
                <a:latin typeface="Times New Roman" panose="02020603050405020304" pitchFamily="18" charset="0"/>
                <a:cs typeface="Times New Roman" panose="02020603050405020304" pitchFamily="18" charset="0"/>
              </a:rPr>
              <a:t>spread, replicate themselves, and attach themselves </a:t>
            </a:r>
            <a:r>
              <a:rPr lang="en-IN" sz="2000" dirty="0" smtClean="0">
                <a:latin typeface="Times New Roman" panose="02020603050405020304" pitchFamily="18" charset="0"/>
                <a:cs typeface="Times New Roman" panose="02020603050405020304" pitchFamily="18" charset="0"/>
              </a:rPr>
              <a:t>to other files</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user </a:t>
            </a:r>
            <a:r>
              <a:rPr lang="en-IN" sz="2000" dirty="0" smtClean="0">
                <a:latin typeface="Times New Roman" panose="02020603050405020304" pitchFamily="18" charset="0"/>
                <a:cs typeface="Times New Roman" panose="02020603050405020304" pitchFamily="18" charset="0"/>
              </a:rPr>
              <a:t>interaction required </a:t>
            </a:r>
          </a:p>
          <a:p>
            <a:r>
              <a:rPr lang="en-IN" sz="2400" b="1" dirty="0" smtClean="0">
                <a:latin typeface="Times New Roman" panose="02020603050405020304" pitchFamily="18" charset="0"/>
                <a:cs typeface="Times New Roman" panose="02020603050405020304" pitchFamily="18" charset="0"/>
              </a:rPr>
              <a:t>Worms</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Worms are capable of replicating </a:t>
            </a:r>
            <a:r>
              <a:rPr lang="en-IN" sz="2000" dirty="0" smtClean="0">
                <a:latin typeface="Times New Roman" panose="02020603050405020304" pitchFamily="18" charset="0"/>
                <a:cs typeface="Times New Roman" panose="02020603050405020304" pitchFamily="18" charset="0"/>
              </a:rPr>
              <a:t>themselves</a:t>
            </a:r>
          </a:p>
          <a:p>
            <a:r>
              <a:rPr lang="en-IN" sz="2400" b="1" dirty="0" smtClean="0">
                <a:latin typeface="Times New Roman" panose="02020603050405020304" pitchFamily="18" charset="0"/>
                <a:cs typeface="Times New Roman" panose="02020603050405020304" pitchFamily="18" charset="0"/>
              </a:rPr>
              <a:t>Botnets</a:t>
            </a:r>
          </a:p>
          <a:p>
            <a:pPr lvl="1">
              <a:buFont typeface="Wingdings" panose="05000000000000000000" pitchFamily="2" charset="2"/>
              <a:buChar char="v"/>
            </a:pPr>
            <a:r>
              <a:rPr lang="en-IN" sz="2000" dirty="0" smtClean="0">
                <a:latin typeface="Times New Roman" panose="02020603050405020304" pitchFamily="18" charset="0"/>
                <a:cs typeface="Times New Roman" panose="02020603050405020304" pitchFamily="18" charset="0"/>
              </a:rPr>
              <a:t>Perform repetitive task </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The most often </a:t>
            </a:r>
            <a:r>
              <a:rPr lang="en-IN" sz="2000" dirty="0" smtClean="0">
                <a:latin typeface="Times New Roman" panose="02020603050405020304" pitchFamily="18" charset="0"/>
                <a:cs typeface="Times New Roman" panose="02020603050405020304" pitchFamily="18" charset="0"/>
              </a:rPr>
              <a:t>of botnets </a:t>
            </a:r>
            <a:r>
              <a:rPr lang="en-IN" sz="2000" dirty="0">
                <a:latin typeface="Times New Roman" panose="02020603050405020304" pitchFamily="18" charset="0"/>
                <a:cs typeface="Times New Roman" panose="02020603050405020304" pitchFamily="18" charset="0"/>
              </a:rPr>
              <a:t>are in connection with Internet Relay Chat</a:t>
            </a:r>
            <a:r>
              <a:rPr lang="en-IN"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v"/>
            </a:pPr>
            <a:r>
              <a:rPr lang="en-IN" sz="2000" dirty="0" smtClean="0">
                <a:latin typeface="Times New Roman" panose="02020603050405020304" pitchFamily="18" charset="0"/>
                <a:cs typeface="Times New Roman" panose="02020603050405020304" pitchFamily="18" charset="0"/>
              </a:rPr>
              <a:t>Botnets are illegal and legal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2667" y="1091821"/>
            <a:ext cx="10369821" cy="508933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808" y="474233"/>
            <a:ext cx="9404723" cy="1143326"/>
          </a:xfrm>
        </p:spPr>
        <p:txBody>
          <a:bodyPr/>
          <a:lstStyle/>
          <a:p>
            <a:pPr algn="ctr"/>
            <a:r>
              <a:rPr lang="en-US" altLang="en-US" sz="4400" dirty="0">
                <a:latin typeface="Times New Roman" panose="02020603050405020304" pitchFamily="18" charset="0"/>
              </a:rPr>
              <a:t>Categories of Topology</a:t>
            </a:r>
            <a:endParaRPr lang="en-IN" dirty="0"/>
          </a:p>
        </p:txBody>
      </p:sp>
      <p:pic>
        <p:nvPicPr>
          <p:cNvPr id="4" name="Content Placeholder 3"/>
          <p:cNvPicPr>
            <a:picLocks noGrp="1" noChangeAspect="1"/>
          </p:cNvPicPr>
          <p:nvPr>
            <p:ph idx="1"/>
          </p:nvPr>
        </p:nvPicPr>
        <p:blipFill>
          <a:blip r:embed="rId2"/>
          <a:stretch>
            <a:fillRect/>
          </a:stretch>
        </p:blipFill>
        <p:spPr>
          <a:xfrm>
            <a:off x="1853506" y="1809893"/>
            <a:ext cx="8197328" cy="370584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668741"/>
            <a:ext cx="9404723" cy="911552"/>
          </a:xfrm>
        </p:spPr>
        <p:txBody>
          <a:bodyPr/>
          <a:lstStyle/>
          <a:p>
            <a:pPr algn="ctr"/>
            <a:r>
              <a:rPr lang="en-IN" sz="3200" b="1" dirty="0">
                <a:latin typeface="Times New Roman" panose="02020603050405020304" pitchFamily="18" charset="0"/>
                <a:cs typeface="Times New Roman" panose="02020603050405020304" pitchFamily="18" charset="0"/>
              </a:rPr>
              <a:t>Security Threat Categories</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3312" y="1678676"/>
            <a:ext cx="9175631" cy="4569724"/>
          </a:xfrm>
        </p:spPr>
        <p:txBody>
          <a:bodyPr>
            <a:normAutofit/>
          </a:bodyPr>
          <a:lstStyle/>
          <a:p>
            <a:r>
              <a:rPr lang="en-IN" dirty="0">
                <a:latin typeface="Times New Roman" panose="02020603050405020304" pitchFamily="18" charset="0"/>
                <a:cs typeface="Times New Roman" panose="02020603050405020304" pitchFamily="18" charset="0"/>
              </a:rPr>
              <a:t>Network </a:t>
            </a:r>
            <a:r>
              <a:rPr lang="en-IN" dirty="0" smtClean="0">
                <a:latin typeface="Times New Roman" panose="02020603050405020304" pitchFamily="18" charset="0"/>
                <a:cs typeface="Times New Roman" panose="02020603050405020304" pitchFamily="18" charset="0"/>
              </a:rPr>
              <a:t>Threats</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C</a:t>
            </a:r>
            <a:r>
              <a:rPr lang="en-IN" sz="2000" dirty="0" smtClean="0">
                <a:latin typeface="Times New Roman" panose="02020603050405020304" pitchFamily="18" charset="0"/>
                <a:cs typeface="Times New Roman" panose="02020603050405020304" pitchFamily="18" charset="0"/>
              </a:rPr>
              <a:t>omponents </a:t>
            </a:r>
            <a:r>
              <a:rPr lang="en-IN" sz="2000" dirty="0">
                <a:latin typeface="Times New Roman" panose="02020603050405020304" pitchFamily="18" charset="0"/>
                <a:cs typeface="Times New Roman" panose="02020603050405020304" pitchFamily="18" charset="0"/>
              </a:rPr>
              <a:t>of network infrastructure are routers, switches, and </a:t>
            </a:r>
            <a:r>
              <a:rPr lang="en-IN" sz="2000" dirty="0" smtClean="0">
                <a:latin typeface="Times New Roman" panose="02020603050405020304" pitchFamily="18" charset="0"/>
                <a:cs typeface="Times New Roman" panose="02020603050405020304" pitchFamily="18" charset="0"/>
              </a:rPr>
              <a:t>firewalls</a:t>
            </a:r>
            <a:endParaRPr lang="en-IN" sz="20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IN" sz="2000" dirty="0" smtClean="0">
                <a:latin typeface="Times New Roman" panose="02020603050405020304" pitchFamily="18" charset="0"/>
                <a:cs typeface="Times New Roman" panose="02020603050405020304" pitchFamily="18" charset="0"/>
              </a:rPr>
              <a:t>They also control </a:t>
            </a:r>
            <a:r>
              <a:rPr lang="en-IN" sz="2000" dirty="0">
                <a:latin typeface="Times New Roman" panose="02020603050405020304" pitchFamily="18" charset="0"/>
                <a:cs typeface="Times New Roman" panose="02020603050405020304" pitchFamily="18" charset="0"/>
              </a:rPr>
              <a:t>and protect the running applications, servers, and devices from attacks </a:t>
            </a:r>
            <a:r>
              <a:rPr lang="en-IN" sz="2000" dirty="0" smtClean="0">
                <a:latin typeface="Times New Roman" panose="02020603050405020304" pitchFamily="18" charset="0"/>
                <a:cs typeface="Times New Roman" panose="02020603050405020304" pitchFamily="18" charset="0"/>
              </a:rPr>
              <a:t>and intrusions</a:t>
            </a:r>
          </a:p>
          <a:p>
            <a:r>
              <a:rPr lang="en-IN" dirty="0" smtClean="0">
                <a:latin typeface="Times New Roman" panose="02020603050405020304" pitchFamily="18" charset="0"/>
                <a:cs typeface="Times New Roman" panose="02020603050405020304" pitchFamily="18" charset="0"/>
              </a:rPr>
              <a:t>Common vulnerabilities </a:t>
            </a:r>
            <a:r>
              <a:rPr lang="en-IN" dirty="0">
                <a:latin typeface="Times New Roman" panose="02020603050405020304" pitchFamily="18" charset="0"/>
                <a:cs typeface="Times New Roman" panose="02020603050405020304" pitchFamily="18" charset="0"/>
              </a:rPr>
              <a:t>on the network </a:t>
            </a:r>
            <a:r>
              <a:rPr lang="en-IN" dirty="0" smtClean="0">
                <a:latin typeface="Times New Roman" panose="02020603050405020304" pitchFamily="18" charset="0"/>
                <a:cs typeface="Times New Roman" panose="02020603050405020304" pitchFamily="18" charset="0"/>
              </a:rPr>
              <a:t>include</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D</a:t>
            </a:r>
            <a:r>
              <a:rPr lang="en-IN" sz="2000" dirty="0" smtClean="0">
                <a:latin typeface="Times New Roman" panose="02020603050405020304" pitchFamily="18" charset="0"/>
                <a:cs typeface="Times New Roman" panose="02020603050405020304" pitchFamily="18" charset="0"/>
              </a:rPr>
              <a:t>efault </a:t>
            </a:r>
            <a:r>
              <a:rPr lang="en-IN" sz="2000" dirty="0">
                <a:latin typeface="Times New Roman" panose="02020603050405020304" pitchFamily="18" charset="0"/>
                <a:cs typeface="Times New Roman" panose="02020603050405020304" pitchFamily="18" charset="0"/>
              </a:rPr>
              <a:t>installation </a:t>
            </a:r>
            <a:r>
              <a:rPr lang="en-IN" sz="2000" dirty="0" smtClean="0">
                <a:latin typeface="Times New Roman" panose="02020603050405020304" pitchFamily="18" charset="0"/>
                <a:cs typeface="Times New Roman" panose="02020603050405020304" pitchFamily="18" charset="0"/>
              </a:rPr>
              <a:t>settings</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O</a:t>
            </a:r>
            <a:r>
              <a:rPr lang="en-IN" sz="2000" dirty="0" smtClean="0">
                <a:latin typeface="Times New Roman" panose="02020603050405020304" pitchFamily="18" charset="0"/>
                <a:cs typeface="Times New Roman" panose="02020603050405020304" pitchFamily="18" charset="0"/>
              </a:rPr>
              <a:t>pen access controls</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Weak encryption &amp; </a:t>
            </a:r>
            <a:r>
              <a:rPr lang="en-IN" sz="2000" dirty="0" smtClean="0">
                <a:latin typeface="Times New Roman" panose="02020603050405020304" pitchFamily="18" charset="0"/>
                <a:cs typeface="Times New Roman" panose="02020603050405020304" pitchFamily="18" charset="0"/>
              </a:rPr>
              <a:t>Passwords</a:t>
            </a:r>
          </a:p>
          <a:p>
            <a:pPr lvl="1">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D</a:t>
            </a:r>
            <a:r>
              <a:rPr lang="en-IN" sz="2000" dirty="0" smtClean="0">
                <a:latin typeface="Times New Roman" panose="02020603050405020304" pitchFamily="18" charset="0"/>
                <a:cs typeface="Times New Roman" panose="02020603050405020304" pitchFamily="18" charset="0"/>
              </a:rPr>
              <a:t>evices </a:t>
            </a:r>
            <a:r>
              <a:rPr lang="en-IN" sz="2000" dirty="0">
                <a:latin typeface="Times New Roman" panose="02020603050405020304" pitchFamily="18" charset="0"/>
                <a:cs typeface="Times New Roman" panose="02020603050405020304" pitchFamily="18" charset="0"/>
              </a:rPr>
              <a:t>lacking the latest security patches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392072" y="1351128"/>
            <a:ext cx="9271931" cy="5115635"/>
          </a:xfrm>
        </p:spPr>
        <p:txBody>
          <a:bodyPr/>
          <a:lstStyle/>
          <a:p>
            <a:r>
              <a:rPr lang="en-IN" sz="2400" dirty="0">
                <a:latin typeface="Times New Roman" panose="02020603050405020304" pitchFamily="18" charset="0"/>
                <a:cs typeface="Times New Roman" panose="02020603050405020304" pitchFamily="18" charset="0"/>
              </a:rPr>
              <a:t>Top network level threats include</a:t>
            </a:r>
            <a:r>
              <a:rPr lang="en-IN" sz="24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Information gathering</a:t>
            </a:r>
          </a:p>
          <a:p>
            <a:pPr lvl="1">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Sniffing &amp; Eavesdropping</a:t>
            </a:r>
          </a:p>
          <a:p>
            <a:pPr lvl="1">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Man-in-the-Middle Attack</a:t>
            </a:r>
          </a:p>
          <a:p>
            <a:pPr lvl="1">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Password-based Attacks</a:t>
            </a:r>
          </a:p>
          <a:p>
            <a:pPr lvl="1">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Denial-of-Services Attacks</a:t>
            </a:r>
          </a:p>
          <a:p>
            <a:pPr lvl="1">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Firewall &amp; IDS Attacks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0627" y="1187355"/>
            <a:ext cx="9476647" cy="5320351"/>
          </a:xfrm>
        </p:spPr>
        <p:txBody>
          <a:bodyPr>
            <a:normAutofit/>
          </a:bodyPr>
          <a:lstStyle/>
          <a:p>
            <a:r>
              <a:rPr lang="en-IN" sz="2400" b="1" dirty="0">
                <a:latin typeface="Times New Roman" panose="02020603050405020304" pitchFamily="18" charset="0"/>
                <a:cs typeface="Times New Roman" panose="02020603050405020304" pitchFamily="18" charset="0"/>
              </a:rPr>
              <a:t>Host </a:t>
            </a:r>
            <a:r>
              <a:rPr lang="en-IN" sz="2400" b="1" dirty="0" smtClean="0">
                <a:latin typeface="Times New Roman" panose="02020603050405020304" pitchFamily="18" charset="0"/>
                <a:cs typeface="Times New Roman" panose="02020603050405020304" pitchFamily="18" charset="0"/>
              </a:rPr>
              <a:t>Threats</a:t>
            </a:r>
          </a:p>
          <a:p>
            <a:pPr marL="457200" lvl="1" indent="0">
              <a:buNone/>
            </a:pPr>
            <a:r>
              <a:rPr lang="en-IN" sz="2000" b="1" dirty="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Host </a:t>
            </a:r>
            <a:r>
              <a:rPr lang="en-IN" sz="2000" dirty="0">
                <a:latin typeface="Times New Roman" panose="02020603050405020304" pitchFamily="18" charset="0"/>
                <a:cs typeface="Times New Roman" panose="02020603050405020304" pitchFamily="18" charset="0"/>
              </a:rPr>
              <a:t>threats are focused on system software; Applications are built or running over </a:t>
            </a:r>
            <a:r>
              <a:rPr lang="en-IN" sz="2000" dirty="0" smtClean="0">
                <a:latin typeface="Times New Roman" panose="02020603050405020304" pitchFamily="18" charset="0"/>
                <a:cs typeface="Times New Roman" panose="02020603050405020304" pitchFamily="18" charset="0"/>
              </a:rPr>
              <a:t>this software </a:t>
            </a:r>
            <a:r>
              <a:rPr lang="en-IN" sz="2000" dirty="0">
                <a:latin typeface="Times New Roman" panose="02020603050405020304" pitchFamily="18" charset="0"/>
                <a:cs typeface="Times New Roman" panose="02020603050405020304" pitchFamily="18" charset="0"/>
              </a:rPr>
              <a:t>such as Windows 2000, .NET Framework, SQL Server, and others</a:t>
            </a:r>
            <a:r>
              <a:rPr lang="en-IN" sz="2000" dirty="0" smtClean="0">
                <a:latin typeface="Times New Roman" panose="02020603050405020304" pitchFamily="18" charset="0"/>
                <a:cs typeface="Times New Roman" panose="02020603050405020304" pitchFamily="18" charset="0"/>
              </a:rPr>
              <a:t>.</a:t>
            </a:r>
          </a:p>
          <a:p>
            <a:pPr lvl="3"/>
            <a:r>
              <a:rPr lang="en-IN" sz="2000" dirty="0" smtClean="0">
                <a:latin typeface="Times New Roman" panose="02020603050405020304" pitchFamily="18" charset="0"/>
                <a:cs typeface="Times New Roman" panose="02020603050405020304" pitchFamily="18" charset="0"/>
              </a:rPr>
              <a:t>Malware </a:t>
            </a:r>
            <a:r>
              <a:rPr lang="en-IN" sz="2000" dirty="0">
                <a:latin typeface="Times New Roman" panose="02020603050405020304" pitchFamily="18" charset="0"/>
                <a:cs typeface="Times New Roman" panose="02020603050405020304" pitchFamily="18" charset="0"/>
              </a:rPr>
              <a:t>Attacks</a:t>
            </a:r>
          </a:p>
          <a:p>
            <a:pPr lvl="3"/>
            <a:r>
              <a:rPr lang="en-IN" sz="2000" dirty="0" smtClean="0">
                <a:latin typeface="Times New Roman" panose="02020603050405020304" pitchFamily="18" charset="0"/>
                <a:cs typeface="Times New Roman" panose="02020603050405020304" pitchFamily="18" charset="0"/>
              </a:rPr>
              <a:t>Unauthorized </a:t>
            </a:r>
            <a:r>
              <a:rPr lang="en-IN" sz="2000" dirty="0">
                <a:latin typeface="Times New Roman" panose="02020603050405020304" pitchFamily="18" charset="0"/>
                <a:cs typeface="Times New Roman" panose="02020603050405020304" pitchFamily="18" charset="0"/>
              </a:rPr>
              <a:t>Access</a:t>
            </a:r>
          </a:p>
          <a:p>
            <a:pPr lvl="3"/>
            <a:r>
              <a:rPr lang="en-IN" sz="2000" dirty="0" smtClean="0">
                <a:latin typeface="Times New Roman" panose="02020603050405020304" pitchFamily="18" charset="0"/>
                <a:cs typeface="Times New Roman" panose="02020603050405020304" pitchFamily="18" charset="0"/>
              </a:rPr>
              <a:t>Privilege Escalation</a:t>
            </a:r>
          </a:p>
          <a:p>
            <a:pPr lvl="3"/>
            <a:r>
              <a:rPr lang="en-IN" sz="2000" dirty="0" smtClean="0">
                <a:latin typeface="Times New Roman" panose="02020603050405020304" pitchFamily="18" charset="0"/>
                <a:cs typeface="Times New Roman" panose="02020603050405020304" pitchFamily="18" charset="0"/>
              </a:rPr>
              <a:t>Backdoor </a:t>
            </a:r>
            <a:r>
              <a:rPr lang="en-IN" sz="2000" dirty="0">
                <a:latin typeface="Times New Roman" panose="02020603050405020304" pitchFamily="18" charset="0"/>
                <a:cs typeface="Times New Roman" panose="02020603050405020304" pitchFamily="18" charset="0"/>
              </a:rPr>
              <a:t>Attacks</a:t>
            </a:r>
          </a:p>
          <a:p>
            <a:pPr lvl="3"/>
            <a:r>
              <a:rPr lang="en-IN" sz="2000" dirty="0" smtClean="0">
                <a:latin typeface="Times New Roman" panose="02020603050405020304" pitchFamily="18" charset="0"/>
                <a:cs typeface="Times New Roman" panose="02020603050405020304" pitchFamily="18" charset="0"/>
              </a:rPr>
              <a:t>Physical </a:t>
            </a:r>
            <a:r>
              <a:rPr lang="en-IN" sz="2000" dirty="0">
                <a:latin typeface="Times New Roman" panose="02020603050405020304" pitchFamily="18" charset="0"/>
                <a:cs typeface="Times New Roman" panose="02020603050405020304" pitchFamily="18" charset="0"/>
              </a:rPr>
              <a:t>Security </a:t>
            </a:r>
            <a:r>
              <a:rPr lang="en-IN" sz="2000" dirty="0" smtClean="0">
                <a:latin typeface="Times New Roman" panose="02020603050405020304" pitchFamily="18" charset="0"/>
                <a:cs typeface="Times New Roman" panose="02020603050405020304" pitchFamily="18" charset="0"/>
              </a:rPr>
              <a:t>Threats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146365" y="1486895"/>
            <a:ext cx="9272588" cy="3972210"/>
          </a:xfrm>
        </p:spPr>
        <p:txBody>
          <a:bodyPr>
            <a:normAutofit/>
          </a:bodyPr>
          <a:lstStyle/>
          <a:p>
            <a:r>
              <a:rPr lang="en-IN" sz="2400" b="1" dirty="0">
                <a:latin typeface="Times New Roman" panose="02020603050405020304" pitchFamily="18" charset="0"/>
                <a:cs typeface="Times New Roman" panose="02020603050405020304" pitchFamily="18" charset="0"/>
              </a:rPr>
              <a:t>Operating System </a:t>
            </a:r>
            <a:r>
              <a:rPr lang="en-IN" sz="2400" b="1" dirty="0" smtClean="0">
                <a:latin typeface="Times New Roman" panose="02020603050405020304" pitchFamily="18" charset="0"/>
                <a:cs typeface="Times New Roman" panose="02020603050405020304" pitchFamily="18" charset="0"/>
              </a:rPr>
              <a:t>Attacks :- </a:t>
            </a:r>
          </a:p>
          <a:p>
            <a:pPr marL="0" indent="0">
              <a:buNone/>
            </a:pPr>
            <a:r>
              <a:rPr lang="en-IN" dirty="0" smtClean="0">
                <a:latin typeface="Times New Roman" panose="02020603050405020304" pitchFamily="18" charset="0"/>
                <a:cs typeface="Times New Roman" panose="02020603050405020304" pitchFamily="18" charset="0"/>
              </a:rPr>
              <a:t>								Attackers </a:t>
            </a:r>
            <a:r>
              <a:rPr lang="en-IN" dirty="0">
                <a:latin typeface="Times New Roman" panose="02020603050405020304" pitchFamily="18" charset="0"/>
                <a:cs typeface="Times New Roman" panose="02020603050405020304" pitchFamily="18" charset="0"/>
              </a:rPr>
              <a:t>always search for an operating </a:t>
            </a:r>
            <a:r>
              <a:rPr lang="en-IN" dirty="0" smtClean="0">
                <a:latin typeface="Times New Roman" panose="02020603050405020304" pitchFamily="18" charset="0"/>
                <a:cs typeface="Times New Roman" panose="02020603050405020304" pitchFamily="18" charset="0"/>
              </a:rPr>
              <a:t>system's vulnerabilities</a:t>
            </a:r>
            <a:r>
              <a:rPr lang="en-IN" dirty="0">
                <a:latin typeface="Times New Roman" panose="02020603050405020304" pitchFamily="18" charset="0"/>
                <a:cs typeface="Times New Roman" panose="02020603050405020304" pitchFamily="18" charset="0"/>
              </a:rPr>
              <a:t>. If they found any vulnerability in an Operating System, they exploit </a:t>
            </a:r>
            <a:r>
              <a:rPr lang="en-IN" dirty="0" smtClean="0">
                <a:latin typeface="Times New Roman" panose="02020603050405020304" pitchFamily="18" charset="0"/>
                <a:cs typeface="Times New Roman" panose="02020603050405020304" pitchFamily="18" charset="0"/>
              </a:rPr>
              <a:t>to attack </a:t>
            </a:r>
            <a:r>
              <a:rPr lang="en-IN" dirty="0">
                <a:latin typeface="Times New Roman" panose="02020603050405020304" pitchFamily="18" charset="0"/>
                <a:cs typeface="Times New Roman" panose="02020603050405020304" pitchFamily="18" charset="0"/>
              </a:rPr>
              <a:t>against the operating </a:t>
            </a:r>
            <a:r>
              <a:rPr lang="en-IN" dirty="0" smtClean="0">
                <a:latin typeface="Times New Roman" panose="02020603050405020304" pitchFamily="18" charset="0"/>
                <a:cs typeface="Times New Roman" panose="02020603050405020304" pitchFamily="18" charset="0"/>
              </a:rPr>
              <a:t>system</a:t>
            </a:r>
          </a:p>
          <a:p>
            <a:pPr lvl="2" indent="-342900">
              <a:buFont typeface="Wingdings" panose="05000000000000000000" pitchFamily="2" charset="2"/>
              <a:buChar char="ü"/>
            </a:pPr>
            <a:r>
              <a:rPr lang="en-IN" sz="2000" b="1" dirty="0" smtClean="0">
                <a:latin typeface="Times New Roman" panose="02020603050405020304" pitchFamily="18" charset="0"/>
                <a:cs typeface="Times New Roman" panose="02020603050405020304" pitchFamily="18" charset="0"/>
              </a:rPr>
              <a:t>Bugs </a:t>
            </a:r>
            <a:r>
              <a:rPr lang="en-IN" sz="2000" b="1" dirty="0">
                <a:latin typeface="Times New Roman" panose="02020603050405020304" pitchFamily="18" charset="0"/>
                <a:cs typeface="Times New Roman" panose="02020603050405020304" pitchFamily="18" charset="0"/>
              </a:rPr>
              <a:t>in the operating </a:t>
            </a:r>
            <a:r>
              <a:rPr lang="en-IN" sz="2000" b="1" dirty="0" smtClean="0">
                <a:latin typeface="Times New Roman" panose="02020603050405020304" pitchFamily="18" charset="0"/>
                <a:cs typeface="Times New Roman" panose="02020603050405020304" pitchFamily="18" charset="0"/>
              </a:rPr>
              <a:t>system</a:t>
            </a:r>
          </a:p>
          <a:p>
            <a:pPr lvl="2" indent="-342900">
              <a:buFont typeface="Wingdings" panose="05000000000000000000" pitchFamily="2" charset="2"/>
              <a:buChar char="ü"/>
            </a:pPr>
            <a:r>
              <a:rPr lang="en-IN" sz="2000" b="1" dirty="0">
                <a:latin typeface="Times New Roman" panose="02020603050405020304" pitchFamily="18" charset="0"/>
                <a:cs typeface="Times New Roman" panose="02020603050405020304" pitchFamily="18" charset="0"/>
              </a:rPr>
              <a:t>Unpatched operating </a:t>
            </a:r>
            <a:r>
              <a:rPr lang="en-IN" sz="2000" b="1" dirty="0" smtClean="0">
                <a:latin typeface="Times New Roman" panose="02020603050405020304" pitchFamily="18" charset="0"/>
                <a:cs typeface="Times New Roman" panose="02020603050405020304" pitchFamily="18" charset="0"/>
              </a:rPr>
              <a:t>system</a:t>
            </a:r>
          </a:p>
          <a:p>
            <a:pPr lvl="2" indent="-342900">
              <a:buFont typeface="Wingdings" panose="05000000000000000000" pitchFamily="2" charset="2"/>
              <a:buChar char="ü"/>
            </a:pPr>
            <a:r>
              <a:rPr lang="en-IN" sz="2000" b="1" dirty="0">
                <a:latin typeface="Times New Roman" panose="02020603050405020304" pitchFamily="18" charset="0"/>
                <a:cs typeface="Times New Roman" panose="02020603050405020304" pitchFamily="18" charset="0"/>
              </a:rPr>
              <a:t>Misconfiguration Attacks</a:t>
            </a:r>
            <a:endParaRPr lang="en-IN" sz="20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610436"/>
            <a:ext cx="8946541" cy="4637963"/>
          </a:xfrm>
        </p:spPr>
        <p:txBody>
          <a:bodyPr>
            <a:normAutofit/>
          </a:bodyPr>
          <a:lstStyle/>
          <a:p>
            <a:r>
              <a:rPr lang="en-IN" sz="2400" b="1" dirty="0">
                <a:latin typeface="Times New Roman" panose="02020603050405020304" pitchFamily="18" charset="0"/>
                <a:cs typeface="Times New Roman" panose="02020603050405020304" pitchFamily="18" charset="0"/>
              </a:rPr>
              <a:t>Buffer overflow</a:t>
            </a:r>
          </a:p>
          <a:p>
            <a:pPr marL="0" indent="0">
              <a:buNone/>
            </a:pP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Buffer Overflow is one of the major Attacks related to software/application exploitation attacks</a:t>
            </a:r>
          </a:p>
          <a:p>
            <a:pPr lvl="1">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when a program or application does not have well-defined boundaries such as restrictions or pre-defined functional area regarding the capacity of data it can handle or the type of data can be </a:t>
            </a:r>
            <a:r>
              <a:rPr lang="en-IN" sz="2000" dirty="0" smtClean="0">
                <a:latin typeface="Times New Roman" panose="02020603050405020304" pitchFamily="18" charset="0"/>
                <a:cs typeface="Times New Roman" panose="02020603050405020304" pitchFamily="18" charset="0"/>
              </a:rPr>
              <a:t>inputted</a:t>
            </a:r>
            <a:endParaRPr lang="en-IN" sz="2000" dirty="0">
              <a:latin typeface="Times New Roman" panose="02020603050405020304" pitchFamily="18" charset="0"/>
              <a:cs typeface="Times New Roman" panose="02020603050405020304" pitchFamily="18" charset="0"/>
            </a:endParaRPr>
          </a:p>
          <a:p>
            <a:endParaRPr lang="en-IN"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dirty="0" smtClean="0">
                <a:latin typeface="Times New Roman" panose="02020603050405020304" pitchFamily="18" charset="0"/>
                <a:cs typeface="Times New Roman" panose="02020603050405020304" pitchFamily="18" charset="0"/>
              </a:rPr>
              <a:t>Buffer </a:t>
            </a:r>
            <a:r>
              <a:rPr lang="en-IN" dirty="0">
                <a:latin typeface="Times New Roman" panose="02020603050405020304" pitchFamily="18" charset="0"/>
                <a:cs typeface="Times New Roman" panose="02020603050405020304" pitchFamily="18" charset="0"/>
              </a:rPr>
              <a:t>overflow causes </a:t>
            </a:r>
            <a:r>
              <a:rPr lang="en-IN" b="1" dirty="0">
                <a:latin typeface="Times New Roman" panose="02020603050405020304" pitchFamily="18" charset="0"/>
                <a:cs typeface="Times New Roman" panose="02020603050405020304" pitchFamily="18" charset="0"/>
              </a:rPr>
              <a:t>Denial of Service (</a:t>
            </a:r>
            <a:r>
              <a:rPr lang="en-IN" b="1" dirty="0" err="1">
                <a:latin typeface="Times New Roman" panose="02020603050405020304" pitchFamily="18" charset="0"/>
                <a:cs typeface="Times New Roman" panose="02020603050405020304" pitchFamily="18" charset="0"/>
              </a:rPr>
              <a:t>DoS</a:t>
            </a:r>
            <a:r>
              <a:rPr lang="en-IN" b="1" dirty="0">
                <a:latin typeface="Times New Roman" panose="02020603050405020304" pitchFamily="18" charset="0"/>
                <a:cs typeface="Times New Roman" panose="02020603050405020304" pitchFamily="18" charset="0"/>
              </a:rPr>
              <a:t>), rebooting, achievement of unrestricted access and </a:t>
            </a:r>
            <a:r>
              <a:rPr lang="en-IN" b="1" dirty="0" smtClean="0">
                <a:latin typeface="Times New Roman" panose="02020603050405020304" pitchFamily="18" charset="0"/>
                <a:cs typeface="Times New Roman" panose="02020603050405020304" pitchFamily="18" charset="0"/>
              </a:rPr>
              <a:t>freezing</a:t>
            </a:r>
          </a:p>
          <a:p>
            <a:pPr lvl="1">
              <a:buFont typeface="Wingdings" panose="05000000000000000000" pitchFamily="2" charset="2"/>
              <a:buChar char="ü"/>
            </a:pPr>
            <a:r>
              <a:rPr lang="en-IN" dirty="0"/>
              <a:t>For example, if the buffer can </a:t>
            </a:r>
            <a:r>
              <a:rPr lang="en-IN" b="1" dirty="0">
                <a:solidFill>
                  <a:srgbClr val="FF0000"/>
                </a:solidFill>
              </a:rPr>
              <a:t>hold 1024 </a:t>
            </a:r>
            <a:r>
              <a:rPr lang="en-IN" dirty="0"/>
              <a:t>bytes of data and you try to fill it </a:t>
            </a:r>
            <a:r>
              <a:rPr lang="en-IN" b="1" dirty="0">
                <a:solidFill>
                  <a:srgbClr val="FF0000"/>
                </a:solidFill>
              </a:rPr>
              <a:t>with 2048 bytes</a:t>
            </a:r>
            <a:r>
              <a:rPr lang="en-IN" dirty="0"/>
              <a:t>, the extra 1024 bytes is then simply loaded into memory.</a:t>
            </a:r>
            <a:endParaRPr lang="en-I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Hacking</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87104" y="1528550"/>
            <a:ext cx="9162749" cy="4719850"/>
          </a:xfrm>
        </p:spPr>
        <p:txBody>
          <a:bodyPr/>
          <a:lstStyle/>
          <a:p>
            <a:pPr marL="0" indent="0">
              <a:buNone/>
            </a:pPr>
            <a:r>
              <a:rPr lang="en-IN" dirty="0" smtClean="0"/>
              <a:t>				</a:t>
            </a:r>
            <a:r>
              <a:rPr lang="en-IN" sz="2400" dirty="0" smtClean="0">
                <a:latin typeface="Times New Roman" panose="02020603050405020304" pitchFamily="18" charset="0"/>
                <a:cs typeface="Times New Roman" panose="02020603050405020304" pitchFamily="18" charset="0"/>
              </a:rPr>
              <a:t>Term </a:t>
            </a:r>
            <a:r>
              <a:rPr lang="en-IN" sz="2400" b="1" dirty="0">
                <a:solidFill>
                  <a:srgbClr val="FF0000"/>
                </a:solidFill>
                <a:latin typeface="Times New Roman" panose="02020603050405020304" pitchFamily="18" charset="0"/>
                <a:cs typeface="Times New Roman" panose="02020603050405020304" pitchFamily="18" charset="0"/>
              </a:rPr>
              <a:t>"Hacking" </a:t>
            </a:r>
            <a:r>
              <a:rPr lang="en-IN" sz="2400" dirty="0">
                <a:latin typeface="Times New Roman" panose="02020603050405020304" pitchFamily="18" charset="0"/>
                <a:cs typeface="Times New Roman" panose="02020603050405020304" pitchFamily="18" charset="0"/>
              </a:rPr>
              <a:t>in information security refers to exploiting the vulnerabilities in </a:t>
            </a:r>
            <a:r>
              <a:rPr lang="en-IN" sz="2400" dirty="0" smtClean="0">
                <a:latin typeface="Times New Roman" panose="02020603050405020304" pitchFamily="18" charset="0"/>
                <a:cs typeface="Times New Roman" panose="02020603050405020304" pitchFamily="18" charset="0"/>
              </a:rPr>
              <a:t>a system</a:t>
            </a:r>
            <a:r>
              <a:rPr lang="en-IN" sz="2400" dirty="0">
                <a:latin typeface="Times New Roman" panose="02020603050405020304" pitchFamily="18" charset="0"/>
                <a:cs typeface="Times New Roman" panose="02020603050405020304" pitchFamily="18" charset="0"/>
              </a:rPr>
              <a:t>, compromising the security to gain unauthorized command and control over </a:t>
            </a:r>
            <a:r>
              <a:rPr lang="en-IN" sz="2400" dirty="0" smtClean="0">
                <a:latin typeface="Times New Roman" panose="02020603050405020304" pitchFamily="18" charset="0"/>
                <a:cs typeface="Times New Roman" panose="02020603050405020304" pitchFamily="18" charset="0"/>
              </a:rPr>
              <a:t>the system </a:t>
            </a:r>
            <a:r>
              <a:rPr lang="en-IN" sz="2400" dirty="0">
                <a:latin typeface="Times New Roman" panose="02020603050405020304" pitchFamily="18" charset="0"/>
                <a:cs typeface="Times New Roman" panose="02020603050405020304" pitchFamily="18" charset="0"/>
              </a:rPr>
              <a:t>resources</a:t>
            </a:r>
            <a:r>
              <a:rPr lang="en-IN" sz="2400" dirty="0" smtClean="0">
                <a:latin typeface="Times New Roman" panose="02020603050405020304" pitchFamily="18" charset="0"/>
                <a:cs typeface="Times New Roman" panose="02020603050405020304" pitchFamily="18" charset="0"/>
              </a:rPr>
              <a:t>.</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The following are the </a:t>
            </a:r>
            <a:r>
              <a:rPr lang="en-IN" sz="2400" b="1" dirty="0">
                <a:solidFill>
                  <a:srgbClr val="FF0000"/>
                </a:solidFill>
                <a:latin typeface="Times New Roman" panose="02020603050405020304" pitchFamily="18" charset="0"/>
                <a:cs typeface="Times New Roman" panose="02020603050405020304" pitchFamily="18" charset="0"/>
              </a:rPr>
              <a:t>five phases of hacking</a:t>
            </a:r>
            <a:r>
              <a:rPr lang="en-IN" sz="2400" dirty="0">
                <a:latin typeface="Times New Roman" panose="02020603050405020304" pitchFamily="18" charset="0"/>
                <a:cs typeface="Times New Roman" panose="02020603050405020304" pitchFamily="18" charset="0"/>
              </a:rPr>
              <a:t>: -</a:t>
            </a:r>
          </a:p>
          <a:p>
            <a:pPr marL="0" indent="0">
              <a:buNone/>
            </a:pPr>
            <a:r>
              <a:rPr lang="en-IN" sz="2400" dirty="0" smtClean="0">
                <a:latin typeface="Times New Roman" panose="02020603050405020304" pitchFamily="18" charset="0"/>
                <a:cs typeface="Times New Roman" panose="02020603050405020304" pitchFamily="18" charset="0"/>
              </a:rPr>
              <a:t>	1</a:t>
            </a:r>
            <a:r>
              <a:rPr lang="en-IN" sz="2400" dirty="0">
                <a:latin typeface="Times New Roman" panose="02020603050405020304" pitchFamily="18" charset="0"/>
                <a:cs typeface="Times New Roman" panose="02020603050405020304" pitchFamily="18" charset="0"/>
              </a:rPr>
              <a:t>. Reconnaissance</a:t>
            </a:r>
          </a:p>
          <a:p>
            <a:pPr marL="0" indent="0">
              <a:buNone/>
            </a:pPr>
            <a:r>
              <a:rPr lang="en-IN" sz="2400" dirty="0" smtClean="0">
                <a:latin typeface="Times New Roman" panose="02020603050405020304" pitchFamily="18" charset="0"/>
                <a:cs typeface="Times New Roman" panose="02020603050405020304" pitchFamily="18" charset="0"/>
              </a:rPr>
              <a:t>	2</a:t>
            </a:r>
            <a:r>
              <a:rPr lang="en-IN" sz="2400" dirty="0">
                <a:latin typeface="Times New Roman" panose="02020603050405020304" pitchFamily="18" charset="0"/>
                <a:cs typeface="Times New Roman" panose="02020603050405020304" pitchFamily="18" charset="0"/>
              </a:rPr>
              <a:t>. Scanning</a:t>
            </a:r>
          </a:p>
          <a:p>
            <a:pPr marL="0" indent="0">
              <a:buNone/>
            </a:pPr>
            <a:r>
              <a:rPr lang="en-IN" sz="2400" dirty="0" smtClean="0">
                <a:latin typeface="Times New Roman" panose="02020603050405020304" pitchFamily="18" charset="0"/>
                <a:cs typeface="Times New Roman" panose="02020603050405020304" pitchFamily="18" charset="0"/>
              </a:rPr>
              <a:t>	3</a:t>
            </a:r>
            <a:r>
              <a:rPr lang="en-IN" sz="2400" dirty="0">
                <a:latin typeface="Times New Roman" panose="02020603050405020304" pitchFamily="18" charset="0"/>
                <a:cs typeface="Times New Roman" panose="02020603050405020304" pitchFamily="18" charset="0"/>
              </a:rPr>
              <a:t>. Gaining Access</a:t>
            </a:r>
          </a:p>
          <a:p>
            <a:pPr marL="0" indent="0">
              <a:buNone/>
            </a:pPr>
            <a:r>
              <a:rPr lang="en-IN" sz="2400" dirty="0" smtClean="0">
                <a:latin typeface="Times New Roman" panose="02020603050405020304" pitchFamily="18" charset="0"/>
                <a:cs typeface="Times New Roman" panose="02020603050405020304" pitchFamily="18" charset="0"/>
              </a:rPr>
              <a:t>	4</a:t>
            </a:r>
            <a:r>
              <a:rPr lang="en-IN" sz="2400" dirty="0">
                <a:latin typeface="Times New Roman" panose="02020603050405020304" pitchFamily="18" charset="0"/>
                <a:cs typeface="Times New Roman" panose="02020603050405020304" pitchFamily="18" charset="0"/>
              </a:rPr>
              <a:t>. Maintaining Access</a:t>
            </a:r>
          </a:p>
          <a:p>
            <a:pPr marL="0" indent="0">
              <a:buNone/>
            </a:pPr>
            <a:r>
              <a:rPr lang="en-IN" sz="2400" dirty="0" smtClean="0">
                <a:latin typeface="Times New Roman" panose="02020603050405020304" pitchFamily="18" charset="0"/>
                <a:cs typeface="Times New Roman" panose="02020603050405020304" pitchFamily="18" charset="0"/>
              </a:rPr>
              <a:t>	5</a:t>
            </a:r>
            <a:r>
              <a:rPr lang="en-IN" sz="2400" dirty="0">
                <a:latin typeface="Times New Roman" panose="02020603050405020304" pitchFamily="18" charset="0"/>
                <a:cs typeface="Times New Roman" panose="02020603050405020304" pitchFamily="18" charset="0"/>
              </a:rPr>
              <a:t>. Clearing Tracks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400" b="1" dirty="0">
                <a:latin typeface="Times New Roman" panose="02020603050405020304" pitchFamily="18" charset="0"/>
                <a:cs typeface="Times New Roman" panose="02020603050405020304" pitchFamily="18" charset="0"/>
              </a:rPr>
              <a:t>Reconnaissance</a:t>
            </a:r>
          </a:p>
        </p:txBody>
      </p:sp>
      <p:sp>
        <p:nvSpPr>
          <p:cNvPr id="3" name="Content Placeholder 2"/>
          <p:cNvSpPr>
            <a:spLocks noGrp="1"/>
          </p:cNvSpPr>
          <p:nvPr>
            <p:ph idx="1"/>
          </p:nvPr>
        </p:nvSpPr>
        <p:spPr>
          <a:xfrm>
            <a:off x="754743" y="1610941"/>
            <a:ext cx="9999142" cy="4774441"/>
          </a:xfrm>
        </p:spPr>
        <p:txBody>
          <a:bodyPr/>
          <a:lstStyle/>
          <a:p>
            <a:pPr marL="0" indent="0">
              <a:buNone/>
            </a:pPr>
            <a:r>
              <a:rPr lang="en-IN" dirty="0" smtClean="0"/>
              <a:t>			</a:t>
            </a:r>
            <a:r>
              <a:rPr lang="en-IN" sz="2400" b="1" dirty="0" smtClean="0">
                <a:solidFill>
                  <a:srgbClr val="FF0000"/>
                </a:solidFill>
                <a:latin typeface="Times New Roman" panose="02020603050405020304" pitchFamily="18" charset="0"/>
                <a:cs typeface="Times New Roman" panose="02020603050405020304" pitchFamily="18" charset="0"/>
              </a:rPr>
              <a:t>Gathering </a:t>
            </a:r>
            <a:r>
              <a:rPr lang="en-IN" sz="2400" b="1" dirty="0">
                <a:solidFill>
                  <a:srgbClr val="FF0000"/>
                </a:solidFill>
                <a:latin typeface="Times New Roman" panose="02020603050405020304" pitchFamily="18" charset="0"/>
                <a:cs typeface="Times New Roman" panose="02020603050405020304" pitchFamily="18" charset="0"/>
              </a:rPr>
              <a:t>the information </a:t>
            </a:r>
            <a:r>
              <a:rPr lang="en-IN" sz="2400" dirty="0">
                <a:latin typeface="Times New Roman" panose="02020603050405020304" pitchFamily="18" charset="0"/>
                <a:cs typeface="Times New Roman" panose="02020603050405020304" pitchFamily="18" charset="0"/>
              </a:rPr>
              <a:t>about the target before launching an attack using </a:t>
            </a:r>
            <a:r>
              <a:rPr lang="en-IN" sz="2400" dirty="0" smtClean="0">
                <a:latin typeface="Times New Roman" panose="02020603050405020304" pitchFamily="18" charset="0"/>
                <a:cs typeface="Times New Roman" panose="02020603050405020304" pitchFamily="18" charset="0"/>
              </a:rPr>
              <a:t>different tools </a:t>
            </a:r>
            <a:r>
              <a:rPr lang="en-IN" sz="2400" dirty="0">
                <a:latin typeface="Times New Roman" panose="02020603050405020304" pitchFamily="18" charset="0"/>
                <a:cs typeface="Times New Roman" panose="02020603050405020304" pitchFamily="18" charset="0"/>
              </a:rPr>
              <a:t>and </a:t>
            </a:r>
            <a:r>
              <a:rPr lang="en-IN" sz="2400" dirty="0" smtClean="0">
                <a:latin typeface="Times New Roman" panose="02020603050405020304" pitchFamily="18" charset="0"/>
                <a:cs typeface="Times New Roman" panose="02020603050405020304" pitchFamily="18" charset="0"/>
              </a:rPr>
              <a:t>techniques.</a:t>
            </a:r>
          </a:p>
          <a:p>
            <a:r>
              <a:rPr lang="en-IN" sz="2400" dirty="0">
                <a:latin typeface="Times New Roman" panose="02020603050405020304" pitchFamily="18" charset="0"/>
                <a:cs typeface="Times New Roman" panose="02020603050405020304" pitchFamily="18" charset="0"/>
              </a:rPr>
              <a:t>I</a:t>
            </a:r>
            <a:r>
              <a:rPr lang="en-IN" sz="2400" dirty="0" smtClean="0">
                <a:latin typeface="Times New Roman" panose="02020603050405020304" pitchFamily="18" charset="0"/>
                <a:cs typeface="Times New Roman" panose="02020603050405020304" pitchFamily="18" charset="0"/>
              </a:rPr>
              <a:t>nformation </a:t>
            </a:r>
            <a:r>
              <a:rPr lang="en-IN" sz="2400" dirty="0">
                <a:latin typeface="Times New Roman" panose="02020603050405020304" pitchFamily="18" charset="0"/>
                <a:cs typeface="Times New Roman" panose="02020603050405020304" pitchFamily="18" charset="0"/>
              </a:rPr>
              <a:t>about the target website (domain name) such as the </a:t>
            </a:r>
            <a:r>
              <a:rPr lang="en-IN" sz="2400" dirty="0" smtClean="0">
                <a:latin typeface="Times New Roman" panose="02020603050405020304" pitchFamily="18" charset="0"/>
                <a:cs typeface="Times New Roman" panose="02020603050405020304" pitchFamily="18" charset="0"/>
              </a:rPr>
              <a:t>name of </a:t>
            </a:r>
            <a:r>
              <a:rPr lang="en-IN" sz="2400" dirty="0">
                <a:latin typeface="Times New Roman" panose="02020603050405020304" pitchFamily="18" charset="0"/>
                <a:cs typeface="Times New Roman" panose="02020603050405020304" pitchFamily="18" charset="0"/>
              </a:rPr>
              <a:t>its owner and registrar, date of its registration, expiry date, name servers </a:t>
            </a:r>
            <a:r>
              <a:rPr lang="en-IN" sz="2400" dirty="0" smtClean="0">
                <a:latin typeface="Times New Roman" panose="02020603050405020304" pitchFamily="18" charset="0"/>
                <a:cs typeface="Times New Roman" panose="02020603050405020304" pitchFamily="18" charset="0"/>
              </a:rPr>
              <a:t>associated, contact </a:t>
            </a:r>
            <a:r>
              <a:rPr lang="en-IN" sz="2400" dirty="0">
                <a:latin typeface="Times New Roman" panose="02020603050405020304" pitchFamily="18" charset="0"/>
                <a:cs typeface="Times New Roman" panose="02020603050405020304" pitchFamily="18" charset="0"/>
              </a:rPr>
              <a:t>details associated with it such as email, phone and </a:t>
            </a:r>
            <a:r>
              <a:rPr lang="en-IN" sz="2400" dirty="0" smtClean="0">
                <a:latin typeface="Times New Roman" panose="02020603050405020304" pitchFamily="18" charset="0"/>
                <a:cs typeface="Times New Roman" panose="02020603050405020304" pitchFamily="18" charset="0"/>
              </a:rPr>
              <a:t>address</a:t>
            </a:r>
          </a:p>
          <a:p>
            <a:pPr marL="0" indent="0">
              <a:buNone/>
            </a:pPr>
            <a:r>
              <a:rPr lang="en-IN" sz="2400" dirty="0" smtClean="0">
                <a:latin typeface="Times New Roman" panose="02020603050405020304" pitchFamily="18" charset="0"/>
                <a:cs typeface="Times New Roman" panose="02020603050405020304" pitchFamily="18" charset="0"/>
              </a:rPr>
              <a:t>Two types of Reconnaissance</a:t>
            </a:r>
          </a:p>
          <a:p>
            <a:pPr marL="457200" indent="-457200">
              <a:buAutoNum type="arabicParenR"/>
            </a:pPr>
            <a:r>
              <a:rPr lang="en-IN" sz="2400" dirty="0" smtClean="0">
                <a:latin typeface="Times New Roman" panose="02020603050405020304" pitchFamily="18" charset="0"/>
                <a:cs typeface="Times New Roman" panose="02020603050405020304" pitchFamily="18" charset="0"/>
              </a:rPr>
              <a:t>Passive Reconnaissance</a:t>
            </a:r>
          </a:p>
          <a:p>
            <a:pPr marL="457200" indent="-457200">
              <a:buAutoNum type="arabicParenR"/>
            </a:pPr>
            <a:r>
              <a:rPr lang="en-IN" sz="2400" dirty="0" smtClean="0">
                <a:latin typeface="Times New Roman" panose="02020603050405020304" pitchFamily="18" charset="0"/>
                <a:cs typeface="Times New Roman" panose="02020603050405020304" pitchFamily="18" charset="0"/>
              </a:rPr>
              <a:t>Active Reconnaissance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866" y="1756228"/>
            <a:ext cx="9230987" cy="4492171"/>
          </a:xfrm>
        </p:spPr>
        <p:txBody>
          <a:bodyPr>
            <a:normAutofit/>
          </a:bodyPr>
          <a:lstStyle/>
          <a:p>
            <a:r>
              <a:rPr lang="en-IN" sz="2400" b="1" i="1" dirty="0">
                <a:solidFill>
                  <a:srgbClr val="FF0000"/>
                </a:solidFill>
                <a:latin typeface="Times New Roman" panose="02020603050405020304" pitchFamily="18" charset="0"/>
                <a:cs typeface="Times New Roman" panose="02020603050405020304" pitchFamily="18" charset="0"/>
              </a:rPr>
              <a:t>Passive Reconnaissance</a:t>
            </a:r>
            <a:r>
              <a:rPr lang="en-IN" sz="2400" dirty="0">
                <a:solidFill>
                  <a:srgbClr val="FF0000"/>
                </a:solidFill>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 hacker is acquiring the information about </a:t>
            </a:r>
            <a:r>
              <a:rPr lang="en-IN" sz="2400" dirty="0" smtClean="0">
                <a:latin typeface="Times New Roman" panose="02020603050405020304" pitchFamily="18" charset="0"/>
                <a:cs typeface="Times New Roman" panose="02020603050405020304" pitchFamily="18" charset="0"/>
              </a:rPr>
              <a:t>target without </a:t>
            </a:r>
            <a:r>
              <a:rPr lang="en-IN" sz="2400" dirty="0">
                <a:latin typeface="Times New Roman" panose="02020603050405020304" pitchFamily="18" charset="0"/>
                <a:cs typeface="Times New Roman" panose="02020603050405020304" pitchFamily="18" charset="0"/>
              </a:rPr>
              <a:t>interacting the target </a:t>
            </a:r>
            <a:r>
              <a:rPr lang="en-IN" sz="2400" dirty="0" smtClean="0">
                <a:latin typeface="Times New Roman" panose="02020603050405020304" pitchFamily="18" charset="0"/>
                <a:cs typeface="Times New Roman" panose="02020603050405020304" pitchFamily="18" charset="0"/>
              </a:rPr>
              <a:t>directly</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smtClean="0">
                <a:latin typeface="Times New Roman" panose="02020603050405020304" pitchFamily="18" charset="0"/>
                <a:cs typeface="Times New Roman" panose="02020603050405020304" pitchFamily="18" charset="0"/>
              </a:rPr>
              <a:t>Example :- Public or Social Media searching, Internet Searching </a:t>
            </a:r>
          </a:p>
          <a:p>
            <a:pPr marL="0" indent="0">
              <a:buNone/>
            </a:pPr>
            <a:endParaRPr lang="en-IN" sz="2400" dirty="0" smtClean="0">
              <a:latin typeface="Times New Roman" panose="02020603050405020304" pitchFamily="18" charset="0"/>
              <a:cs typeface="Times New Roman" panose="02020603050405020304" pitchFamily="18" charset="0"/>
            </a:endParaRPr>
          </a:p>
          <a:p>
            <a:r>
              <a:rPr lang="en-IN" sz="2400" b="1" i="1" dirty="0" err="1" smtClean="0">
                <a:solidFill>
                  <a:srgbClr val="FF0000"/>
                </a:solidFill>
                <a:latin typeface="Times New Roman" panose="02020603050405020304" pitchFamily="18" charset="0"/>
                <a:cs typeface="Times New Roman" panose="02020603050405020304" pitchFamily="18" charset="0"/>
              </a:rPr>
              <a:t>ActiveReconnaissance</a:t>
            </a:r>
            <a:r>
              <a:rPr lang="en-IN" sz="2400" b="1" dirty="0">
                <a:solidFill>
                  <a:srgbClr val="FF0000"/>
                </a:solidFill>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 hacker is acquiring the information about </a:t>
            </a:r>
            <a:r>
              <a:rPr lang="en-IN" sz="2400" smtClean="0">
                <a:latin typeface="Times New Roman" panose="02020603050405020304" pitchFamily="18" charset="0"/>
                <a:cs typeface="Times New Roman" panose="02020603050405020304" pitchFamily="18" charset="0"/>
              </a:rPr>
              <a:t>target with </a:t>
            </a:r>
            <a:r>
              <a:rPr lang="en-IN" sz="2400" dirty="0">
                <a:latin typeface="Times New Roman" panose="02020603050405020304" pitchFamily="18" charset="0"/>
                <a:cs typeface="Times New Roman" panose="02020603050405020304" pitchFamily="18" charset="0"/>
              </a:rPr>
              <a:t>interacting the target </a:t>
            </a:r>
            <a:r>
              <a:rPr lang="en-IN" sz="2400" dirty="0" smtClean="0">
                <a:latin typeface="Times New Roman" panose="02020603050405020304" pitchFamily="18" charset="0"/>
                <a:cs typeface="Times New Roman" panose="02020603050405020304" pitchFamily="18" charset="0"/>
              </a:rPr>
              <a:t>directly</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smtClean="0">
                <a:latin typeface="Times New Roman" panose="02020603050405020304" pitchFamily="18" charset="0"/>
                <a:cs typeface="Times New Roman" panose="02020603050405020304" pitchFamily="18" charset="0"/>
              </a:rPr>
              <a:t>Example :- Calls, E-Mails.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Scanning</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2514" y="1853248"/>
            <a:ext cx="9217340" cy="4395151"/>
          </a:xfrm>
        </p:spPr>
        <p:txBody>
          <a:bodyPr>
            <a:normAutofit/>
          </a:bodyPr>
          <a:lstStyle/>
          <a:p>
            <a:r>
              <a:rPr lang="en-IN" sz="2400" dirty="0">
                <a:latin typeface="Times New Roman" panose="02020603050405020304" pitchFamily="18" charset="0"/>
                <a:cs typeface="Times New Roman" panose="02020603050405020304" pitchFamily="18" charset="0"/>
              </a:rPr>
              <a:t>Scanning phase is a pre-attack phase. In this phase, attacker scans the network </a:t>
            </a:r>
            <a:r>
              <a:rPr lang="en-IN" sz="2400" dirty="0" smtClean="0">
                <a:latin typeface="Times New Roman" panose="02020603050405020304" pitchFamily="18" charset="0"/>
                <a:cs typeface="Times New Roman" panose="02020603050405020304" pitchFamily="18" charset="0"/>
              </a:rPr>
              <a:t>by information </a:t>
            </a:r>
            <a:r>
              <a:rPr lang="en-IN" sz="2400" dirty="0">
                <a:latin typeface="Times New Roman" panose="02020603050405020304" pitchFamily="18" charset="0"/>
                <a:cs typeface="Times New Roman" panose="02020603050405020304" pitchFamily="18" charset="0"/>
              </a:rPr>
              <a:t>acquired during the initial phase of </a:t>
            </a:r>
            <a:r>
              <a:rPr lang="en-IN" sz="2400" dirty="0" smtClean="0">
                <a:latin typeface="Times New Roman" panose="02020603050405020304" pitchFamily="18" charset="0"/>
                <a:cs typeface="Times New Roman" panose="02020603050405020304" pitchFamily="18" charset="0"/>
              </a:rPr>
              <a:t>reconnaissance</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dirty="0" smtClean="0">
                <a:latin typeface="Times New Roman" panose="02020603050405020304" pitchFamily="18" charset="0"/>
                <a:cs typeface="Times New Roman" panose="02020603050405020304" pitchFamily="18" charset="0"/>
              </a:rPr>
              <a:t>	Examples :- Port Scanners, Network Mappers, Ping Vulnerabilities scanner.</a:t>
            </a:r>
          </a:p>
          <a:p>
            <a:pPr marL="0" indent="0">
              <a:buNone/>
            </a:pPr>
            <a:endParaRPr lang="en-IN" sz="2400" dirty="0" smtClean="0">
              <a:latin typeface="Times New Roman" panose="02020603050405020304" pitchFamily="18" charset="0"/>
              <a:cs typeface="Times New Roman" panose="02020603050405020304" pitchFamily="18" charset="0"/>
            </a:endParaRPr>
          </a:p>
          <a:p>
            <a:pPr marL="0" indent="0">
              <a:buNone/>
            </a:pPr>
            <a:r>
              <a:rPr lang="en-IN" sz="2400" b="1" dirty="0" smtClean="0">
                <a:solidFill>
                  <a:srgbClr val="FF0000"/>
                </a:solidFill>
                <a:latin typeface="Times New Roman" panose="02020603050405020304" pitchFamily="18" charset="0"/>
                <a:cs typeface="Times New Roman" panose="02020603050405020304" pitchFamily="18" charset="0"/>
              </a:rPr>
              <a:t>Information Gained :</a:t>
            </a:r>
            <a:r>
              <a:rPr lang="en-IN" sz="2400" dirty="0" smtClean="0">
                <a:latin typeface="Times New Roman" panose="02020603050405020304" pitchFamily="18" charset="0"/>
                <a:cs typeface="Times New Roman" panose="02020603050405020304" pitchFamily="18" charset="0"/>
              </a:rPr>
              <a:t>- Port Status, Operating System information, Device type, Live machines.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400" b="1" dirty="0">
                <a:latin typeface="Times New Roman" panose="02020603050405020304" pitchFamily="18" charset="0"/>
                <a:cs typeface="Times New Roman" panose="02020603050405020304" pitchFamily="18" charset="0"/>
              </a:rPr>
              <a:t>Gaining Access</a:t>
            </a:r>
          </a:p>
        </p:txBody>
      </p:sp>
      <p:sp>
        <p:nvSpPr>
          <p:cNvPr id="3" name="Content Placeholder 2"/>
          <p:cNvSpPr>
            <a:spLocks noGrp="1"/>
          </p:cNvSpPr>
          <p:nvPr>
            <p:ph idx="1"/>
          </p:nvPr>
        </p:nvSpPr>
        <p:spPr>
          <a:xfrm>
            <a:off x="750627" y="1853248"/>
            <a:ext cx="9554515" cy="4395151"/>
          </a:xfrm>
        </p:spPr>
        <p:txBody>
          <a:bodyPr>
            <a:normAutofit/>
          </a:bodyPr>
          <a:lstStyle/>
          <a:p>
            <a:r>
              <a:rPr lang="en-IN" sz="2400" dirty="0">
                <a:latin typeface="Times New Roman" panose="02020603050405020304" pitchFamily="18" charset="0"/>
                <a:cs typeface="Times New Roman" panose="02020603050405020304" pitchFamily="18" charset="0"/>
              </a:rPr>
              <a:t>Gaining access phase of hacking is the point where the hacker gets the </a:t>
            </a:r>
            <a:r>
              <a:rPr lang="en-IN" sz="2400" b="1" dirty="0">
                <a:solidFill>
                  <a:srgbClr val="FF0000"/>
                </a:solidFill>
                <a:latin typeface="Times New Roman" panose="02020603050405020304" pitchFamily="18" charset="0"/>
                <a:cs typeface="Times New Roman" panose="02020603050405020304" pitchFamily="18" charset="0"/>
              </a:rPr>
              <a:t>control over </a:t>
            </a:r>
            <a:r>
              <a:rPr lang="en-IN" sz="2400" dirty="0" smtClean="0">
                <a:latin typeface="Times New Roman" panose="02020603050405020304" pitchFamily="18" charset="0"/>
                <a:cs typeface="Times New Roman" panose="02020603050405020304" pitchFamily="18" charset="0"/>
              </a:rPr>
              <a:t>an operating </a:t>
            </a:r>
            <a:r>
              <a:rPr lang="en-IN" sz="2400" dirty="0">
                <a:latin typeface="Times New Roman" panose="02020603050405020304" pitchFamily="18" charset="0"/>
                <a:cs typeface="Times New Roman" panose="02020603050405020304" pitchFamily="18" charset="0"/>
              </a:rPr>
              <a:t>system, application or computer </a:t>
            </a:r>
            <a:r>
              <a:rPr lang="en-IN" sz="2400" dirty="0" smtClean="0">
                <a:latin typeface="Times New Roman" panose="02020603050405020304" pitchFamily="18" charset="0"/>
                <a:cs typeface="Times New Roman" panose="02020603050405020304" pitchFamily="18" charset="0"/>
              </a:rPr>
              <a:t>network</a:t>
            </a:r>
          </a:p>
          <a:p>
            <a:r>
              <a:rPr lang="en-IN" sz="2400" dirty="0" smtClean="0">
                <a:latin typeface="Times New Roman" panose="02020603050405020304" pitchFamily="18" charset="0"/>
                <a:cs typeface="Times New Roman" panose="02020603050405020304" pitchFamily="18" charset="0"/>
              </a:rPr>
              <a:t>Access level </a:t>
            </a:r>
            <a:r>
              <a:rPr lang="en-IN" sz="2400" dirty="0">
                <a:latin typeface="Times New Roman" panose="02020603050405020304" pitchFamily="18" charset="0"/>
                <a:cs typeface="Times New Roman" panose="02020603050405020304" pitchFamily="18" charset="0"/>
              </a:rPr>
              <a:t>operating system level, application level or network </a:t>
            </a:r>
            <a:r>
              <a:rPr lang="en-IN" sz="2400" dirty="0" smtClean="0">
                <a:latin typeface="Times New Roman" panose="02020603050405020304" pitchFamily="18" charset="0"/>
                <a:cs typeface="Times New Roman" panose="02020603050405020304" pitchFamily="18" charset="0"/>
              </a:rPr>
              <a:t>level access.</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r>
              <a:rPr lang="en-IN" sz="2400" b="1" dirty="0" smtClean="0">
                <a:solidFill>
                  <a:srgbClr val="FF0000"/>
                </a:solidFill>
                <a:latin typeface="Times New Roman" panose="02020603050405020304" pitchFamily="18" charset="0"/>
                <a:cs typeface="Times New Roman" panose="02020603050405020304" pitchFamily="18" charset="0"/>
              </a:rPr>
              <a:t>Examples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password cracking, denial of service, session hijacking </a:t>
            </a:r>
            <a:r>
              <a:rPr lang="en-IN" sz="2400" dirty="0" smtClean="0">
                <a:latin typeface="Times New Roman" panose="02020603050405020304" pitchFamily="18" charset="0"/>
                <a:cs typeface="Times New Roman" panose="02020603050405020304" pitchFamily="18" charset="0"/>
              </a:rPr>
              <a:t>or  buffer </a:t>
            </a:r>
            <a:r>
              <a:rPr lang="en-IN" sz="2400" dirty="0">
                <a:latin typeface="Times New Roman" panose="02020603050405020304" pitchFamily="18" charset="0"/>
                <a:cs typeface="Times New Roman" panose="02020603050405020304" pitchFamily="18" charset="0"/>
              </a:rPr>
              <a:t>overflow and others are used to gain unauthorized access</a:t>
            </a:r>
            <a:endParaRPr lang="en-I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35018"/>
          </a:xfrm>
        </p:spPr>
        <p:txBody>
          <a:bodyPr/>
          <a:lstStyle/>
          <a:p>
            <a:pPr algn="ctr"/>
            <a:r>
              <a:rPr lang="en-US" altLang="en-US" sz="4400" dirty="0">
                <a:latin typeface="Times New Roman" panose="02020603050405020304" pitchFamily="18" charset="0"/>
              </a:rPr>
              <a:t>Star Topology </a:t>
            </a:r>
            <a:endParaRPr lang="en-IN" dirty="0"/>
          </a:p>
        </p:txBody>
      </p:sp>
      <p:pic>
        <p:nvPicPr>
          <p:cNvPr id="4" name="Content Placeholder 3"/>
          <p:cNvPicPr>
            <a:picLocks noGrp="1" noChangeAspect="1"/>
          </p:cNvPicPr>
          <p:nvPr>
            <p:ph idx="1"/>
          </p:nvPr>
        </p:nvPicPr>
        <p:blipFill>
          <a:blip r:embed="rId2"/>
          <a:stretch>
            <a:fillRect/>
          </a:stretch>
        </p:blipFill>
        <p:spPr>
          <a:xfrm>
            <a:off x="3840480" y="2792534"/>
            <a:ext cx="6110343" cy="2736897"/>
          </a:xfrm>
          <a:prstGeom prst="rect">
            <a:avLst/>
          </a:prstGeom>
        </p:spPr>
      </p:pic>
      <p:sp>
        <p:nvSpPr>
          <p:cNvPr id="5" name="Rectangle 4"/>
          <p:cNvSpPr/>
          <p:nvPr/>
        </p:nvSpPr>
        <p:spPr>
          <a:xfrm>
            <a:off x="1270054" y="1440684"/>
            <a:ext cx="9046530" cy="1200329"/>
          </a:xfrm>
          <a:prstGeom prst="rect">
            <a:avLst/>
          </a:prstGeom>
        </p:spPr>
        <p:txBody>
          <a:bodyPr wrap="square">
            <a:spAutoFit/>
          </a:bodyPr>
          <a:lstStyle/>
          <a:p>
            <a:pPr marL="285750" indent="-285750">
              <a:buFont typeface="Wingdings" panose="05000000000000000000" pitchFamily="2" charset="2"/>
              <a:buChar char="v"/>
            </a:pPr>
            <a:r>
              <a:rPr lang="en-IN" dirty="0">
                <a:latin typeface="Times New Roman" panose="02020603050405020304" pitchFamily="18" charset="0"/>
              </a:rPr>
              <a:t>In a star topology, each device has a dedicated point-to-point link only to a </a:t>
            </a:r>
            <a:r>
              <a:rPr lang="en-IN" dirty="0">
                <a:solidFill>
                  <a:srgbClr val="FF0000"/>
                </a:solidFill>
                <a:latin typeface="Times New Roman" panose="02020603050405020304" pitchFamily="18" charset="0"/>
              </a:rPr>
              <a:t>central controller, usually called a hub</a:t>
            </a:r>
          </a:p>
          <a:p>
            <a:pPr marL="285750" indent="-285750">
              <a:buFont typeface="Wingdings" panose="05000000000000000000" pitchFamily="2" charset="2"/>
              <a:buChar char="v"/>
            </a:pPr>
            <a:r>
              <a:rPr lang="en-IN" dirty="0">
                <a:latin typeface="Times New Roman" panose="02020603050405020304" pitchFamily="18" charset="0"/>
              </a:rPr>
              <a:t>The devices are not directly linked to one another.</a:t>
            </a:r>
          </a:p>
          <a:p>
            <a:pPr marL="285750" indent="-285750">
              <a:buFont typeface="Wingdings" panose="05000000000000000000" pitchFamily="2" charset="2"/>
              <a:buChar char="v"/>
            </a:pPr>
            <a:r>
              <a:rPr lang="en-IN" dirty="0">
                <a:latin typeface="Times New Roman" panose="02020603050405020304" pitchFamily="18" charset="0"/>
              </a:rPr>
              <a:t>A star topology does not allow </a:t>
            </a:r>
            <a:r>
              <a:rPr lang="en-IN" dirty="0">
                <a:solidFill>
                  <a:srgbClr val="FF0000"/>
                </a:solidFill>
                <a:latin typeface="Times New Roman" panose="02020603050405020304" pitchFamily="18" charset="0"/>
              </a:rPr>
              <a:t>direct traffic between devices</a:t>
            </a:r>
            <a:endParaRPr lang="en-IN" dirty="0">
              <a:solidFill>
                <a:srgbClr val="FF0000"/>
              </a:solidFill>
              <a:effectLst/>
              <a:latin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Maintaining Access</a:t>
            </a:r>
          </a:p>
        </p:txBody>
      </p:sp>
      <p:sp>
        <p:nvSpPr>
          <p:cNvPr id="3" name="Content Placeholder 2"/>
          <p:cNvSpPr>
            <a:spLocks noGrp="1"/>
          </p:cNvSpPr>
          <p:nvPr>
            <p:ph idx="1"/>
          </p:nvPr>
        </p:nvSpPr>
        <p:spPr>
          <a:xfrm>
            <a:off x="856344" y="1853248"/>
            <a:ext cx="9193510" cy="4395151"/>
          </a:xfrm>
        </p:spPr>
        <p:txBody>
          <a:bodyPr>
            <a:normAutofit/>
          </a:bodyPr>
          <a:lstStyle/>
          <a:p>
            <a:r>
              <a:rPr lang="en-IN" sz="2400" dirty="0">
                <a:latin typeface="Times New Roman" panose="02020603050405020304" pitchFamily="18" charset="0"/>
                <a:cs typeface="Times New Roman" panose="02020603050405020304" pitchFamily="18" charset="0"/>
              </a:rPr>
              <a:t>Maintaining access phase is the point when an attacker is trying to </a:t>
            </a:r>
            <a:r>
              <a:rPr lang="en-IN" sz="2400" b="1" dirty="0">
                <a:solidFill>
                  <a:srgbClr val="FF0000"/>
                </a:solidFill>
                <a:latin typeface="Times New Roman" panose="02020603050405020304" pitchFamily="18" charset="0"/>
                <a:cs typeface="Times New Roman" panose="02020603050405020304" pitchFamily="18" charset="0"/>
              </a:rPr>
              <a:t>maintain the </a:t>
            </a:r>
            <a:r>
              <a:rPr lang="en-IN" sz="2400" b="1" dirty="0" smtClean="0">
                <a:solidFill>
                  <a:srgbClr val="FF0000"/>
                </a:solidFill>
                <a:latin typeface="Times New Roman" panose="02020603050405020304" pitchFamily="18" charset="0"/>
                <a:cs typeface="Times New Roman" panose="02020603050405020304" pitchFamily="18" charset="0"/>
              </a:rPr>
              <a:t>access, ownership </a:t>
            </a:r>
            <a:r>
              <a:rPr lang="en-IN" sz="2400" b="1" dirty="0">
                <a:solidFill>
                  <a:srgbClr val="FF0000"/>
                </a:solidFill>
                <a:latin typeface="Times New Roman" panose="02020603050405020304" pitchFamily="18" charset="0"/>
                <a:cs typeface="Times New Roman" panose="02020603050405020304" pitchFamily="18" charset="0"/>
              </a:rPr>
              <a:t>&amp; control over</a:t>
            </a:r>
            <a:r>
              <a:rPr lang="en-IN" sz="2400" dirty="0">
                <a:latin typeface="Times New Roman" panose="02020603050405020304" pitchFamily="18" charset="0"/>
                <a:cs typeface="Times New Roman" panose="02020603050405020304" pitchFamily="18" charset="0"/>
              </a:rPr>
              <a:t> the compromised </a:t>
            </a:r>
            <a:r>
              <a:rPr lang="en-IN" sz="2400" dirty="0" smtClean="0">
                <a:latin typeface="Times New Roman" panose="02020603050405020304" pitchFamily="18" charset="0"/>
                <a:cs typeface="Times New Roman" panose="02020603050405020304" pitchFamily="18" charset="0"/>
              </a:rPr>
              <a:t>systems</a:t>
            </a:r>
          </a:p>
          <a:p>
            <a:r>
              <a:rPr lang="en-IN" sz="2400" dirty="0">
                <a:latin typeface="Times New Roman" panose="02020603050405020304" pitchFamily="18" charset="0"/>
                <a:cs typeface="Times New Roman" panose="02020603050405020304" pitchFamily="18" charset="0"/>
              </a:rPr>
              <a:t>A</a:t>
            </a:r>
            <a:r>
              <a:rPr lang="en-IN" sz="2400" dirty="0" smtClean="0">
                <a:latin typeface="Times New Roman" panose="02020603050405020304" pitchFamily="18" charset="0"/>
                <a:cs typeface="Times New Roman" panose="02020603050405020304" pitchFamily="18" charset="0"/>
              </a:rPr>
              <a:t>ttacker </a:t>
            </a:r>
            <a:r>
              <a:rPr lang="en-IN" sz="2400" dirty="0">
                <a:latin typeface="Times New Roman" panose="02020603050405020304" pitchFamily="18" charset="0"/>
                <a:cs typeface="Times New Roman" panose="02020603050405020304" pitchFamily="18" charset="0"/>
              </a:rPr>
              <a:t>prevents </a:t>
            </a:r>
            <a:r>
              <a:rPr lang="en-IN" sz="2400" dirty="0" smtClean="0">
                <a:latin typeface="Times New Roman" panose="02020603050405020304" pitchFamily="18" charset="0"/>
                <a:cs typeface="Times New Roman" panose="02020603050405020304" pitchFamily="18" charset="0"/>
              </a:rPr>
              <a:t>the owner </a:t>
            </a:r>
            <a:r>
              <a:rPr lang="en-IN" sz="2400" dirty="0">
                <a:latin typeface="Times New Roman" panose="02020603050405020304" pitchFamily="18" charset="0"/>
                <a:cs typeface="Times New Roman" panose="02020603050405020304" pitchFamily="18" charset="0"/>
              </a:rPr>
              <a:t>from being owned by any other </a:t>
            </a:r>
            <a:r>
              <a:rPr lang="en-IN" sz="2400" dirty="0" smtClean="0">
                <a:latin typeface="Times New Roman" panose="02020603050405020304" pitchFamily="18" charset="0"/>
                <a:cs typeface="Times New Roman" panose="02020603050405020304" pitchFamily="18" charset="0"/>
              </a:rPr>
              <a:t>hacker</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Examples :- </a:t>
            </a:r>
            <a:r>
              <a:rPr lang="en-IN" sz="2400" dirty="0">
                <a:latin typeface="Times New Roman" panose="02020603050405020304" pitchFamily="18" charset="0"/>
                <a:cs typeface="Times New Roman" panose="02020603050405020304" pitchFamily="18" charset="0"/>
              </a:rPr>
              <a:t>Backdoors, Rootkits or </a:t>
            </a:r>
            <a:r>
              <a:rPr lang="en-IN" sz="2400" dirty="0" smtClean="0">
                <a:latin typeface="Times New Roman" panose="02020603050405020304" pitchFamily="18" charset="0"/>
                <a:cs typeface="Times New Roman" panose="02020603050405020304" pitchFamily="18" charset="0"/>
              </a:rPr>
              <a:t>Trojans to </a:t>
            </a:r>
            <a:r>
              <a:rPr lang="en-IN" sz="2400" dirty="0">
                <a:latin typeface="Times New Roman" panose="02020603050405020304" pitchFamily="18" charset="0"/>
                <a:cs typeface="Times New Roman" panose="02020603050405020304" pitchFamily="18" charset="0"/>
              </a:rPr>
              <a:t>retain their </a:t>
            </a:r>
            <a:r>
              <a:rPr lang="en-IN" sz="2400" dirty="0" smtClean="0">
                <a:latin typeface="Times New Roman" panose="02020603050405020304" pitchFamily="18" charset="0"/>
                <a:cs typeface="Times New Roman" panose="02020603050405020304" pitchFamily="18" charset="0"/>
              </a:rPr>
              <a:t>ownership</a:t>
            </a:r>
          </a:p>
          <a:p>
            <a:pPr marL="0" indent="0">
              <a:buNone/>
            </a:pPr>
            <a:r>
              <a:rPr lang="en-IN" sz="2400" b="1" u="sng" dirty="0">
                <a:solidFill>
                  <a:srgbClr val="FF0000"/>
                </a:solidFill>
                <a:latin typeface="Times New Roman" panose="02020603050405020304" pitchFamily="18" charset="0"/>
                <a:cs typeface="Times New Roman" panose="02020603050405020304" pitchFamily="18" charset="0"/>
              </a:rPr>
              <a:t>Escalation of </a:t>
            </a:r>
            <a:r>
              <a:rPr lang="en-IN" sz="2400" b="1" u="sng" dirty="0" smtClean="0">
                <a:solidFill>
                  <a:srgbClr val="FF0000"/>
                </a:solidFill>
                <a:latin typeface="Times New Roman" panose="02020603050405020304" pitchFamily="18" charset="0"/>
                <a:cs typeface="Times New Roman" panose="02020603050405020304" pitchFamily="18" charset="0"/>
              </a:rPr>
              <a:t>Privileges</a:t>
            </a:r>
          </a:p>
          <a:p>
            <a:r>
              <a:rPr lang="en-IN" sz="2400" dirty="0">
                <a:latin typeface="Times New Roman" panose="02020603050405020304" pitchFamily="18" charset="0"/>
                <a:cs typeface="Times New Roman" panose="02020603050405020304" pitchFamily="18" charset="0"/>
              </a:rPr>
              <a:t>In this phase, an attacker may steal information by </a:t>
            </a:r>
            <a:r>
              <a:rPr lang="en-IN" sz="2400" dirty="0" smtClean="0">
                <a:latin typeface="Times New Roman" panose="02020603050405020304" pitchFamily="18" charset="0"/>
                <a:cs typeface="Times New Roman" panose="02020603050405020304" pitchFamily="18" charset="0"/>
              </a:rPr>
              <a:t>uploading the </a:t>
            </a:r>
            <a:r>
              <a:rPr lang="en-IN" sz="2400" dirty="0">
                <a:latin typeface="Times New Roman" panose="02020603050405020304" pitchFamily="18" charset="0"/>
                <a:cs typeface="Times New Roman" panose="02020603050405020304" pitchFamily="18" charset="0"/>
              </a:rPr>
              <a:t>information to the remote server, download any file on the resident system, </a:t>
            </a:r>
            <a:r>
              <a:rPr lang="en-IN" sz="2400" dirty="0" smtClean="0">
                <a:latin typeface="Times New Roman" panose="02020603050405020304" pitchFamily="18" charset="0"/>
                <a:cs typeface="Times New Roman" panose="02020603050405020304" pitchFamily="18" charset="0"/>
              </a:rPr>
              <a:t>and manipulate </a:t>
            </a:r>
            <a:r>
              <a:rPr lang="en-IN" sz="2400" dirty="0">
                <a:latin typeface="Times New Roman" panose="02020603050405020304" pitchFamily="18" charset="0"/>
                <a:cs typeface="Times New Roman" panose="02020603050405020304" pitchFamily="18" charset="0"/>
              </a:rPr>
              <a:t>the data and configuration.</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Clearing Tracks</a:t>
            </a:r>
          </a:p>
        </p:txBody>
      </p:sp>
      <p:sp>
        <p:nvSpPr>
          <p:cNvPr id="3" name="Content Placeholder 2"/>
          <p:cNvSpPr>
            <a:spLocks noGrp="1"/>
          </p:cNvSpPr>
          <p:nvPr>
            <p:ph idx="1"/>
          </p:nvPr>
        </p:nvSpPr>
        <p:spPr>
          <a:xfrm>
            <a:off x="841830" y="1853248"/>
            <a:ext cx="9208024" cy="4395152"/>
          </a:xfrm>
        </p:spPr>
        <p:txBody>
          <a:bodyPr>
            <a:normAutofit/>
          </a:bodyPr>
          <a:lstStyle/>
          <a:p>
            <a:r>
              <a:rPr lang="en-IN" sz="2400" dirty="0">
                <a:latin typeface="Times New Roman" panose="02020603050405020304" pitchFamily="18" charset="0"/>
                <a:cs typeface="Times New Roman" panose="02020603050405020304" pitchFamily="18" charset="0"/>
              </a:rPr>
              <a:t>An attacker must </a:t>
            </a:r>
            <a:r>
              <a:rPr lang="en-IN" sz="2400" b="1" dirty="0">
                <a:solidFill>
                  <a:srgbClr val="FF0000"/>
                </a:solidFill>
                <a:latin typeface="Times New Roman" panose="02020603050405020304" pitchFamily="18" charset="0"/>
                <a:cs typeface="Times New Roman" panose="02020603050405020304" pitchFamily="18" charset="0"/>
              </a:rPr>
              <a:t>hide his identity </a:t>
            </a:r>
            <a:r>
              <a:rPr lang="en-IN" sz="2400" dirty="0">
                <a:latin typeface="Times New Roman" panose="02020603050405020304" pitchFamily="18" charset="0"/>
                <a:cs typeface="Times New Roman" panose="02020603050405020304" pitchFamily="18" charset="0"/>
              </a:rPr>
              <a:t>by covering the </a:t>
            </a:r>
            <a:r>
              <a:rPr lang="en-IN" sz="2400" dirty="0" smtClean="0">
                <a:latin typeface="Times New Roman" panose="02020603050405020304" pitchFamily="18" charset="0"/>
                <a:cs typeface="Times New Roman" panose="02020603050405020304" pitchFamily="18" charset="0"/>
              </a:rPr>
              <a:t>tracks</a:t>
            </a:r>
          </a:p>
          <a:p>
            <a:r>
              <a:rPr lang="en-IN" sz="2400" dirty="0">
                <a:latin typeface="Times New Roman" panose="02020603050405020304" pitchFamily="18" charset="0"/>
                <a:cs typeface="Times New Roman" panose="02020603050405020304" pitchFamily="18" charset="0"/>
              </a:rPr>
              <a:t>To manipulate the identity and evidence, </a:t>
            </a:r>
            <a:r>
              <a:rPr lang="en-IN" sz="2400" dirty="0" smtClean="0">
                <a:latin typeface="Times New Roman" panose="02020603050405020304" pitchFamily="18" charset="0"/>
                <a:cs typeface="Times New Roman" panose="02020603050405020304" pitchFamily="18" charset="0"/>
              </a:rPr>
              <a:t>the attacker </a:t>
            </a:r>
            <a:r>
              <a:rPr lang="en-IN" sz="2400" dirty="0">
                <a:latin typeface="Times New Roman" panose="02020603050405020304" pitchFamily="18" charset="0"/>
                <a:cs typeface="Times New Roman" panose="02020603050405020304" pitchFamily="18" charset="0"/>
              </a:rPr>
              <a:t>overwrites the system, application, and other related logs to avoid </a:t>
            </a:r>
            <a:r>
              <a:rPr lang="en-IN" sz="2400" dirty="0" smtClean="0">
                <a:latin typeface="Times New Roman" panose="02020603050405020304" pitchFamily="18" charset="0"/>
                <a:cs typeface="Times New Roman" panose="02020603050405020304" pitchFamily="18" charset="0"/>
              </a:rPr>
              <a:t>suspicion</a:t>
            </a:r>
          </a:p>
          <a:p>
            <a:r>
              <a:rPr lang="en-IN" sz="2400" dirty="0">
                <a:latin typeface="Times New Roman" panose="02020603050405020304" pitchFamily="18" charset="0"/>
                <a:cs typeface="Times New Roman" panose="02020603050405020304" pitchFamily="18" charset="0"/>
              </a:rPr>
              <a:t>Covering track is </a:t>
            </a:r>
            <a:r>
              <a:rPr lang="en-IN" sz="2400" dirty="0" smtClean="0">
                <a:latin typeface="Times New Roman" panose="02020603050405020304" pitchFamily="18" charset="0"/>
                <a:cs typeface="Times New Roman" panose="02020603050405020304" pitchFamily="18" charset="0"/>
              </a:rPr>
              <a:t>most required </a:t>
            </a:r>
            <a:r>
              <a:rPr lang="en-IN" sz="2400" dirty="0">
                <a:latin typeface="Times New Roman" panose="02020603050405020304" pitchFamily="18" charset="0"/>
                <a:cs typeface="Times New Roman" panose="02020603050405020304" pitchFamily="18" charset="0"/>
              </a:rPr>
              <a:t>for an attacker to </a:t>
            </a:r>
            <a:r>
              <a:rPr lang="en-IN" sz="2400" dirty="0" smtClean="0">
                <a:latin typeface="Times New Roman" panose="02020603050405020304" pitchFamily="18" charset="0"/>
                <a:cs typeface="Times New Roman" panose="02020603050405020304" pitchFamily="18" charset="0"/>
              </a:rPr>
              <a:t>fulfil </a:t>
            </a:r>
            <a:r>
              <a:rPr lang="en-IN" sz="2400" dirty="0">
                <a:latin typeface="Times New Roman" panose="02020603050405020304" pitchFamily="18" charset="0"/>
                <a:cs typeface="Times New Roman" panose="02020603050405020304" pitchFamily="18" charset="0"/>
              </a:rPr>
              <a:t>their intentions by </a:t>
            </a:r>
            <a:r>
              <a:rPr lang="en-IN" sz="2400" b="1" dirty="0">
                <a:solidFill>
                  <a:srgbClr val="FF0000"/>
                </a:solidFill>
                <a:latin typeface="Times New Roman" panose="02020603050405020304" pitchFamily="18" charset="0"/>
                <a:cs typeface="Times New Roman" panose="02020603050405020304" pitchFamily="18" charset="0"/>
              </a:rPr>
              <a:t>continuing the access to </a:t>
            </a:r>
            <a:r>
              <a:rPr lang="en-IN" sz="2400" b="1" dirty="0" smtClean="0">
                <a:solidFill>
                  <a:srgbClr val="FF0000"/>
                </a:solidFill>
                <a:latin typeface="Times New Roman" panose="02020603050405020304" pitchFamily="18" charset="0"/>
                <a:cs typeface="Times New Roman" panose="02020603050405020304" pitchFamily="18" charset="0"/>
              </a:rPr>
              <a:t>the compromised </a:t>
            </a:r>
            <a:r>
              <a:rPr lang="en-IN" sz="2400" b="1" dirty="0">
                <a:solidFill>
                  <a:srgbClr val="FF0000"/>
                </a:solidFill>
                <a:latin typeface="Times New Roman" panose="02020603050405020304" pitchFamily="18" charset="0"/>
                <a:cs typeface="Times New Roman" panose="02020603050405020304" pitchFamily="18" charset="0"/>
              </a:rPr>
              <a:t>system</a:t>
            </a:r>
            <a:r>
              <a:rPr lang="en-IN" sz="2400" dirty="0">
                <a:latin typeface="Times New Roman" panose="02020603050405020304" pitchFamily="18" charset="0"/>
                <a:cs typeface="Times New Roman" panose="02020603050405020304" pitchFamily="18" charset="0"/>
              </a:rPr>
              <a:t>, remain undetected &amp; gain what they want, remain unnoticed </a:t>
            </a:r>
            <a:r>
              <a:rPr lang="en-IN" sz="2400" dirty="0" smtClean="0">
                <a:latin typeface="Times New Roman" panose="02020603050405020304" pitchFamily="18" charset="0"/>
                <a:cs typeface="Times New Roman" panose="02020603050405020304" pitchFamily="18" charset="0"/>
              </a:rPr>
              <a:t>and wipe </a:t>
            </a:r>
            <a:r>
              <a:rPr lang="en-IN" sz="2400" dirty="0">
                <a:latin typeface="Times New Roman" panose="02020603050405020304" pitchFamily="18" charset="0"/>
                <a:cs typeface="Times New Roman" panose="02020603050405020304" pitchFamily="18" charset="0"/>
              </a:rPr>
              <a:t>all evidence that indicates his identity.</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Ethical Hacking</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2458" y="1853248"/>
            <a:ext cx="9077396" cy="4395151"/>
          </a:xfrm>
        </p:spPr>
        <p:txBody>
          <a:bodyPr>
            <a:normAutofit/>
          </a:bodyPr>
          <a:lstStyle/>
          <a:p>
            <a:r>
              <a:rPr lang="en-IN" sz="2400" dirty="0">
                <a:latin typeface="Times New Roman" panose="02020603050405020304" pitchFamily="18" charset="0"/>
                <a:cs typeface="Times New Roman" panose="02020603050405020304" pitchFamily="18" charset="0"/>
              </a:rPr>
              <a:t>Ethical hacking and penetration testing are common terms, popular in </a:t>
            </a:r>
            <a:r>
              <a:rPr lang="en-IN" sz="2400" dirty="0" smtClean="0">
                <a:latin typeface="Times New Roman" panose="02020603050405020304" pitchFamily="18" charset="0"/>
                <a:cs typeface="Times New Roman" panose="02020603050405020304" pitchFamily="18" charset="0"/>
              </a:rPr>
              <a:t>information security </a:t>
            </a:r>
            <a:r>
              <a:rPr lang="en-IN" sz="2400" dirty="0">
                <a:latin typeface="Times New Roman" panose="02020603050405020304" pitchFamily="18" charset="0"/>
                <a:cs typeface="Times New Roman" panose="02020603050405020304" pitchFamily="18" charset="0"/>
              </a:rPr>
              <a:t>environment for a long </a:t>
            </a:r>
            <a:r>
              <a:rPr lang="en-IN" sz="2400" dirty="0" smtClean="0">
                <a:latin typeface="Times New Roman" panose="02020603050405020304" pitchFamily="18" charset="0"/>
                <a:cs typeface="Times New Roman" panose="02020603050405020304" pitchFamily="18" charset="0"/>
              </a:rPr>
              <a:t>time.</a:t>
            </a:r>
          </a:p>
          <a:p>
            <a:r>
              <a:rPr lang="en-IN" sz="2400" b="1" dirty="0">
                <a:solidFill>
                  <a:srgbClr val="FF0000"/>
                </a:solidFill>
                <a:latin typeface="Times New Roman" panose="02020603050405020304" pitchFamily="18" charset="0"/>
                <a:cs typeface="Times New Roman" panose="02020603050405020304" pitchFamily="18" charset="0"/>
              </a:rPr>
              <a:t>S</a:t>
            </a:r>
            <a:r>
              <a:rPr lang="en-IN" sz="2400" b="1" dirty="0" smtClean="0">
                <a:solidFill>
                  <a:srgbClr val="FF0000"/>
                </a:solidFill>
                <a:latin typeface="Times New Roman" panose="02020603050405020304" pitchFamily="18" charset="0"/>
                <a:cs typeface="Times New Roman" panose="02020603050405020304" pitchFamily="18" charset="0"/>
              </a:rPr>
              <a:t>ecurity experts </a:t>
            </a:r>
            <a:r>
              <a:rPr lang="en-IN" sz="2400" dirty="0" smtClean="0">
                <a:latin typeface="Times New Roman" panose="02020603050405020304" pitchFamily="18" charset="0"/>
                <a:cs typeface="Times New Roman" panose="02020603050405020304" pitchFamily="18" charset="0"/>
              </a:rPr>
              <a:t>deficiencies </a:t>
            </a:r>
            <a:r>
              <a:rPr lang="en-IN" sz="2400" dirty="0">
                <a:latin typeface="Times New Roman" panose="02020603050405020304" pitchFamily="18" charset="0"/>
                <a:cs typeface="Times New Roman" panose="02020603050405020304" pitchFamily="18" charset="0"/>
              </a:rPr>
              <a:t>in </a:t>
            </a:r>
            <a:r>
              <a:rPr lang="en-IN" sz="2400" dirty="0" smtClean="0">
                <a:latin typeface="Times New Roman" panose="02020603050405020304" pitchFamily="18" charset="0"/>
                <a:cs typeface="Times New Roman" panose="02020603050405020304" pitchFamily="18" charset="0"/>
              </a:rPr>
              <a:t>running systems</a:t>
            </a:r>
            <a:r>
              <a:rPr lang="en-IN" sz="2400" dirty="0">
                <a:latin typeface="Times New Roman" panose="02020603050405020304" pitchFamily="18" charset="0"/>
                <a:cs typeface="Times New Roman" panose="02020603050405020304" pitchFamily="18" charset="0"/>
              </a:rPr>
              <a:t>, applications, software and </a:t>
            </a:r>
            <a:r>
              <a:rPr lang="en-IN" sz="2400" dirty="0" smtClean="0">
                <a:latin typeface="Times New Roman" panose="02020603050405020304" pitchFamily="18" charset="0"/>
                <a:cs typeface="Times New Roman" panose="02020603050405020304" pitchFamily="18" charset="0"/>
              </a:rPr>
              <a:t>addressing </a:t>
            </a:r>
            <a:r>
              <a:rPr lang="en-IN" sz="2400" b="1" dirty="0" smtClean="0">
                <a:solidFill>
                  <a:srgbClr val="FF0000"/>
                </a:solidFill>
                <a:latin typeface="Times New Roman" panose="02020603050405020304" pitchFamily="18" charset="0"/>
                <a:cs typeface="Times New Roman" panose="02020603050405020304" pitchFamily="18" charset="0"/>
              </a:rPr>
              <a:t>security threats proactively</a:t>
            </a:r>
            <a:endParaRPr lang="en-IN" sz="2400" b="1" dirty="0">
              <a:solidFill>
                <a:srgbClr val="FF0000"/>
              </a:solidFill>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E</a:t>
            </a:r>
            <a:r>
              <a:rPr lang="en-IN" sz="2400" dirty="0" smtClean="0">
                <a:latin typeface="Times New Roman" panose="02020603050405020304" pitchFamily="18" charset="0"/>
                <a:cs typeface="Times New Roman" panose="02020603050405020304" pitchFamily="18" charset="0"/>
              </a:rPr>
              <a:t>thical hacking are </a:t>
            </a:r>
            <a:r>
              <a:rPr lang="en-IN" sz="2400" b="1" dirty="0">
                <a:solidFill>
                  <a:srgbClr val="FF0000"/>
                </a:solidFill>
                <a:latin typeface="Times New Roman" panose="02020603050405020304" pitchFamily="18" charset="0"/>
                <a:cs typeface="Times New Roman" panose="02020603050405020304" pitchFamily="18" charset="0"/>
              </a:rPr>
              <a:t>to uncover the vulnerabilities </a:t>
            </a:r>
            <a:r>
              <a:rPr lang="en-IN" sz="2400" dirty="0">
                <a:latin typeface="Times New Roman" panose="02020603050405020304" pitchFamily="18" charset="0"/>
                <a:cs typeface="Times New Roman" panose="02020603050405020304" pitchFamily="18" charset="0"/>
              </a:rPr>
              <a:t>in systems and security deployments to take action </a:t>
            </a:r>
            <a:r>
              <a:rPr lang="en-IN" sz="2400" dirty="0" smtClean="0">
                <a:latin typeface="Times New Roman" panose="02020603050405020304" pitchFamily="18" charset="0"/>
                <a:cs typeface="Times New Roman" panose="02020603050405020304" pitchFamily="18" charset="0"/>
              </a:rPr>
              <a:t>to secure </a:t>
            </a:r>
            <a:r>
              <a:rPr lang="en-IN" sz="2400" dirty="0">
                <a:latin typeface="Times New Roman" panose="02020603050405020304" pitchFamily="18" charset="0"/>
                <a:cs typeface="Times New Roman" panose="02020603050405020304" pitchFamily="18" charset="0"/>
              </a:rPr>
              <a:t>them before they are used by a hacker to breach security</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84196"/>
          </a:xfrm>
        </p:spPr>
        <p:txBody>
          <a:bodyPr/>
          <a:lstStyle/>
          <a:p>
            <a:pPr algn="ctr"/>
            <a:r>
              <a:rPr lang="en-IN" b="1" dirty="0">
                <a:latin typeface="Times New Roman" panose="02020603050405020304" pitchFamily="18" charset="0"/>
                <a:cs typeface="Times New Roman" panose="02020603050405020304" pitchFamily="18" charset="0"/>
              </a:rPr>
              <a:t>Phases of Ethical Hacking</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Ethical Hacking is the combination of the following phases: -</a:t>
            </a:r>
          </a:p>
          <a:p>
            <a:pPr marL="0" indent="0">
              <a:buNone/>
            </a:pPr>
            <a:r>
              <a:rPr lang="en-IN" sz="2400" dirty="0" smtClean="0">
                <a:latin typeface="Times New Roman" panose="02020603050405020304" pitchFamily="18" charset="0"/>
                <a:cs typeface="Times New Roman" panose="02020603050405020304" pitchFamily="18" charset="0"/>
              </a:rPr>
              <a:t>	1</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Foot printing </a:t>
            </a:r>
            <a:r>
              <a:rPr lang="en-IN" sz="2400" dirty="0">
                <a:latin typeface="Times New Roman" panose="02020603050405020304" pitchFamily="18" charset="0"/>
                <a:cs typeface="Times New Roman" panose="02020603050405020304" pitchFamily="18" charset="0"/>
              </a:rPr>
              <a:t>&amp; Reconnaissance</a:t>
            </a:r>
          </a:p>
          <a:p>
            <a:pPr marL="0" indent="0">
              <a:buNone/>
            </a:pPr>
            <a:r>
              <a:rPr lang="en-IN" sz="2400" dirty="0" smtClean="0">
                <a:latin typeface="Times New Roman" panose="02020603050405020304" pitchFamily="18" charset="0"/>
                <a:cs typeface="Times New Roman" panose="02020603050405020304" pitchFamily="18" charset="0"/>
              </a:rPr>
              <a:t>	2</a:t>
            </a:r>
            <a:r>
              <a:rPr lang="en-IN" sz="2400" dirty="0">
                <a:latin typeface="Times New Roman" panose="02020603050405020304" pitchFamily="18" charset="0"/>
                <a:cs typeface="Times New Roman" panose="02020603050405020304" pitchFamily="18" charset="0"/>
              </a:rPr>
              <a:t>. Scanning</a:t>
            </a:r>
          </a:p>
          <a:p>
            <a:pPr marL="0" indent="0">
              <a:buNone/>
            </a:pPr>
            <a:r>
              <a:rPr lang="en-IN" sz="2400" dirty="0" smtClean="0">
                <a:latin typeface="Times New Roman" panose="02020603050405020304" pitchFamily="18" charset="0"/>
                <a:cs typeface="Times New Roman" panose="02020603050405020304" pitchFamily="18" charset="0"/>
              </a:rPr>
              <a:t>	3</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Enumeration</a:t>
            </a:r>
          </a:p>
          <a:p>
            <a:pPr marL="0" indent="0">
              <a:buNone/>
            </a:pP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4</a:t>
            </a:r>
            <a:r>
              <a:rPr lang="en-IN" sz="2400" dirty="0">
                <a:latin typeface="Times New Roman" panose="02020603050405020304" pitchFamily="18" charset="0"/>
                <a:cs typeface="Times New Roman" panose="02020603050405020304" pitchFamily="18" charset="0"/>
              </a:rPr>
              <a:t>. System Hacking</a:t>
            </a:r>
          </a:p>
          <a:p>
            <a:pPr marL="0" indent="0">
              <a:buNone/>
            </a:pPr>
            <a:r>
              <a:rPr lang="en-IN" sz="2400" dirty="0" smtClean="0">
                <a:latin typeface="Times New Roman" panose="02020603050405020304" pitchFamily="18" charset="0"/>
                <a:cs typeface="Times New Roman" panose="02020603050405020304" pitchFamily="18" charset="0"/>
              </a:rPr>
              <a:t>	5</a:t>
            </a:r>
            <a:r>
              <a:rPr lang="en-IN" sz="2400" dirty="0">
                <a:latin typeface="Times New Roman" panose="02020603050405020304" pitchFamily="18" charset="0"/>
                <a:cs typeface="Times New Roman" panose="02020603050405020304" pitchFamily="18" charset="0"/>
              </a:rPr>
              <a:t>. Escalation of Privileges</a:t>
            </a:r>
          </a:p>
          <a:p>
            <a:pPr marL="0" indent="0">
              <a:buNone/>
            </a:pPr>
            <a:r>
              <a:rPr lang="en-IN" sz="2400" dirty="0" smtClean="0">
                <a:latin typeface="Times New Roman" panose="02020603050405020304" pitchFamily="18" charset="0"/>
                <a:cs typeface="Times New Roman" panose="02020603050405020304" pitchFamily="18" charset="0"/>
              </a:rPr>
              <a:t>	6</a:t>
            </a:r>
            <a:r>
              <a:rPr lang="en-IN" sz="2400" dirty="0">
                <a:latin typeface="Times New Roman" panose="02020603050405020304" pitchFamily="18" charset="0"/>
                <a:cs typeface="Times New Roman" panose="02020603050405020304" pitchFamily="18" charset="0"/>
              </a:rPr>
              <a:t>. Covering Tracks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latin typeface="Times New Roman" panose="02020603050405020304" pitchFamily="18" charset="0"/>
                <a:cs typeface="Times New Roman" panose="02020603050405020304" pitchFamily="18" charset="0"/>
              </a:rPr>
              <a:t>Mind Map</a:t>
            </a:r>
            <a:endParaRPr lang="en-IN"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482502" y="1364345"/>
            <a:ext cx="11283141" cy="518897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55" y="503856"/>
            <a:ext cx="9404723" cy="857467"/>
          </a:xfrm>
        </p:spPr>
        <p:txBody>
          <a:bodyPr/>
          <a:lstStyle/>
          <a:p>
            <a:r>
              <a:rPr lang="en-IN" sz="3600" b="1" dirty="0" smtClean="0">
                <a:solidFill>
                  <a:srgbClr val="FF0000"/>
                </a:solidFill>
                <a:latin typeface="Calibri" panose="020F0502020204030204" pitchFamily="34" charset="0"/>
                <a:cs typeface="Calibri" panose="020F0502020204030204" pitchFamily="34" charset="0"/>
              </a:rPr>
              <a:t>Foot printing </a:t>
            </a:r>
            <a:r>
              <a:rPr lang="en-IN" sz="3600" b="1" dirty="0">
                <a:solidFill>
                  <a:srgbClr val="FF0000"/>
                </a:solidFill>
                <a:latin typeface="Calibri" panose="020F0502020204030204" pitchFamily="34" charset="0"/>
                <a:cs typeface="Calibri" panose="020F0502020204030204" pitchFamily="34" charset="0"/>
              </a:rPr>
              <a:t>Methodology</a:t>
            </a:r>
            <a:endParaRPr lang="en-IN" sz="36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53508" y="2009675"/>
            <a:ext cx="9635319" cy="2224586"/>
          </a:xfrm>
        </p:spPr>
        <p:txBody>
          <a:bodyPr/>
          <a:lstStyle/>
          <a:p>
            <a:r>
              <a:rPr lang="en-IN" dirty="0"/>
              <a:t>G</a:t>
            </a:r>
            <a:r>
              <a:rPr lang="en-IN" dirty="0" smtClean="0"/>
              <a:t>et </a:t>
            </a:r>
            <a:r>
              <a:rPr lang="en-IN" dirty="0"/>
              <a:t>information regarding anyone as the internet, social </a:t>
            </a:r>
            <a:r>
              <a:rPr lang="en-IN" dirty="0" smtClean="0"/>
              <a:t>media, official </a:t>
            </a:r>
            <a:r>
              <a:rPr lang="en-IN" dirty="0"/>
              <a:t>websites and other resources have much </a:t>
            </a:r>
            <a:r>
              <a:rPr lang="en-IN" dirty="0" smtClean="0"/>
              <a:t>information.</a:t>
            </a:r>
          </a:p>
          <a:p>
            <a:r>
              <a:rPr lang="en-IN" dirty="0" smtClean="0"/>
              <a:t>About </a:t>
            </a:r>
            <a:r>
              <a:rPr lang="en-IN" dirty="0"/>
              <a:t>their users which </a:t>
            </a:r>
            <a:r>
              <a:rPr lang="en-IN" dirty="0" smtClean="0"/>
              <a:t>are not </a:t>
            </a:r>
            <a:r>
              <a:rPr lang="en-IN" dirty="0"/>
              <a:t>sensitive, but a collection of information may </a:t>
            </a:r>
            <a:r>
              <a:rPr lang="en-IN" dirty="0" smtClean="0"/>
              <a:t>fulfil </a:t>
            </a:r>
            <a:r>
              <a:rPr lang="en-IN" dirty="0"/>
              <a:t>the requirements of an </a:t>
            </a:r>
            <a:r>
              <a:rPr lang="en-IN" dirty="0" smtClean="0"/>
              <a:t>attacker and </a:t>
            </a:r>
            <a:r>
              <a:rPr lang="en-IN" dirty="0"/>
              <a:t>attacker can gather enough information by a little effort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69416" y="1457463"/>
            <a:ext cx="8980538" cy="4130833"/>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96036"/>
            <a:ext cx="10777065" cy="1356882"/>
          </a:xfrm>
        </p:spPr>
        <p:txBody>
          <a:bodyPr/>
          <a:lstStyle/>
          <a:p>
            <a:r>
              <a:rPr lang="en-IN" sz="4000" b="1" dirty="0"/>
              <a:t>Gathering information using Windows Command </a:t>
            </a:r>
            <a:r>
              <a:rPr lang="en-IN" sz="4000" b="1" dirty="0" smtClean="0"/>
              <a:t>Line Utilities</a:t>
            </a:r>
            <a:endParaRPr lang="en-IN" sz="4000" dirty="0"/>
          </a:p>
        </p:txBody>
      </p:sp>
      <p:pic>
        <p:nvPicPr>
          <p:cNvPr id="4" name="Content Placeholder 3"/>
          <p:cNvPicPr>
            <a:picLocks noGrp="1" noChangeAspect="1"/>
          </p:cNvPicPr>
          <p:nvPr>
            <p:ph idx="1"/>
          </p:nvPr>
        </p:nvPicPr>
        <p:blipFill>
          <a:blip r:embed="rId2"/>
          <a:stretch>
            <a:fillRect/>
          </a:stretch>
        </p:blipFill>
        <p:spPr>
          <a:xfrm>
            <a:off x="2060670" y="3254328"/>
            <a:ext cx="8248650" cy="2447925"/>
          </a:xfrm>
          <a:prstGeom prst="rect">
            <a:avLst/>
          </a:prstGeom>
        </p:spPr>
      </p:pic>
      <p:sp>
        <p:nvSpPr>
          <p:cNvPr id="5" name="Rectangle 4"/>
          <p:cNvSpPr/>
          <p:nvPr/>
        </p:nvSpPr>
        <p:spPr>
          <a:xfrm>
            <a:off x="1187354" y="2330457"/>
            <a:ext cx="7983941" cy="369332"/>
          </a:xfrm>
          <a:prstGeom prst="rect">
            <a:avLst/>
          </a:prstGeom>
        </p:spPr>
        <p:txBody>
          <a:bodyPr wrap="square">
            <a:spAutoFit/>
          </a:bodyPr>
          <a:lstStyle/>
          <a:p>
            <a:r>
              <a:rPr lang="en-IN" dirty="0">
                <a:latin typeface="Constantia" panose="02030602050306030303" pitchFamily="18" charset="0"/>
              </a:rPr>
              <a:t>Using Windows-based tools, let's gather some information about the target</a:t>
            </a:r>
            <a:endParaRPr lang="en-IN"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1002" y="309498"/>
            <a:ext cx="8168402" cy="803206"/>
          </a:xfrm>
        </p:spPr>
        <p:txBody>
          <a:bodyPr/>
          <a:lstStyle/>
          <a:p>
            <a:r>
              <a:rPr lang="en-IN" b="1" dirty="0"/>
              <a:t>Basic Network Utilities</a:t>
            </a:r>
            <a:br>
              <a:rPr lang="en-IN" b="1" dirty="0"/>
            </a:br>
            <a:endParaRPr lang="en-IN" dirty="0"/>
          </a:p>
        </p:txBody>
      </p:sp>
      <p:sp>
        <p:nvSpPr>
          <p:cNvPr id="3" name="Content Placeholder 2"/>
          <p:cNvSpPr>
            <a:spLocks noGrp="1"/>
          </p:cNvSpPr>
          <p:nvPr>
            <p:ph idx="1"/>
          </p:nvPr>
        </p:nvSpPr>
        <p:spPr>
          <a:xfrm>
            <a:off x="804232" y="1608464"/>
            <a:ext cx="9245622" cy="4639936"/>
          </a:xfrm>
        </p:spPr>
        <p:txBody>
          <a:bodyPr/>
          <a:lstStyle/>
          <a:p>
            <a:r>
              <a:rPr lang="en-IN" b="1" dirty="0" smtClean="0"/>
              <a:t>Ipconfig :- </a:t>
            </a:r>
            <a:r>
              <a:rPr lang="en-IN" dirty="0" smtClean="0"/>
              <a:t>Gives </a:t>
            </a:r>
            <a:r>
              <a:rPr lang="en-IN" dirty="0"/>
              <a:t>you information about your connection to a network </a:t>
            </a:r>
            <a:endParaRPr lang="en-IN" b="1" dirty="0"/>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2362371" y="2346537"/>
            <a:ext cx="6696075" cy="3981450"/>
          </a:xfrm>
          <a:prstGeom prst="rect">
            <a:avLst/>
          </a:prstGeom>
        </p:spPr>
      </p:pic>
    </p:spTree>
    <p:extLst>
      <p:ext uri="{BB962C8B-B14F-4D97-AF65-F5344CB8AC3E}">
        <p14:creationId xmlns:p14="http://schemas.microsoft.com/office/powerpoint/2010/main" val="5274539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2774" y="799411"/>
            <a:ext cx="9686296" cy="5631454"/>
          </a:xfrm>
        </p:spPr>
        <p:txBody>
          <a:bodyPr>
            <a:normAutofit lnSpcReduction="10000"/>
          </a:bodyPr>
          <a:lstStyle/>
          <a:p>
            <a:r>
              <a:rPr lang="en-IN" b="1" dirty="0" smtClean="0"/>
              <a:t>Ping</a:t>
            </a:r>
            <a:r>
              <a:rPr lang="en-IN" dirty="0" smtClean="0"/>
              <a:t> : </a:t>
            </a:r>
            <a:r>
              <a:rPr lang="en-IN" dirty="0"/>
              <a:t>Ping is used to send a test packet, or echo packet, to a machine to find out whether the machine is reachable and how long the packet takes to reach the </a:t>
            </a:r>
            <a:r>
              <a:rPr lang="en-IN" dirty="0" smtClean="0"/>
              <a:t>machine</a:t>
            </a:r>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smtClean="0"/>
          </a:p>
          <a:p>
            <a:pPr marL="0" indent="0">
              <a:buNone/>
            </a:pPr>
            <a:r>
              <a:rPr lang="en-IN" dirty="0"/>
              <a:t>	</a:t>
            </a:r>
            <a:r>
              <a:rPr lang="en-IN" dirty="0" smtClean="0"/>
              <a:t>					</a:t>
            </a:r>
          </a:p>
          <a:p>
            <a:pPr marL="0" indent="0">
              <a:buNone/>
            </a:pPr>
            <a:r>
              <a:rPr lang="en-IN" dirty="0"/>
              <a:t>	</a:t>
            </a:r>
            <a:r>
              <a:rPr lang="en-IN" dirty="0" smtClean="0"/>
              <a:t>					</a:t>
            </a:r>
            <a:endParaRPr lang="en-IN" b="1" dirty="0"/>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687671" y="1922681"/>
            <a:ext cx="8396501" cy="3384914"/>
          </a:xfrm>
          <a:prstGeom prst="rect">
            <a:avLst/>
          </a:prstGeom>
        </p:spPr>
      </p:pic>
    </p:spTree>
    <p:extLst>
      <p:ext uri="{BB962C8B-B14F-4D97-AF65-F5344CB8AC3E}">
        <p14:creationId xmlns:p14="http://schemas.microsoft.com/office/powerpoint/2010/main" val="1354716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258157" y="1328738"/>
            <a:ext cx="4396338" cy="576262"/>
          </a:xfrm>
        </p:spPr>
        <p:txBody>
          <a:bodyPr/>
          <a:lstStyle/>
          <a:p>
            <a:pPr algn="ctr"/>
            <a:r>
              <a:rPr lang="en-IN" dirty="0">
                <a:solidFill>
                  <a:schemeClr val="tx1"/>
                </a:solidFill>
              </a:rPr>
              <a:t>Advantages </a:t>
            </a:r>
          </a:p>
        </p:txBody>
      </p:sp>
      <p:sp>
        <p:nvSpPr>
          <p:cNvPr id="6" name="Content Placeholder 5"/>
          <p:cNvSpPr>
            <a:spLocks noGrp="1"/>
          </p:cNvSpPr>
          <p:nvPr>
            <p:ph sz="half" idx="2"/>
          </p:nvPr>
        </p:nvSpPr>
        <p:spPr>
          <a:xfrm>
            <a:off x="1124827" y="2310205"/>
            <a:ext cx="4396339" cy="3741738"/>
          </a:xfrm>
        </p:spPr>
        <p:txBody>
          <a:bodyPr/>
          <a:lstStyle/>
          <a:p>
            <a:r>
              <a:rPr lang="en-IN" dirty="0"/>
              <a:t>A star topology is less expensive</a:t>
            </a:r>
          </a:p>
          <a:p>
            <a:r>
              <a:rPr lang="en-IN" dirty="0"/>
              <a:t>It easy to install and reconfigure</a:t>
            </a:r>
          </a:p>
          <a:p>
            <a:r>
              <a:rPr lang="en-IN" dirty="0"/>
              <a:t>Robustness</a:t>
            </a:r>
          </a:p>
        </p:txBody>
      </p:sp>
      <p:sp>
        <p:nvSpPr>
          <p:cNvPr id="7" name="Text Placeholder 6"/>
          <p:cNvSpPr>
            <a:spLocks noGrp="1"/>
          </p:cNvSpPr>
          <p:nvPr>
            <p:ph type="body" sz="quarter" idx="3"/>
          </p:nvPr>
        </p:nvSpPr>
        <p:spPr>
          <a:xfrm>
            <a:off x="5912678" y="1328738"/>
            <a:ext cx="4396339" cy="576262"/>
          </a:xfrm>
        </p:spPr>
        <p:txBody>
          <a:bodyPr/>
          <a:lstStyle/>
          <a:p>
            <a:pPr algn="ctr"/>
            <a:r>
              <a:rPr lang="en-IN" dirty="0">
                <a:solidFill>
                  <a:schemeClr val="tx1"/>
                </a:solidFill>
              </a:rPr>
              <a:t>Disadvantages</a:t>
            </a:r>
          </a:p>
        </p:txBody>
      </p:sp>
      <p:sp>
        <p:nvSpPr>
          <p:cNvPr id="8" name="Content Placeholder 7"/>
          <p:cNvSpPr>
            <a:spLocks noGrp="1"/>
          </p:cNvSpPr>
          <p:nvPr>
            <p:ph sz="quarter" idx="4"/>
          </p:nvPr>
        </p:nvSpPr>
        <p:spPr>
          <a:xfrm>
            <a:off x="5912678" y="2286001"/>
            <a:ext cx="4396339" cy="3741738"/>
          </a:xfrm>
        </p:spPr>
        <p:txBody>
          <a:bodyPr/>
          <a:lstStyle/>
          <a:p>
            <a:r>
              <a:rPr lang="en-IN" dirty="0"/>
              <a:t>One big disadvantage of a star topology is the dependency of the whole topology on one </a:t>
            </a:r>
            <a:r>
              <a:rPr lang="en-IN" dirty="0">
                <a:solidFill>
                  <a:srgbClr val="C00000"/>
                </a:solidFill>
              </a:rPr>
              <a:t>single point, the hub</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366092"/>
            <a:ext cx="8946541" cy="4882307"/>
          </a:xfrm>
        </p:spPr>
        <p:txBody>
          <a:bodyPr/>
          <a:lstStyle/>
          <a:p>
            <a:r>
              <a:rPr lang="en-IN" dirty="0" smtClean="0"/>
              <a:t>From </a:t>
            </a:r>
            <a:r>
              <a:rPr lang="en-IN" dirty="0"/>
              <a:t>the output, you can observe and extract the following information:</a:t>
            </a:r>
          </a:p>
          <a:p>
            <a:pPr marL="457200" lvl="1" indent="0">
              <a:buNone/>
            </a:pPr>
            <a:r>
              <a:rPr lang="en-IN" dirty="0"/>
              <a:t>1. Example.com is live</a:t>
            </a:r>
          </a:p>
          <a:p>
            <a:pPr marL="457200" lvl="1" indent="0">
              <a:buNone/>
            </a:pPr>
            <a:r>
              <a:rPr lang="en-IN" dirty="0"/>
              <a:t>2. IP address of example.com.</a:t>
            </a:r>
          </a:p>
          <a:p>
            <a:pPr marL="457200" lvl="1" indent="0">
              <a:buNone/>
            </a:pPr>
            <a:r>
              <a:rPr lang="en-IN" dirty="0"/>
              <a:t>3. Round Trip Time</a:t>
            </a:r>
          </a:p>
          <a:p>
            <a:pPr marL="457200" lvl="1" indent="0">
              <a:buNone/>
            </a:pPr>
            <a:r>
              <a:rPr lang="en-IN" dirty="0"/>
              <a:t>4. TTL value TTL means “time to live</a:t>
            </a:r>
            <a:r>
              <a:rPr lang="en-IN" dirty="0" smtClean="0"/>
              <a:t>.</a:t>
            </a:r>
            <a:endParaRPr lang="en-IN" dirty="0"/>
          </a:p>
          <a:p>
            <a:pPr marL="457200" lvl="1" indent="0">
              <a:buNone/>
            </a:pPr>
            <a:r>
              <a:rPr lang="en-IN" dirty="0"/>
              <a:t>5. Packet loss statistics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3552" y="649996"/>
            <a:ext cx="9036301" cy="5598404"/>
          </a:xfrm>
        </p:spPr>
        <p:txBody>
          <a:bodyPr/>
          <a:lstStyle/>
          <a:p>
            <a:r>
              <a:rPr lang="en-IN" b="1" dirty="0" err="1" smtClean="0"/>
              <a:t>Tracert</a:t>
            </a:r>
            <a:r>
              <a:rPr lang="en-IN" b="1" dirty="0" smtClean="0"/>
              <a:t> : </a:t>
            </a:r>
            <a:r>
              <a:rPr lang="en-IN" dirty="0" err="1"/>
              <a:t>Tracert</a:t>
            </a:r>
            <a:r>
              <a:rPr lang="en-IN" dirty="0"/>
              <a:t> not only tells you whether the packet got there and how long it took, but it also tells you all the intermediate hops it took to get there. </a:t>
            </a:r>
            <a:endParaRPr lang="en-IN" dirty="0" smtClean="0"/>
          </a:p>
          <a:p>
            <a:endParaRPr lang="en-IN" b="1" dirty="0"/>
          </a:p>
          <a:p>
            <a:endParaRPr lang="en-IN" b="1" dirty="0"/>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567300" y="2067787"/>
            <a:ext cx="9161770" cy="4180613"/>
          </a:xfrm>
          <a:prstGeom prst="rect">
            <a:avLst/>
          </a:prstGeom>
        </p:spPr>
      </p:pic>
    </p:spTree>
    <p:extLst>
      <p:ext uri="{BB962C8B-B14F-4D97-AF65-F5344CB8AC3E}">
        <p14:creationId xmlns:p14="http://schemas.microsoft.com/office/powerpoint/2010/main" val="4280830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1518" y="572878"/>
            <a:ext cx="9058335" cy="5675522"/>
          </a:xfrm>
        </p:spPr>
        <p:txBody>
          <a:bodyPr>
            <a:normAutofit lnSpcReduction="10000"/>
          </a:bodyPr>
          <a:lstStyle/>
          <a:p>
            <a:r>
              <a:rPr lang="en-IN" b="1" dirty="0" err="1" smtClean="0"/>
              <a:t>Netstat</a:t>
            </a:r>
            <a:r>
              <a:rPr lang="en-IN" b="1" dirty="0" smtClean="0"/>
              <a:t> </a:t>
            </a:r>
            <a:r>
              <a:rPr lang="en-IN" b="1" dirty="0"/>
              <a:t>(</a:t>
            </a:r>
            <a:r>
              <a:rPr lang="en-IN" b="1" dirty="0" smtClean="0"/>
              <a:t>Network Status) : T</a:t>
            </a:r>
            <a:r>
              <a:rPr lang="en-IN" dirty="0" smtClean="0"/>
              <a:t>his </a:t>
            </a:r>
            <a:r>
              <a:rPr lang="en-IN" dirty="0"/>
              <a:t>command tells you what connections your computer currently has</a:t>
            </a:r>
            <a:r>
              <a:rPr lang="en-IN" dirty="0" smtClean="0"/>
              <a:t>.</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IN" dirty="0"/>
              <a:t>These four (ipconfig, ping, </a:t>
            </a:r>
            <a:r>
              <a:rPr lang="en-IN" dirty="0" err="1"/>
              <a:t>tracert</a:t>
            </a:r>
            <a:r>
              <a:rPr lang="en-IN" dirty="0"/>
              <a:t>, and </a:t>
            </a:r>
            <a:r>
              <a:rPr lang="en-IN" dirty="0" err="1"/>
              <a:t>netstat</a:t>
            </a:r>
            <a:r>
              <a:rPr lang="en-IN" dirty="0"/>
              <a:t>) are absolutely essential to any network administrator</a:t>
            </a:r>
            <a:endParaRPr lang="en-IN" dirty="0" smtClean="0"/>
          </a:p>
          <a:p>
            <a:endParaRPr lang="en-IN" b="1" dirty="0"/>
          </a:p>
        </p:txBody>
      </p:sp>
      <p:sp>
        <p:nvSpPr>
          <p:cNvPr id="4" name="Footer Placeholder 3"/>
          <p:cNvSpPr>
            <a:spLocks noGrp="1"/>
          </p:cNvSpPr>
          <p:nvPr>
            <p:ph type="ftr" sz="quarter" idx="11"/>
          </p:nvPr>
        </p:nvSpPr>
        <p:spPr/>
        <p:txBody>
          <a:bodyPr/>
          <a:lstStyle/>
          <a:p>
            <a:r>
              <a:rPr lang="en-US" smtClean="0"/>
              <a:t>Copyright 2017 CloudNexus and First Resource Insurance Group</a:t>
            </a:r>
            <a:endParaRPr lang="en-US"/>
          </a:p>
        </p:txBody>
      </p:sp>
      <p:pic>
        <p:nvPicPr>
          <p:cNvPr id="5" name="Picture 4"/>
          <p:cNvPicPr>
            <a:picLocks noChangeAspect="1"/>
          </p:cNvPicPr>
          <p:nvPr/>
        </p:nvPicPr>
        <p:blipFill>
          <a:blip r:embed="rId2"/>
          <a:stretch>
            <a:fillRect/>
          </a:stretch>
        </p:blipFill>
        <p:spPr>
          <a:xfrm>
            <a:off x="1754267" y="1304495"/>
            <a:ext cx="8218468" cy="3717878"/>
          </a:xfrm>
          <a:prstGeom prst="rect">
            <a:avLst/>
          </a:prstGeom>
        </p:spPr>
      </p:pic>
    </p:spTree>
    <p:extLst>
      <p:ext uri="{BB962C8B-B14F-4D97-AF65-F5344CB8AC3E}">
        <p14:creationId xmlns:p14="http://schemas.microsoft.com/office/powerpoint/2010/main" val="952151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Foot printing </a:t>
            </a:r>
            <a:r>
              <a:rPr lang="en-IN" dirty="0">
                <a:latin typeface="Times New Roman" panose="02020603050405020304" pitchFamily="18" charset="0"/>
                <a:cs typeface="Times New Roman" panose="02020603050405020304" pitchFamily="18" charset="0"/>
              </a:rPr>
              <a:t>through Social Networking Sites</a:t>
            </a:r>
          </a:p>
        </p:txBody>
      </p:sp>
      <p:sp>
        <p:nvSpPr>
          <p:cNvPr id="3" name="Content Placeholder 2"/>
          <p:cNvSpPr>
            <a:spLocks noGrp="1"/>
          </p:cNvSpPr>
          <p:nvPr>
            <p:ph idx="1"/>
          </p:nvPr>
        </p:nvSpPr>
        <p:spPr>
          <a:xfrm>
            <a:off x="1103312" y="2238233"/>
            <a:ext cx="9514646" cy="4010166"/>
          </a:xfrm>
        </p:spPr>
        <p:txBody>
          <a:bodyPr/>
          <a:lstStyle/>
          <a:p>
            <a:r>
              <a:rPr lang="en-IN" dirty="0"/>
              <a:t>Social Engineering in Information Security refers to the technique of </a:t>
            </a:r>
            <a:r>
              <a:rPr lang="en-IN" dirty="0" smtClean="0"/>
              <a:t>psychological manipulation</a:t>
            </a:r>
            <a:r>
              <a:rPr lang="en-IN" dirty="0"/>
              <a:t>. </a:t>
            </a:r>
            <a:endParaRPr lang="en-IN" dirty="0" smtClean="0"/>
          </a:p>
          <a:p>
            <a:r>
              <a:rPr lang="en-IN" dirty="0" smtClean="0"/>
              <a:t>This </a:t>
            </a:r>
            <a:r>
              <a:rPr lang="en-IN" dirty="0"/>
              <a:t>trick is used to gather information from different social </a:t>
            </a:r>
            <a:r>
              <a:rPr lang="en-IN" dirty="0" smtClean="0"/>
              <a:t>networking and </a:t>
            </a:r>
            <a:r>
              <a:rPr lang="en-IN" dirty="0"/>
              <a:t>other platforms from people for fraud, hacking and getting information for </a:t>
            </a:r>
            <a:r>
              <a:rPr lang="en-IN" dirty="0" smtClean="0"/>
              <a:t>being close </a:t>
            </a:r>
            <a:r>
              <a:rPr lang="en-IN" dirty="0"/>
              <a:t>to the target.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1447" y="1293121"/>
            <a:ext cx="8983209" cy="400170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3001"/>
          </a:xfrm>
        </p:spPr>
        <p:txBody>
          <a:bodyPr/>
          <a:lstStyle/>
          <a:p>
            <a:r>
              <a:rPr lang="en-IN" sz="3600" b="1" dirty="0">
                <a:solidFill>
                  <a:srgbClr val="FF0000"/>
                </a:solidFill>
                <a:latin typeface="Calibri" panose="020F0502020204030204" pitchFamily="34" charset="0"/>
                <a:cs typeface="Calibri" panose="020F0502020204030204" pitchFamily="34" charset="0"/>
              </a:rPr>
              <a:t>Website </a:t>
            </a:r>
            <a:r>
              <a:rPr lang="en-IN" sz="3600" b="1" dirty="0" err="1">
                <a:solidFill>
                  <a:srgbClr val="FF0000"/>
                </a:solidFill>
                <a:latin typeface="Calibri" panose="020F0502020204030204" pitchFamily="34" charset="0"/>
                <a:cs typeface="Calibri" panose="020F0502020204030204" pitchFamily="34" charset="0"/>
              </a:rPr>
              <a:t>Footprinting</a:t>
            </a:r>
            <a:endParaRPr lang="en-IN" sz="36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103312" y="1787858"/>
            <a:ext cx="8946541" cy="4460542"/>
          </a:xfrm>
        </p:spPr>
        <p:txBody>
          <a:bodyPr>
            <a:normAutofit/>
          </a:bodyPr>
          <a:lstStyle/>
          <a:p>
            <a:r>
              <a:rPr lang="en-IN" dirty="0">
                <a:latin typeface="Calibri" panose="020F0502020204030204" pitchFamily="34" charset="0"/>
                <a:cs typeface="Calibri" panose="020F0502020204030204" pitchFamily="34" charset="0"/>
              </a:rPr>
              <a:t>Website </a:t>
            </a:r>
            <a:r>
              <a:rPr lang="en-IN" dirty="0" smtClean="0">
                <a:latin typeface="Calibri" panose="020F0502020204030204" pitchFamily="34" charset="0"/>
                <a:cs typeface="Calibri" panose="020F0502020204030204" pitchFamily="34" charset="0"/>
              </a:rPr>
              <a:t>Foot printing </a:t>
            </a:r>
            <a:r>
              <a:rPr lang="en-IN" dirty="0">
                <a:latin typeface="Calibri" panose="020F0502020204030204" pitchFamily="34" charset="0"/>
                <a:cs typeface="Calibri" panose="020F0502020204030204" pitchFamily="34" charset="0"/>
              </a:rPr>
              <a:t>includes monitoring and investigating about the </a:t>
            </a:r>
            <a:r>
              <a:rPr lang="en-IN" dirty="0" smtClean="0">
                <a:latin typeface="Calibri" panose="020F0502020204030204" pitchFamily="34" charset="0"/>
                <a:cs typeface="Calibri" panose="020F0502020204030204" pitchFamily="34" charset="0"/>
              </a:rPr>
              <a:t>target organization's </a:t>
            </a:r>
            <a:r>
              <a:rPr lang="en-IN" dirty="0">
                <a:latin typeface="Calibri" panose="020F0502020204030204" pitchFamily="34" charset="0"/>
                <a:cs typeface="Calibri" panose="020F0502020204030204" pitchFamily="34" charset="0"/>
              </a:rPr>
              <a:t>official website for gaining information such </a:t>
            </a:r>
            <a:r>
              <a:rPr lang="en-IN" dirty="0" smtClean="0">
                <a:latin typeface="Calibri" panose="020F0502020204030204" pitchFamily="34" charset="0"/>
                <a:cs typeface="Calibri" panose="020F0502020204030204" pitchFamily="34" charset="0"/>
              </a:rPr>
              <a:t>as</a:t>
            </a:r>
          </a:p>
          <a:p>
            <a:pPr lvl="1">
              <a:buFont typeface="Wingdings" panose="05000000000000000000" pitchFamily="2" charset="2"/>
              <a:buChar char="v"/>
            </a:pPr>
            <a:r>
              <a:rPr lang="en-IN" sz="2000" dirty="0" smtClean="0">
                <a:latin typeface="Calibri" panose="020F0502020204030204" pitchFamily="34" charset="0"/>
                <a:cs typeface="Calibri" panose="020F0502020204030204" pitchFamily="34" charset="0"/>
              </a:rPr>
              <a:t>Software </a:t>
            </a:r>
            <a:r>
              <a:rPr lang="en-IN" sz="2000" dirty="0">
                <a:latin typeface="Calibri" panose="020F0502020204030204" pitchFamily="34" charset="0"/>
                <a:cs typeface="Calibri" panose="020F0502020204030204" pitchFamily="34" charset="0"/>
              </a:rPr>
              <a:t>running, </a:t>
            </a:r>
            <a:r>
              <a:rPr lang="en-IN" sz="2000" dirty="0" smtClean="0">
                <a:latin typeface="Calibri" panose="020F0502020204030204" pitchFamily="34" charset="0"/>
                <a:cs typeface="Calibri" panose="020F0502020204030204" pitchFamily="34" charset="0"/>
              </a:rPr>
              <a:t>versions of </a:t>
            </a:r>
            <a:r>
              <a:rPr lang="en-IN" sz="2000" dirty="0">
                <a:latin typeface="Calibri" panose="020F0502020204030204" pitchFamily="34" charset="0"/>
                <a:cs typeface="Calibri" panose="020F0502020204030204" pitchFamily="34" charset="0"/>
              </a:rPr>
              <a:t>these software’s, </a:t>
            </a:r>
            <a:endParaRPr lang="en-IN" sz="2000" dirty="0" smtClean="0">
              <a:latin typeface="Calibri" panose="020F0502020204030204" pitchFamily="34" charset="0"/>
              <a:cs typeface="Calibri" panose="020F0502020204030204" pitchFamily="34" charset="0"/>
            </a:endParaRPr>
          </a:p>
          <a:p>
            <a:pPr lvl="1">
              <a:buFont typeface="Wingdings" panose="05000000000000000000" pitchFamily="2" charset="2"/>
              <a:buChar char="v"/>
            </a:pPr>
            <a:r>
              <a:rPr lang="en-IN" sz="2000" dirty="0" smtClean="0">
                <a:latin typeface="Calibri" panose="020F0502020204030204" pitchFamily="34" charset="0"/>
                <a:cs typeface="Calibri" panose="020F0502020204030204" pitchFamily="34" charset="0"/>
              </a:rPr>
              <a:t>operating </a:t>
            </a:r>
            <a:r>
              <a:rPr lang="en-IN" sz="2000" dirty="0">
                <a:latin typeface="Calibri" panose="020F0502020204030204" pitchFamily="34" charset="0"/>
                <a:cs typeface="Calibri" panose="020F0502020204030204" pitchFamily="34" charset="0"/>
              </a:rPr>
              <a:t>systems, </a:t>
            </a:r>
            <a:endParaRPr lang="en-IN" sz="2000" dirty="0" smtClean="0">
              <a:latin typeface="Calibri" panose="020F0502020204030204" pitchFamily="34" charset="0"/>
              <a:cs typeface="Calibri" panose="020F0502020204030204" pitchFamily="34" charset="0"/>
            </a:endParaRPr>
          </a:p>
          <a:p>
            <a:pPr lvl="1">
              <a:buFont typeface="Wingdings" panose="05000000000000000000" pitchFamily="2" charset="2"/>
              <a:buChar char="v"/>
            </a:pPr>
            <a:r>
              <a:rPr lang="en-IN" sz="2000" dirty="0" smtClean="0">
                <a:latin typeface="Calibri" panose="020F0502020204030204" pitchFamily="34" charset="0"/>
                <a:cs typeface="Calibri" panose="020F0502020204030204" pitchFamily="34" charset="0"/>
              </a:rPr>
              <a:t>Sub-directories</a:t>
            </a:r>
            <a:r>
              <a:rPr lang="en-IN" sz="2000" dirty="0">
                <a:latin typeface="Calibri" panose="020F0502020204030204" pitchFamily="34" charset="0"/>
                <a:cs typeface="Calibri" panose="020F0502020204030204" pitchFamily="34" charset="0"/>
              </a:rPr>
              <a:t>, </a:t>
            </a:r>
            <a:r>
              <a:rPr lang="en-IN" sz="2000" dirty="0" smtClean="0">
                <a:latin typeface="Calibri" panose="020F0502020204030204" pitchFamily="34" charset="0"/>
                <a:cs typeface="Calibri" panose="020F0502020204030204" pitchFamily="34" charset="0"/>
              </a:rPr>
              <a:t>database</a:t>
            </a:r>
          </a:p>
          <a:p>
            <a:pPr lvl="1">
              <a:buFont typeface="Wingdings" panose="05000000000000000000" pitchFamily="2" charset="2"/>
              <a:buChar char="v"/>
            </a:pPr>
            <a:r>
              <a:rPr lang="en-IN" sz="2000" dirty="0" smtClean="0">
                <a:latin typeface="Calibri" panose="020F0502020204030204" pitchFamily="34" charset="0"/>
                <a:cs typeface="Calibri" panose="020F0502020204030204" pitchFamily="34" charset="0"/>
              </a:rPr>
              <a:t>scripting information.</a:t>
            </a:r>
          </a:p>
          <a:p>
            <a:r>
              <a:rPr lang="en-IN" dirty="0">
                <a:latin typeface="Calibri" panose="020F0502020204030204" pitchFamily="34" charset="0"/>
                <a:cs typeface="Calibri" panose="020F0502020204030204" pitchFamily="34" charset="0"/>
              </a:rPr>
              <a:t>P</a:t>
            </a:r>
            <a:r>
              <a:rPr lang="en-IN" dirty="0" smtClean="0">
                <a:latin typeface="Calibri" panose="020F0502020204030204" pitchFamily="34" charset="0"/>
                <a:cs typeface="Calibri" panose="020F0502020204030204" pitchFamily="34" charset="0"/>
              </a:rPr>
              <a:t>opular </a:t>
            </a:r>
            <a:r>
              <a:rPr lang="en-IN" dirty="0">
                <a:latin typeface="Calibri" panose="020F0502020204030204" pitchFamily="34" charset="0"/>
                <a:cs typeface="Calibri" panose="020F0502020204030204" pitchFamily="34" charset="0"/>
              </a:rPr>
              <a:t>website for searching the detailed information regarding websites </a:t>
            </a:r>
            <a:r>
              <a:rPr lang="en-IN" dirty="0" smtClean="0">
                <a:latin typeface="Calibri" panose="020F0502020204030204" pitchFamily="34" charset="0"/>
                <a:cs typeface="Calibri" panose="020F0502020204030204" pitchFamily="34" charset="0"/>
              </a:rPr>
              <a:t>is </a:t>
            </a:r>
            <a:r>
              <a:rPr lang="en-IN" dirty="0" err="1" smtClean="0">
                <a:latin typeface="Calibri" panose="020F0502020204030204" pitchFamily="34" charset="0"/>
                <a:cs typeface="Calibri" panose="020F0502020204030204" pitchFamily="34" charset="0"/>
              </a:rPr>
              <a:t>Shodan</a:t>
            </a:r>
            <a:r>
              <a:rPr lang="en-IN" dirty="0">
                <a:latin typeface="Calibri" panose="020F0502020204030204" pitchFamily="34" charset="0"/>
                <a:cs typeface="Calibri" panose="020F0502020204030204" pitchFamily="34" charset="0"/>
              </a:rPr>
              <a:t>, i.e. </a:t>
            </a:r>
            <a:r>
              <a:rPr lang="en-IN" b="1" dirty="0">
                <a:solidFill>
                  <a:srgbClr val="FF0000"/>
                </a:solidFill>
                <a:latin typeface="Calibri" panose="020F0502020204030204" pitchFamily="34" charset="0"/>
                <a:cs typeface="Calibri" panose="020F0502020204030204" pitchFamily="34" charset="0"/>
              </a:rPr>
              <a:t>www.shodan.io.</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103313" y="1365250"/>
            <a:ext cx="9979025" cy="4883150"/>
          </a:xfrm>
        </p:spPr>
        <p:txBody>
          <a:bodyPr/>
          <a:lstStyle/>
          <a:p>
            <a:r>
              <a:rPr lang="en-IN" dirty="0"/>
              <a:t>SHODAN search engine lets you find connected </a:t>
            </a:r>
            <a:r>
              <a:rPr lang="en-IN" dirty="0" smtClean="0"/>
              <a:t>devices such </a:t>
            </a:r>
            <a:r>
              <a:rPr lang="en-IN" dirty="0"/>
              <a:t>as router, servers, </a:t>
            </a:r>
            <a:r>
              <a:rPr lang="en-IN" dirty="0" err="1"/>
              <a:t>IoT</a:t>
            </a:r>
            <a:r>
              <a:rPr lang="en-IN" dirty="0"/>
              <a:t> &amp; other devices by using a variety of </a:t>
            </a:r>
            <a:r>
              <a:rPr lang="en-IN" dirty="0" smtClean="0"/>
              <a:t>filters.</a:t>
            </a:r>
            <a:endParaRPr lang="en-IN" dirty="0"/>
          </a:p>
        </p:txBody>
      </p:sp>
      <p:pic>
        <p:nvPicPr>
          <p:cNvPr id="5" name="Picture 4"/>
          <p:cNvPicPr>
            <a:picLocks noChangeAspect="1"/>
          </p:cNvPicPr>
          <p:nvPr/>
        </p:nvPicPr>
        <p:blipFill>
          <a:blip r:embed="rId2"/>
          <a:stretch>
            <a:fillRect/>
          </a:stretch>
        </p:blipFill>
        <p:spPr>
          <a:xfrm>
            <a:off x="2135187" y="2160611"/>
            <a:ext cx="7915275" cy="42291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30" y="551870"/>
            <a:ext cx="9404723" cy="1400530"/>
          </a:xfrm>
        </p:spPr>
        <p:txBody>
          <a:bodyPr/>
          <a:lstStyle/>
          <a:p>
            <a:r>
              <a:rPr lang="en-IN" sz="3600" b="1" dirty="0">
                <a:solidFill>
                  <a:srgbClr val="FF0000"/>
                </a:solidFill>
                <a:latin typeface="Calibri" panose="020F0502020204030204" pitchFamily="34" charset="0"/>
                <a:cs typeface="Calibri" panose="020F0502020204030204" pitchFamily="34" charset="0"/>
              </a:rPr>
              <a:t>WHOIS </a:t>
            </a:r>
            <a:r>
              <a:rPr lang="en-IN" sz="3600" b="1" dirty="0" err="1">
                <a:solidFill>
                  <a:srgbClr val="FF0000"/>
                </a:solidFill>
                <a:latin typeface="Calibri" panose="020F0502020204030204" pitchFamily="34" charset="0"/>
                <a:cs typeface="Calibri" panose="020F0502020204030204" pitchFamily="34" charset="0"/>
              </a:rPr>
              <a:t>Footprinting</a:t>
            </a:r>
            <a:endParaRPr lang="en-IN" sz="3600" dirty="0">
              <a:solidFill>
                <a:srgbClr val="FF000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71243" y="1352770"/>
            <a:ext cx="8946541" cy="4195481"/>
          </a:xfrm>
        </p:spPr>
        <p:txBody>
          <a:bodyPr/>
          <a:lstStyle/>
          <a:p>
            <a:r>
              <a:rPr lang="en-IN" dirty="0"/>
              <a:t>"WHOIS" helps to gain information regarding domain name, ownership information. </a:t>
            </a:r>
            <a:endParaRPr lang="en-IN" dirty="0" smtClean="0"/>
          </a:p>
          <a:p>
            <a:r>
              <a:rPr lang="en-IN" dirty="0" smtClean="0"/>
              <a:t>IP Address, </a:t>
            </a:r>
            <a:r>
              <a:rPr lang="en-IN" dirty="0"/>
              <a:t>Domain Name Servers and other information’s. </a:t>
            </a:r>
            <a:endParaRPr lang="en-IN" dirty="0" smtClean="0"/>
          </a:p>
          <a:p>
            <a:r>
              <a:rPr lang="en-IN" dirty="0" smtClean="0"/>
              <a:t>Regional Internet Registries </a:t>
            </a:r>
            <a:r>
              <a:rPr lang="en-IN" dirty="0"/>
              <a:t>(RIR) maintain WHOIS </a:t>
            </a:r>
            <a:r>
              <a:rPr lang="en-IN" dirty="0" smtClean="0"/>
              <a:t>database.</a:t>
            </a:r>
          </a:p>
          <a:p>
            <a:endParaRPr lang="en-IN" dirty="0"/>
          </a:p>
        </p:txBody>
      </p:sp>
      <p:pic>
        <p:nvPicPr>
          <p:cNvPr id="4" name="Picture 3"/>
          <p:cNvPicPr>
            <a:picLocks noChangeAspect="1"/>
          </p:cNvPicPr>
          <p:nvPr/>
        </p:nvPicPr>
        <p:blipFill>
          <a:blip r:embed="rId2"/>
          <a:stretch>
            <a:fillRect/>
          </a:stretch>
        </p:blipFill>
        <p:spPr>
          <a:xfrm>
            <a:off x="1767953" y="3084678"/>
            <a:ext cx="8001000" cy="33909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048228" y="1299662"/>
            <a:ext cx="8946541" cy="4992805"/>
          </a:xfrm>
        </p:spPr>
        <p:txBody>
          <a:bodyPr>
            <a:normAutofit/>
          </a:bodyPr>
          <a:lstStyle/>
          <a:p>
            <a:r>
              <a:rPr lang="en-IN" sz="2400" b="1" dirty="0" smtClean="0">
                <a:solidFill>
                  <a:srgbClr val="FF0000"/>
                </a:solidFill>
                <a:latin typeface="Calibri" panose="020F0502020204030204" pitchFamily="34" charset="0"/>
                <a:cs typeface="Calibri" panose="020F0502020204030204" pitchFamily="34" charset="0"/>
              </a:rPr>
              <a:t>Eavesdropping </a:t>
            </a:r>
          </a:p>
          <a:p>
            <a:pPr marL="0" indent="0">
              <a:buNone/>
            </a:pP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                                 Eavesdropping </a:t>
            </a:r>
            <a:r>
              <a:rPr lang="en-IN" dirty="0">
                <a:latin typeface="Calibri" panose="020F0502020204030204" pitchFamily="34" charset="0"/>
                <a:cs typeface="Calibri" panose="020F0502020204030204" pitchFamily="34" charset="0"/>
              </a:rPr>
              <a:t>is a type of Social Engineering </a:t>
            </a:r>
            <a:r>
              <a:rPr lang="en-IN" dirty="0" smtClean="0">
                <a:latin typeface="Calibri" panose="020F0502020204030204" pitchFamily="34" charset="0"/>
                <a:cs typeface="Calibri" panose="020F0502020204030204" pitchFamily="34" charset="0"/>
              </a:rPr>
              <a:t>foot printing </a:t>
            </a:r>
            <a:r>
              <a:rPr lang="en-IN" dirty="0">
                <a:latin typeface="Calibri" panose="020F0502020204030204" pitchFamily="34" charset="0"/>
                <a:cs typeface="Calibri" panose="020F0502020204030204" pitchFamily="34" charset="0"/>
              </a:rPr>
              <a:t>in which the Social Engineer </a:t>
            </a:r>
            <a:r>
              <a:rPr lang="en-IN" dirty="0" smtClean="0">
                <a:latin typeface="Calibri" panose="020F0502020204030204" pitchFamily="34" charset="0"/>
                <a:cs typeface="Calibri" panose="020F0502020204030204" pitchFamily="34" charset="0"/>
              </a:rPr>
              <a:t>is gathers </a:t>
            </a:r>
            <a:r>
              <a:rPr lang="en-IN" dirty="0">
                <a:latin typeface="Calibri" panose="020F0502020204030204" pitchFamily="34" charset="0"/>
                <a:cs typeface="Calibri" panose="020F0502020204030204" pitchFamily="34" charset="0"/>
              </a:rPr>
              <a:t>information by listening to the conversation covertly</a:t>
            </a:r>
            <a:r>
              <a:rPr lang="en-IN" dirty="0" smtClean="0">
                <a:latin typeface="Calibri" panose="020F0502020204030204" pitchFamily="34" charset="0"/>
                <a:cs typeface="Calibri" panose="020F0502020204030204" pitchFamily="34" charset="0"/>
              </a:rPr>
              <a:t>.</a:t>
            </a:r>
          </a:p>
          <a:p>
            <a:pPr marL="0" indent="0">
              <a:buNone/>
            </a:pPr>
            <a:r>
              <a:rPr lang="en-IN" dirty="0" smtClean="0">
                <a:latin typeface="Calibri" panose="020F0502020204030204" pitchFamily="34" charset="0"/>
                <a:cs typeface="Calibri" panose="020F0502020204030204" pitchFamily="34" charset="0"/>
              </a:rPr>
              <a:t>Listening conversations includes </a:t>
            </a:r>
            <a:r>
              <a:rPr lang="en-IN" dirty="0">
                <a:latin typeface="Calibri" panose="020F0502020204030204" pitchFamily="34" charset="0"/>
                <a:cs typeface="Calibri" panose="020F0502020204030204" pitchFamily="34" charset="0"/>
              </a:rPr>
              <a:t>listening, reading or accessing any source of information without being </a:t>
            </a:r>
            <a:r>
              <a:rPr lang="en-IN" dirty="0" smtClean="0">
                <a:latin typeface="Calibri" panose="020F0502020204030204" pitchFamily="34" charset="0"/>
                <a:cs typeface="Calibri" panose="020F0502020204030204" pitchFamily="34" charset="0"/>
              </a:rPr>
              <a:t>notified.</a:t>
            </a:r>
          </a:p>
          <a:p>
            <a:pPr marL="0" indent="0">
              <a:buNone/>
            </a:pPr>
            <a:endParaRPr lang="en-IN"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2400" b="1" dirty="0" smtClean="0">
                <a:solidFill>
                  <a:srgbClr val="FF0000"/>
                </a:solidFill>
                <a:latin typeface="Calibri" panose="020F0502020204030204" pitchFamily="34" charset="0"/>
                <a:cs typeface="Calibri" panose="020F0502020204030204" pitchFamily="34" charset="0"/>
              </a:rPr>
              <a:t>Shoulder </a:t>
            </a:r>
            <a:r>
              <a:rPr lang="en-IN" sz="2400" b="1" dirty="0">
                <a:solidFill>
                  <a:srgbClr val="FF0000"/>
                </a:solidFill>
                <a:latin typeface="Calibri" panose="020F0502020204030204" pitchFamily="34" charset="0"/>
                <a:cs typeface="Calibri" panose="020F0502020204030204" pitchFamily="34" charset="0"/>
              </a:rPr>
              <a:t>Surfing</a:t>
            </a:r>
          </a:p>
          <a:p>
            <a:pPr marL="0" indent="0">
              <a:buNone/>
            </a:pPr>
            <a:r>
              <a:rPr lang="en-IN" dirty="0" smtClean="0">
                <a:latin typeface="Calibri" panose="020F0502020204030204" pitchFamily="34" charset="0"/>
                <a:cs typeface="Calibri" panose="020F0502020204030204" pitchFamily="34" charset="0"/>
              </a:rPr>
              <a:t>                                  Shoulder </a:t>
            </a:r>
            <a:r>
              <a:rPr lang="en-IN" dirty="0">
                <a:latin typeface="Calibri" panose="020F0502020204030204" pitchFamily="34" charset="0"/>
                <a:cs typeface="Calibri" panose="020F0502020204030204" pitchFamily="34" charset="0"/>
              </a:rPr>
              <a:t>Surfing is another method of gathering information by standing behind a </a:t>
            </a:r>
            <a:r>
              <a:rPr lang="en-IN" dirty="0" smtClean="0">
                <a:latin typeface="Calibri" panose="020F0502020204030204" pitchFamily="34" charset="0"/>
                <a:cs typeface="Calibri" panose="020F0502020204030204" pitchFamily="34" charset="0"/>
              </a:rPr>
              <a:t>target when </a:t>
            </a:r>
            <a:r>
              <a:rPr lang="en-IN" dirty="0">
                <a:latin typeface="Calibri" panose="020F0502020204030204" pitchFamily="34" charset="0"/>
                <a:cs typeface="Calibri" panose="020F0502020204030204" pitchFamily="34" charset="0"/>
              </a:rPr>
              <a:t>he is interacting with sensitive information. </a:t>
            </a:r>
            <a:endParaRPr lang="en-IN" dirty="0" smtClean="0">
              <a:latin typeface="Calibri" panose="020F0502020204030204" pitchFamily="34" charset="0"/>
              <a:cs typeface="Calibri" panose="020F0502020204030204" pitchFamily="34" charset="0"/>
            </a:endParaRPr>
          </a:p>
          <a:p>
            <a:pPr marL="0" indent="0">
              <a:buNone/>
            </a:pP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By </a:t>
            </a:r>
            <a:r>
              <a:rPr lang="en-IN" dirty="0">
                <a:latin typeface="Calibri" panose="020F0502020204030204" pitchFamily="34" charset="0"/>
                <a:cs typeface="Calibri" panose="020F0502020204030204" pitchFamily="34" charset="0"/>
              </a:rPr>
              <a:t>Shoulder surfing, </a:t>
            </a:r>
            <a:r>
              <a:rPr lang="en-IN" dirty="0" smtClean="0">
                <a:latin typeface="Calibri" panose="020F0502020204030204" pitchFamily="34" charset="0"/>
                <a:cs typeface="Calibri" panose="020F0502020204030204" pitchFamily="34" charset="0"/>
              </a:rPr>
              <a:t>passwords, account </a:t>
            </a:r>
            <a:r>
              <a:rPr lang="en-IN" dirty="0">
                <a:latin typeface="Calibri" panose="020F0502020204030204" pitchFamily="34" charset="0"/>
                <a:cs typeface="Calibri" panose="020F0502020204030204" pitchFamily="34" charset="0"/>
              </a:rPr>
              <a:t>numbers, or other secret information can be gathered depending upon </a:t>
            </a:r>
            <a:r>
              <a:rPr lang="en-IN" dirty="0" smtClean="0">
                <a:latin typeface="Calibri" panose="020F0502020204030204" pitchFamily="34" charset="0"/>
                <a:cs typeface="Calibri" panose="020F0502020204030204" pitchFamily="34" charset="0"/>
              </a:rPr>
              <a:t>the carelessness </a:t>
            </a:r>
            <a:r>
              <a:rPr lang="en-IN" dirty="0">
                <a:latin typeface="Calibri" panose="020F0502020204030204" pitchFamily="34" charset="0"/>
                <a:cs typeface="Calibri" panose="020F0502020204030204" pitchFamily="34" charset="0"/>
              </a:rPr>
              <a:t>of the target.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9245" y="1270720"/>
            <a:ext cx="8946541" cy="4195481"/>
          </a:xfrm>
        </p:spPr>
        <p:txBody>
          <a:bodyPr>
            <a:normAutofit/>
          </a:bodyPr>
          <a:lstStyle/>
          <a:p>
            <a:r>
              <a:rPr lang="en-IN" sz="2400" b="1" dirty="0">
                <a:solidFill>
                  <a:srgbClr val="FF0000"/>
                </a:solidFill>
                <a:latin typeface="Calibri" panose="020F0502020204030204" pitchFamily="34" charset="0"/>
                <a:cs typeface="Calibri" panose="020F0502020204030204" pitchFamily="34" charset="0"/>
              </a:rPr>
              <a:t>Dumpster Diving</a:t>
            </a:r>
          </a:p>
          <a:p>
            <a:pPr marL="0" indent="0">
              <a:buNone/>
            </a:pPr>
            <a:r>
              <a:rPr lang="en-IN" sz="2400" dirty="0" smtClean="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Dumpster </a:t>
            </a:r>
            <a:r>
              <a:rPr lang="en-IN" dirty="0">
                <a:latin typeface="Calibri" panose="020F0502020204030204" pitchFamily="34" charset="0"/>
                <a:cs typeface="Calibri" panose="020F0502020204030204" pitchFamily="34" charset="0"/>
              </a:rPr>
              <a:t>Diving is the process of looking for treasure in trash. This technique is </a:t>
            </a:r>
            <a:r>
              <a:rPr lang="en-IN" dirty="0" smtClean="0">
                <a:latin typeface="Calibri" panose="020F0502020204030204" pitchFamily="34" charset="0"/>
                <a:cs typeface="Calibri" panose="020F0502020204030204" pitchFamily="34" charset="0"/>
              </a:rPr>
              <a:t>older but </a:t>
            </a:r>
            <a:r>
              <a:rPr lang="en-IN" dirty="0">
                <a:latin typeface="Calibri" panose="020F0502020204030204" pitchFamily="34" charset="0"/>
                <a:cs typeface="Calibri" panose="020F0502020204030204" pitchFamily="34" charset="0"/>
              </a:rPr>
              <a:t>still effective. </a:t>
            </a:r>
            <a:endParaRPr lang="en-IN" dirty="0" smtClean="0">
              <a:latin typeface="Calibri" panose="020F0502020204030204" pitchFamily="34" charset="0"/>
              <a:cs typeface="Calibri" panose="020F0502020204030204" pitchFamily="34" charset="0"/>
            </a:endParaRPr>
          </a:p>
          <a:p>
            <a:pPr marL="0" indent="0">
              <a:buNone/>
            </a:pPr>
            <a:r>
              <a:rPr lang="en-IN" dirty="0" smtClean="0">
                <a:latin typeface="Calibri" panose="020F0502020204030204" pitchFamily="34" charset="0"/>
                <a:cs typeface="Calibri" panose="020F0502020204030204" pitchFamily="34" charset="0"/>
              </a:rPr>
              <a:t>	It </a:t>
            </a:r>
            <a:r>
              <a:rPr lang="en-IN" dirty="0">
                <a:latin typeface="Calibri" panose="020F0502020204030204" pitchFamily="34" charset="0"/>
                <a:cs typeface="Calibri" panose="020F0502020204030204" pitchFamily="34" charset="0"/>
              </a:rPr>
              <a:t>includes accessing the target's trash such as printer trash, user </a:t>
            </a:r>
            <a:r>
              <a:rPr lang="en-IN" dirty="0" smtClean="0">
                <a:latin typeface="Calibri" panose="020F0502020204030204" pitchFamily="34" charset="0"/>
                <a:cs typeface="Calibri" panose="020F0502020204030204" pitchFamily="34" charset="0"/>
              </a:rPr>
              <a:t>desk, company's </a:t>
            </a:r>
            <a:r>
              <a:rPr lang="en-IN" dirty="0">
                <a:latin typeface="Calibri" panose="020F0502020204030204" pitchFamily="34" charset="0"/>
                <a:cs typeface="Calibri" panose="020F0502020204030204" pitchFamily="34" charset="0"/>
              </a:rPr>
              <a:t>trash for finding phone bills, contact information’s, financial </a:t>
            </a:r>
            <a:r>
              <a:rPr lang="en-IN" dirty="0" smtClean="0">
                <a:latin typeface="Calibri" panose="020F0502020204030204" pitchFamily="34" charset="0"/>
                <a:cs typeface="Calibri" panose="020F0502020204030204" pitchFamily="34" charset="0"/>
              </a:rPr>
              <a:t>information, source </a:t>
            </a:r>
            <a:r>
              <a:rPr lang="en-IN" dirty="0">
                <a:latin typeface="Calibri" panose="020F0502020204030204" pitchFamily="34" charset="0"/>
                <a:cs typeface="Calibri" panose="020F0502020204030204" pitchFamily="34" charset="0"/>
              </a:rPr>
              <a:t>codes, and other helpful material</a:t>
            </a:r>
            <a:r>
              <a:rPr lang="en-IN" sz="2400" dirty="0">
                <a:latin typeface="Calibri" panose="020F0502020204030204" pitchFamily="34" charset="0"/>
                <a:cs typeface="Calibri" panose="020F0502020204030204" pitchFamily="34" charset="0"/>
              </a:rPr>
              <a:t>.</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13386</TotalTime>
  <Words>8640</Words>
  <Application>Microsoft Office PowerPoint</Application>
  <PresentationFormat>Widescreen</PresentationFormat>
  <Paragraphs>1542</Paragraphs>
  <Slides>411</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411</vt:i4>
      </vt:variant>
    </vt:vector>
  </HeadingPairs>
  <TitlesOfParts>
    <vt:vector size="422" baseType="lpstr">
      <vt:lpstr>Arial</vt:lpstr>
      <vt:lpstr>Calibri</vt:lpstr>
      <vt:lpstr>Century Gothic</vt:lpstr>
      <vt:lpstr>Constantia</vt:lpstr>
      <vt:lpstr>Constantia-BoldItalic</vt:lpstr>
      <vt:lpstr>Times</vt:lpstr>
      <vt:lpstr>Times New Roman</vt:lpstr>
      <vt:lpstr>Times-Roman</vt:lpstr>
      <vt:lpstr>Wingdings</vt:lpstr>
      <vt:lpstr>Wingdings 3</vt:lpstr>
      <vt:lpstr>Ion</vt:lpstr>
      <vt:lpstr>Networking Concepts Basic networking before attempting to study cyber security is critical. Also, be aware this is just a brief introduction of basic network concepts</vt:lpstr>
      <vt:lpstr>NETWORK TOPOLOGIES </vt:lpstr>
      <vt:lpstr>PowerPoint Presentation</vt:lpstr>
      <vt:lpstr>PowerPoint Presentation</vt:lpstr>
      <vt:lpstr>PowerPoint Presentation</vt:lpstr>
      <vt:lpstr>PowerPoint Presentation</vt:lpstr>
      <vt:lpstr>Categories of Topology</vt:lpstr>
      <vt:lpstr>Star Topology </vt:lpstr>
      <vt:lpstr>PowerPoint Presentation</vt:lpstr>
      <vt:lpstr>Bus Topology </vt:lpstr>
      <vt:lpstr>PowerPoint Presentation</vt:lpstr>
      <vt:lpstr>Ring Topology </vt:lpstr>
      <vt:lpstr>PowerPoint Presentation</vt:lpstr>
      <vt:lpstr>Mesh Topology </vt:lpstr>
      <vt:lpstr>PowerPoint Presentation</vt:lpstr>
      <vt:lpstr>Hybrid Topology</vt:lpstr>
      <vt:lpstr>PowerPoint Presentation</vt:lpstr>
      <vt:lpstr>Layered communication </vt:lpstr>
      <vt:lpstr>THE OSI MODEL</vt:lpstr>
      <vt:lpstr>Seven layers of the OSI model </vt:lpstr>
      <vt:lpstr>Open Systems Interconnection (OSI) model</vt:lpstr>
      <vt:lpstr>Various mnemonics</vt:lpstr>
      <vt:lpstr>Protocol Data Units (PDUs)</vt:lpstr>
      <vt:lpstr>Physical layer</vt:lpstr>
      <vt:lpstr>PowerPoint Presentation</vt:lpstr>
      <vt:lpstr>Physical characteristics</vt:lpstr>
      <vt:lpstr>Data Link Layer</vt:lpstr>
      <vt:lpstr>PowerPoint Presentation</vt:lpstr>
      <vt:lpstr>Network Layer</vt:lpstr>
      <vt:lpstr>PowerPoint Presentation</vt:lpstr>
      <vt:lpstr>A packet can have multiple headers. </vt:lpstr>
      <vt:lpstr>The Transport Layer</vt:lpstr>
      <vt:lpstr>PowerPoint Presentation</vt:lpstr>
      <vt:lpstr>PowerPoint Presentation</vt:lpstr>
      <vt:lpstr>6 TCP flags:</vt:lpstr>
      <vt:lpstr>PowerPoint Presentation</vt:lpstr>
      <vt:lpstr>PowerPoint Presentation</vt:lpstr>
      <vt:lpstr>Example</vt:lpstr>
      <vt:lpstr>Session Layer</vt:lpstr>
      <vt:lpstr>Responsibilities of Session Layer</vt:lpstr>
      <vt:lpstr>Presentation Layer</vt:lpstr>
      <vt:lpstr>Responsibilities</vt:lpstr>
      <vt:lpstr>PowerPoint Presentation</vt:lpstr>
      <vt:lpstr>Application Layer</vt:lpstr>
      <vt:lpstr>PowerPoint Presentation</vt:lpstr>
      <vt:lpstr>Summary of layers  </vt:lpstr>
      <vt:lpstr>PowerPoint Presentation</vt:lpstr>
      <vt:lpstr>TCP/IP PROTOCOL SUITE</vt:lpstr>
      <vt:lpstr>Layers</vt:lpstr>
      <vt:lpstr>PowerPoint Presentation</vt:lpstr>
      <vt:lpstr>PowerPoint Presentation</vt:lpstr>
      <vt:lpstr>Internet Protocol address (IP address)</vt:lpstr>
      <vt:lpstr>Range of IPv4</vt:lpstr>
      <vt:lpstr>PowerPoint Presentation</vt:lpstr>
      <vt:lpstr>Types of IP Address</vt:lpstr>
      <vt:lpstr>IPv6</vt:lpstr>
      <vt:lpstr>NETWORK PORT</vt:lpstr>
      <vt:lpstr>Protocols/Services </vt:lpstr>
      <vt:lpstr>Well Known Port Numbers </vt:lpstr>
      <vt:lpstr>PowerPoint Presentation</vt:lpstr>
      <vt:lpstr>PowerPoint Presentation</vt:lpstr>
      <vt:lpstr>Cyber Security </vt:lpstr>
      <vt:lpstr>Types of Hackers </vt:lpstr>
      <vt:lpstr>Essential Terminology</vt:lpstr>
      <vt:lpstr>Elements of Cyber Security </vt:lpstr>
      <vt:lpstr>PowerPoint Presentation</vt:lpstr>
      <vt:lpstr>PowerPoint Presentation</vt:lpstr>
      <vt:lpstr>PowerPoint Presentation</vt:lpstr>
      <vt:lpstr>PowerPoint Presentation</vt:lpstr>
      <vt:lpstr>Security Threat Categories</vt:lpstr>
      <vt:lpstr>PowerPoint Presentation</vt:lpstr>
      <vt:lpstr>PowerPoint Presentation</vt:lpstr>
      <vt:lpstr>PowerPoint Presentation</vt:lpstr>
      <vt:lpstr>PowerPoint Presentation</vt:lpstr>
      <vt:lpstr>Hacking</vt:lpstr>
      <vt:lpstr>Reconnaissance</vt:lpstr>
      <vt:lpstr>PowerPoint Presentation</vt:lpstr>
      <vt:lpstr>Scanning</vt:lpstr>
      <vt:lpstr>Gaining Access</vt:lpstr>
      <vt:lpstr>Maintaining Access</vt:lpstr>
      <vt:lpstr>Clearing Tracks</vt:lpstr>
      <vt:lpstr>Ethical Hacking</vt:lpstr>
      <vt:lpstr>Phases of Ethical Hacking</vt:lpstr>
      <vt:lpstr>Mind Map</vt:lpstr>
      <vt:lpstr>Foot printing Methodology</vt:lpstr>
      <vt:lpstr>PowerPoint Presentation</vt:lpstr>
      <vt:lpstr>Gathering information using Windows Command Line Utilities</vt:lpstr>
      <vt:lpstr>Basic Network Utilities </vt:lpstr>
      <vt:lpstr>PowerPoint Presentation</vt:lpstr>
      <vt:lpstr>PowerPoint Presentation</vt:lpstr>
      <vt:lpstr>PowerPoint Presentation</vt:lpstr>
      <vt:lpstr>PowerPoint Presentation</vt:lpstr>
      <vt:lpstr>Foot printing through Social Networking Sites</vt:lpstr>
      <vt:lpstr>PowerPoint Presentation</vt:lpstr>
      <vt:lpstr>Website Footprinting</vt:lpstr>
      <vt:lpstr>PowerPoint Presentation</vt:lpstr>
      <vt:lpstr>WHOIS Footprinting</vt:lpstr>
      <vt:lpstr>PowerPoint Presentation</vt:lpstr>
      <vt:lpstr>PowerPoint Presentation</vt:lpstr>
      <vt:lpstr>Scanning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TCP flags</vt:lpstr>
      <vt:lpstr>Scanning Methodology</vt:lpstr>
      <vt:lpstr>PowerPoint Presentation</vt:lpstr>
      <vt:lpstr>TCP Connect / Full Open Scan</vt:lpstr>
      <vt:lpstr>Stealth Scan (Half-open Scan)</vt:lpstr>
      <vt:lpstr>Xmas Scanning</vt:lpstr>
      <vt:lpstr>Enumeration</vt:lpstr>
      <vt:lpstr>PowerPoint Presentation</vt:lpstr>
      <vt:lpstr>PowerPoint Presentation</vt:lpstr>
      <vt:lpstr>PowerPoint Presentation</vt:lpstr>
      <vt:lpstr>Services Enumeration using Nmap</vt:lpstr>
      <vt:lpstr>NetBIOS Enumeration</vt:lpstr>
      <vt:lpstr>NetBIOS Enumeration Tool</vt:lpstr>
      <vt:lpstr>DNS Zone Transfer</vt:lpstr>
      <vt:lpstr>SMTP Enumeration</vt:lpstr>
      <vt:lpstr>PowerPoint Presentation</vt:lpstr>
      <vt:lpstr>PowerPoint Presentation</vt:lpstr>
      <vt:lpstr>Important Commands </vt:lpstr>
      <vt:lpstr>PowerPoint Presentation</vt:lpstr>
      <vt:lpstr>Sniffers </vt:lpstr>
      <vt:lpstr>PowerPoint Presentation</vt:lpstr>
      <vt:lpstr>PowerPoint Presentation</vt:lpstr>
      <vt:lpstr>PowerPoint Presentation</vt:lpstr>
      <vt:lpstr>PowerPoint Presentation</vt:lpstr>
      <vt:lpstr>Vulnerability Assessment Lifecycle</vt:lpstr>
      <vt:lpstr>PowerPoint Presentation</vt:lpstr>
      <vt:lpstr>PowerPoint Presentation</vt:lpstr>
      <vt:lpstr>PowerPoint Presentation</vt:lpstr>
      <vt:lpstr>PowerPoint Presentation</vt:lpstr>
      <vt:lpstr>Types of Vulnerability Assessment</vt:lpstr>
      <vt:lpstr>Network Vulnerability Assessment Methodology</vt:lpstr>
      <vt:lpstr>PowerPoint Presentation</vt:lpstr>
      <vt:lpstr>PowerPoint Presentation</vt:lpstr>
      <vt:lpstr>PowerPoint Presentation</vt:lpstr>
      <vt:lpstr>PowerPoint Presentation</vt:lpstr>
      <vt:lpstr>PowerPoint Presentation</vt:lpstr>
      <vt:lpstr>Vulnerability Scanners</vt:lpstr>
      <vt:lpstr>RECENT VULNERABILITIES FOR WHICH EXPLOITS ARE AVAILABLE</vt:lpstr>
      <vt:lpstr>PowerPoint Presentation</vt:lpstr>
      <vt:lpstr>PowerPoint Presentation</vt:lpstr>
      <vt:lpstr>System Hacking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Denial-of-Services</vt:lpstr>
      <vt:lpstr>PowerPoint Presentation</vt:lpstr>
      <vt:lpstr>PowerPoint Presentation</vt:lpstr>
      <vt:lpstr>DoS/DDoS Attack Techniques</vt:lpstr>
      <vt:lpstr>PowerPoint Presentation</vt:lpstr>
      <vt:lpstr>Service Request Floods</vt:lpstr>
      <vt:lpstr>PowerPoint Presentation</vt:lpstr>
      <vt:lpstr>PowerPoint Presentation</vt:lpstr>
      <vt:lpstr>SYN Flooding Attack using Hping3</vt:lpstr>
      <vt:lpstr>PowerPoint Presentation</vt:lpstr>
      <vt:lpstr>Counter-measures</vt:lpstr>
      <vt:lpstr>Metasploit Test </vt:lpstr>
      <vt:lpstr>PowerPoint Presentation</vt:lpstr>
      <vt:lpstr>Important Commands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Adware</vt:lpstr>
      <vt:lpstr>PowerPoint Presentation</vt:lpstr>
      <vt:lpstr>Spyware</vt:lpstr>
      <vt:lpstr>Browser hijacking software</vt:lpstr>
      <vt:lpstr>PowerPoint Presentation</vt:lpstr>
      <vt:lpstr>Trojan Horse</vt:lpstr>
      <vt:lpstr>PowerPoint Presentation</vt:lpstr>
      <vt:lpstr>PowerPoint Presentation</vt:lpstr>
      <vt:lpstr>Scareware</vt:lpstr>
      <vt:lpstr>PowerPoint Presentation</vt:lpstr>
      <vt:lpstr>Key logger</vt:lpstr>
      <vt:lpstr>Countermeasures</vt:lpstr>
      <vt:lpstr>Phishing </vt:lpstr>
      <vt:lpstr>PHISHING TECHNIQUES </vt:lpstr>
      <vt:lpstr>PowerPoint Presentation</vt:lpstr>
      <vt:lpstr>PowerPoint Presentation</vt:lpstr>
      <vt:lpstr>PowerPoint Presentation</vt:lpstr>
      <vt:lpstr>PHISHING MITIGATION </vt:lpstr>
      <vt:lpstr>Ransomware  </vt:lpstr>
      <vt:lpstr>Types of Ransomwares </vt:lpstr>
      <vt:lpstr>PowerPoint Presentation</vt:lpstr>
      <vt:lpstr>PowerPoint Presentation</vt:lpstr>
      <vt:lpstr>PowerPoint Presentation</vt:lpstr>
      <vt:lpstr>PowerPoint Presentation</vt:lpstr>
      <vt:lpstr>How crypto ransomware works</vt:lpstr>
      <vt:lpstr>Propagation of Ransomware </vt:lpstr>
      <vt:lpstr>PowerPoint Presentation</vt:lpstr>
      <vt:lpstr>PowerPoint Presentation</vt:lpstr>
      <vt:lpstr>Ransomware Attack On Bristol Airport Screens </vt:lpstr>
      <vt:lpstr>Mitigation Strategies </vt:lpstr>
      <vt:lpstr>MAN IN THE MIDDLE (MITM) ATTACK</vt:lpstr>
      <vt:lpstr>PowerPoint Presentation</vt:lpstr>
      <vt:lpstr>PowerPoint Presentation</vt:lpstr>
      <vt:lpstr>PowerPoint Presentation</vt:lpstr>
      <vt:lpstr>Defending Against Sniffing</vt:lpstr>
      <vt:lpstr>Phishing </vt:lpstr>
      <vt:lpstr>PHISHING TECHNIQUES </vt:lpstr>
      <vt:lpstr>PowerPoint Presentation</vt:lpstr>
      <vt:lpstr>PowerPoint Presentation</vt:lpstr>
      <vt:lpstr>PowerPoint Presentation</vt:lpstr>
      <vt:lpstr>PHISHING MITIGATION </vt:lpstr>
      <vt:lpstr>Ransomware  </vt:lpstr>
      <vt:lpstr>Types of Ransomwares </vt:lpstr>
      <vt:lpstr>PowerPoint Presentation</vt:lpstr>
      <vt:lpstr>How crypto ransomware works</vt:lpstr>
      <vt:lpstr>Propagation of Ransomware </vt:lpstr>
      <vt:lpstr>PowerPoint Presentation</vt:lpstr>
      <vt:lpstr>PowerPoint Presentation</vt:lpstr>
      <vt:lpstr>Ransomware Attack On Bristol Airport Screens </vt:lpstr>
      <vt:lpstr>Mitigation Strategies </vt:lpstr>
      <vt:lpstr>ZERO-DAY (0DAY) EXPLOIT </vt:lpstr>
      <vt:lpstr>PowerPoint Presentation</vt:lpstr>
      <vt:lpstr>PowerPoint Presentation</vt:lpstr>
      <vt:lpstr>Types of Penetration Testing</vt:lpstr>
      <vt:lpstr>PowerPoint Presentation</vt:lpstr>
      <vt:lpstr>PowerPoint Presentation</vt:lpstr>
      <vt:lpstr>PowerPoint Presentation</vt:lpstr>
      <vt:lpstr>Patch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Demilitarized Zone (DMZ) </vt:lpstr>
      <vt:lpstr>PowerPoint Presentation</vt:lpstr>
      <vt:lpstr>PowerPoint Presentation</vt:lpstr>
      <vt:lpstr>Types of Firewall Deployment </vt:lpstr>
      <vt:lpstr>PowerPoint Presentation</vt:lpstr>
      <vt:lpstr>PowerPoint Presentation</vt:lpstr>
      <vt:lpstr>Types of Firewall</vt:lpstr>
      <vt:lpstr>PowerPoint Presentation</vt:lpstr>
      <vt:lpstr>PowerPoint Presentation</vt:lpstr>
      <vt:lpstr>PowerPoint Presentation</vt:lpstr>
      <vt:lpstr> Web Application Firewall (WAF) </vt:lpstr>
      <vt:lpstr>Protects against known and unknown attacks on Web applications Ensures Web applications are used exactly as intended in organizations  </vt:lpstr>
      <vt:lpstr>Firewall Vendors </vt:lpstr>
      <vt:lpstr>Open Source Firewall</vt:lpstr>
      <vt:lpstr>PowerPoint Presentation</vt:lpstr>
      <vt:lpstr>PowerPoint Presentation</vt:lpstr>
      <vt:lpstr> Host-based intrusion detection system (HIDS) </vt:lpstr>
      <vt:lpstr>PowerPoint Presentation</vt:lpstr>
      <vt:lpstr>Network-based intrusion detection system (NIDS) </vt:lpstr>
      <vt:lpstr>PowerPoint Presentation</vt:lpstr>
      <vt:lpstr>Intrusion Prevention Systems (IPS)</vt:lpstr>
      <vt:lpstr>PowerPoint Presentation</vt:lpstr>
      <vt:lpstr>PowerPoint Presentation</vt:lpstr>
      <vt:lpstr>Antimalware  </vt:lpstr>
      <vt:lpstr>Benefits of Anti-malware </vt:lpstr>
      <vt:lpstr>VPN Concept</vt:lpstr>
      <vt:lpstr>VPN</vt:lpstr>
      <vt:lpstr>PowerPoint Presentation</vt:lpstr>
      <vt:lpstr>Load balancer</vt:lpstr>
      <vt:lpstr>load balancers advantages </vt:lpstr>
      <vt:lpstr>End Point Security</vt:lpstr>
      <vt:lpstr>PowerPoint Presentation</vt:lpstr>
      <vt:lpstr>PowerPoint Presentation</vt:lpstr>
      <vt:lpstr>What Is a SOC?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Information and Event Management (SIEM)</vt:lpstr>
      <vt:lpstr>PowerPoint Presentation</vt:lpstr>
      <vt:lpstr>PowerPoint Presentation</vt:lpstr>
      <vt:lpstr>SIEM Life Cycle</vt:lpstr>
      <vt:lpstr> Security event logs</vt:lpstr>
      <vt:lpstr>PowerPoint Presentation</vt:lpstr>
      <vt:lpstr>PowerPoint Presentation</vt:lpstr>
      <vt:lpstr>Logs from security monitoring and logging tools </vt:lpstr>
      <vt:lpstr>PowerPoint Presentation</vt:lpstr>
      <vt:lpstr>PowerPoint Presentation</vt:lpstr>
      <vt:lpstr>INCIDENT LIFE CYCLE </vt:lpstr>
      <vt:lpstr>PowerPoint Presentation</vt:lpstr>
      <vt:lpstr>Listed below are some of the common terminologies that can be used to communicate the nature of the incident: </vt:lpstr>
      <vt:lpstr>PowerPoint Presentation</vt:lpstr>
      <vt:lpstr>PowerPoint Presentation</vt:lpstr>
      <vt:lpstr>PowerPoint Presentation</vt:lpstr>
      <vt:lpstr>PowerPoint Presentation</vt:lpstr>
      <vt:lpstr>PowerPoint Presentation</vt:lpstr>
      <vt:lpstr>Traditional Security Vs Hoeypot</vt:lpstr>
      <vt:lpstr>Honeypot ?</vt:lpstr>
      <vt:lpstr>Categories of Honeypot</vt:lpstr>
      <vt:lpstr>Types of Honeypot</vt:lpstr>
      <vt:lpstr>PowerPoint Presentation</vt:lpstr>
      <vt:lpstr>“To an Outsider”</vt:lpstr>
      <vt:lpstr>Advantages &amp; Disadvantages </vt:lpstr>
      <vt:lpstr>Summary </vt:lpstr>
      <vt:lpstr>Cryptography</vt:lpstr>
      <vt:lpstr>PowerPoint Presentation</vt:lpstr>
      <vt:lpstr>Common terminology</vt:lpstr>
      <vt:lpstr> “Caesar’s Cipher”</vt:lpstr>
      <vt:lpstr>PowerPoint Presentation</vt:lpstr>
      <vt:lpstr>PowerPoint Presentation</vt:lpstr>
      <vt:lpstr>Symmetric Cryptography</vt:lpstr>
      <vt:lpstr>PowerPoint Presentation</vt:lpstr>
      <vt:lpstr>Common Symmetric Algorithms</vt:lpstr>
      <vt:lpstr>PowerPoint Presentation</vt:lpstr>
      <vt:lpstr>Asymmetric Cryptography</vt:lpstr>
      <vt:lpstr>PowerPoint Presentation</vt:lpstr>
      <vt:lpstr>PowerPoint Presentation</vt:lpstr>
      <vt:lpstr>PowerPoint Presentation</vt:lpstr>
      <vt:lpstr>Differences </vt:lpstr>
      <vt:lpstr>Hashing </vt:lpstr>
      <vt:lpstr>PowerPoint Presentation</vt:lpstr>
      <vt:lpstr>PowerPoint Presentation</vt:lpstr>
      <vt:lpstr>HTTP vs HTTPS </vt:lpstr>
      <vt:lpstr>PowerPoint Presentation</vt:lpstr>
      <vt:lpstr>PowerPoint Presentation</vt:lpstr>
      <vt:lpstr>SSL vs TLS</vt:lpstr>
      <vt:lpstr>PowerPoint Presentation</vt:lpstr>
      <vt:lpstr>PowerPoint Presentation</vt:lpstr>
      <vt:lpstr>PowerPoint Presentation</vt:lpstr>
      <vt:lpstr>TELNET</vt:lpstr>
      <vt:lpstr>SSH</vt:lpstr>
      <vt:lpstr>PowerPoint Presentation</vt:lpstr>
      <vt:lpstr>PowerPoint Presentation</vt:lpstr>
      <vt:lpstr>PowerPoint Presentation</vt:lpstr>
      <vt:lpstr>PowerPoint Presentation</vt:lpstr>
      <vt:lpstr>Mobile Device Management Concept</vt:lpstr>
      <vt:lpstr>IoT Hacking</vt:lpstr>
      <vt:lpstr>PowerPoint Presentation</vt:lpstr>
      <vt:lpstr>PowerPoint Presentation</vt:lpstr>
      <vt:lpstr>PowerPoint Presentation</vt:lpstr>
      <vt:lpstr>advanced persistent threat (APT)  </vt:lpstr>
      <vt:lpstr>PowerPoint Presentation</vt:lpstr>
      <vt:lpstr>advanced persistent threat (APT)</vt:lpstr>
      <vt:lpstr>Lifecycle of APT</vt:lpstr>
      <vt:lpstr>Some examples of APT</vt:lpstr>
      <vt:lpstr>https://www.fireeye.com/current-threats/apt-groups.html</vt:lpstr>
      <vt:lpstr>PowerPoint Presentation</vt:lpstr>
      <vt:lpstr>best practice measures to take when securing your network</vt:lpstr>
      <vt:lpstr>PowerPoint Presentation</vt:lpstr>
      <vt:lpstr>PowerPoint Presentation</vt:lpstr>
      <vt:lpstr>PowerPoint Presentation</vt:lpstr>
      <vt:lpstr>PowerPoint Presentation</vt:lpstr>
      <vt:lpstr>How the Cyber Kill Chain Works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Defensive courses of action can be taken against these phases </vt:lpstr>
      <vt:lpstr>Defense In Depth Recommendations</vt:lpstr>
      <vt:lpstr>PowerPoint Presentation</vt:lpstr>
      <vt:lpstr>WEB APPLICATION SECURITY</vt:lpstr>
      <vt:lpstr>PowerPoint Presentation</vt:lpstr>
      <vt:lpstr>Open Web Application Security Project (OWASP) </vt:lpstr>
      <vt:lpstr>PowerPoint Presentation</vt:lpstr>
      <vt:lpstr> Injection </vt:lpstr>
      <vt:lpstr>PowerPoint Presentation</vt:lpstr>
      <vt:lpstr>PowerPoint Presentation</vt:lpstr>
      <vt:lpstr>PowerPoint Presentation</vt:lpstr>
      <vt:lpstr>PowerPoint Presentation</vt:lpstr>
      <vt:lpstr>Broken Authentication</vt:lpstr>
      <vt:lpstr>PowerPoint Presentation</vt:lpstr>
      <vt:lpstr>Sensitive Data Exposure</vt:lpstr>
      <vt:lpstr>PowerPoint Presentation</vt:lpstr>
      <vt:lpstr> XXE (XML External Entities) </vt:lpstr>
      <vt:lpstr>PowerPoint Presentation</vt:lpstr>
      <vt:lpstr>PowerPoint Presentation</vt:lpstr>
      <vt:lpstr>Broken Access Control</vt:lpstr>
      <vt:lpstr>PowerPoint Presentation</vt:lpstr>
      <vt:lpstr>Security Misconfiguration </vt:lpstr>
      <vt:lpstr>PowerPoint Presentation</vt:lpstr>
      <vt:lpstr>Cross-site Scripting (XSS) </vt:lpstr>
      <vt:lpstr>PowerPoint Presentation</vt:lpstr>
      <vt:lpstr>Stored XSS</vt:lpstr>
      <vt:lpstr>PowerPoint Presentation</vt:lpstr>
      <vt:lpstr>Insecure Deserialization </vt:lpstr>
      <vt:lpstr>PowerPoint Presentation</vt:lpstr>
      <vt:lpstr>Using Components with Known Vulnerabilities</vt:lpstr>
      <vt:lpstr>PowerPoint Presentation</vt:lpstr>
      <vt:lpstr> Insufficient Logging and Monitoring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Rollins</dc:creator>
  <cp:lastModifiedBy>KRISHNA</cp:lastModifiedBy>
  <cp:revision>146</cp:revision>
  <dcterms:created xsi:type="dcterms:W3CDTF">2017-01-26T03:42:00Z</dcterms:created>
  <dcterms:modified xsi:type="dcterms:W3CDTF">2022-03-12T09:08:04Z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